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1"/>
  </p:notesMasterIdLst>
  <p:sldIdLst>
    <p:sldId id="256" r:id="rId2"/>
    <p:sldId id="257" r:id="rId3"/>
    <p:sldId id="303" r:id="rId4"/>
    <p:sldId id="305" r:id="rId5"/>
    <p:sldId id="304" r:id="rId6"/>
    <p:sldId id="306" r:id="rId7"/>
    <p:sldId id="307" r:id="rId8"/>
    <p:sldId id="309" r:id="rId9"/>
    <p:sldId id="308" r:id="rId10"/>
    <p:sldId id="310" r:id="rId11"/>
    <p:sldId id="311" r:id="rId12"/>
    <p:sldId id="297" r:id="rId13"/>
    <p:sldId id="293" r:id="rId14"/>
    <p:sldId id="300" r:id="rId15"/>
    <p:sldId id="294" r:id="rId16"/>
    <p:sldId id="295" r:id="rId17"/>
    <p:sldId id="299" r:id="rId18"/>
    <p:sldId id="312" r:id="rId19"/>
    <p:sldId id="313" r:id="rId20"/>
    <p:sldId id="296" r:id="rId21"/>
    <p:sldId id="298" r:id="rId22"/>
    <p:sldId id="291" r:id="rId23"/>
    <p:sldId id="290" r:id="rId24"/>
    <p:sldId id="302" r:id="rId25"/>
    <p:sldId id="274" r:id="rId26"/>
    <p:sldId id="265" r:id="rId27"/>
    <p:sldId id="266" r:id="rId28"/>
    <p:sldId id="267" r:id="rId29"/>
    <p:sldId id="288" r:id="rId3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F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21" autoAdjust="0"/>
    <p:restoredTop sz="86413" autoAdjust="0"/>
  </p:normalViewPr>
  <p:slideViewPr>
    <p:cSldViewPr>
      <p:cViewPr>
        <p:scale>
          <a:sx n="69" d="100"/>
          <a:sy n="69" d="100"/>
        </p:scale>
        <p:origin x="-1182" y="-186"/>
      </p:cViewPr>
      <p:guideLst>
        <p:guide orient="horz" pos="2160"/>
        <p:guide pos="2880"/>
      </p:guideLst>
    </p:cSldViewPr>
  </p:slideViewPr>
  <p:outlineViewPr>
    <p:cViewPr>
      <p:scale>
        <a:sx n="33" d="100"/>
        <a:sy n="33" d="100"/>
      </p:scale>
      <p:origin x="0" y="5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ja-JP" dirty="0"/>
              <a:t>江戸川区</a:t>
            </a:r>
            <a:r>
              <a:rPr lang="ja-JP" dirty="0" smtClean="0"/>
              <a:t>の</a:t>
            </a:r>
            <a:r>
              <a:rPr lang="ja-JP" altLang="en-US" dirty="0" smtClean="0"/>
              <a:t>各サービス</a:t>
            </a:r>
            <a:r>
              <a:rPr lang="ja-JP" dirty="0" smtClean="0"/>
              <a:t>受給者数</a:t>
            </a:r>
            <a:r>
              <a:rPr lang="ja-JP" altLang="en-US" dirty="0" smtClean="0"/>
              <a:t>の推移</a:t>
            </a:r>
            <a:endParaRPr lang="ja-JP" dirty="0"/>
          </a:p>
        </c:rich>
      </c:tx>
      <c:layout/>
      <c:overlay val="0"/>
    </c:title>
    <c:autoTitleDeleted val="0"/>
    <c:plotArea>
      <c:layout/>
      <c:lineChart>
        <c:grouping val="standard"/>
        <c:varyColors val="0"/>
        <c:ser>
          <c:idx val="0"/>
          <c:order val="0"/>
          <c:tx>
            <c:strRef>
              <c:f>Sheet1!$B$1</c:f>
              <c:strCache>
                <c:ptCount val="1"/>
                <c:pt idx="0">
                  <c:v>自立支援医療</c:v>
                </c:pt>
              </c:strCache>
            </c:strRef>
          </c:tx>
          <c:marker>
            <c:symbol val="none"/>
          </c:marker>
          <c:cat>
            <c:strRef>
              <c:f>Sheet1!$A$2:$A$5</c:f>
              <c:strCache>
                <c:ptCount val="4"/>
                <c:pt idx="0">
                  <c:v>H25.3</c:v>
                </c:pt>
                <c:pt idx="1">
                  <c:v>H26.3</c:v>
                </c:pt>
                <c:pt idx="2">
                  <c:v>H27.3</c:v>
                </c:pt>
                <c:pt idx="3">
                  <c:v>H28.3</c:v>
                </c:pt>
              </c:strCache>
            </c:strRef>
          </c:cat>
          <c:val>
            <c:numRef>
              <c:f>Sheet1!$B$2:$B$5</c:f>
              <c:numCache>
                <c:formatCode>General</c:formatCode>
                <c:ptCount val="4"/>
                <c:pt idx="0">
                  <c:v>8102</c:v>
                </c:pt>
                <c:pt idx="1">
                  <c:v>8049</c:v>
                </c:pt>
                <c:pt idx="2">
                  <c:v>8576</c:v>
                </c:pt>
                <c:pt idx="3">
                  <c:v>9295</c:v>
                </c:pt>
              </c:numCache>
            </c:numRef>
          </c:val>
          <c:smooth val="0"/>
        </c:ser>
        <c:ser>
          <c:idx val="1"/>
          <c:order val="1"/>
          <c:tx>
            <c:strRef>
              <c:f>Sheet1!$C$1</c:f>
              <c:strCache>
                <c:ptCount val="1"/>
                <c:pt idx="0">
                  <c:v>精神障害者手帳</c:v>
                </c:pt>
              </c:strCache>
            </c:strRef>
          </c:tx>
          <c:marker>
            <c:symbol val="none"/>
          </c:marker>
          <c:cat>
            <c:strRef>
              <c:f>Sheet1!$A$2:$A$5</c:f>
              <c:strCache>
                <c:ptCount val="4"/>
                <c:pt idx="0">
                  <c:v>H25.3</c:v>
                </c:pt>
                <c:pt idx="1">
                  <c:v>H26.3</c:v>
                </c:pt>
                <c:pt idx="2">
                  <c:v>H27.3</c:v>
                </c:pt>
                <c:pt idx="3">
                  <c:v>H28.3</c:v>
                </c:pt>
              </c:strCache>
            </c:strRef>
          </c:cat>
          <c:val>
            <c:numRef>
              <c:f>Sheet1!$C$2:$C$5</c:f>
              <c:numCache>
                <c:formatCode>General</c:formatCode>
                <c:ptCount val="4"/>
                <c:pt idx="0">
                  <c:v>3628</c:v>
                </c:pt>
                <c:pt idx="1">
                  <c:v>3878</c:v>
                </c:pt>
                <c:pt idx="2">
                  <c:v>4210</c:v>
                </c:pt>
                <c:pt idx="3">
                  <c:v>4729</c:v>
                </c:pt>
              </c:numCache>
            </c:numRef>
          </c:val>
          <c:smooth val="0"/>
        </c:ser>
        <c:ser>
          <c:idx val="2"/>
          <c:order val="2"/>
          <c:tx>
            <c:strRef>
              <c:f>Sheet1!$D$1</c:f>
              <c:strCache>
                <c:ptCount val="1"/>
                <c:pt idx="0">
                  <c:v>障害福祉サービス(精神)</c:v>
                </c:pt>
              </c:strCache>
            </c:strRef>
          </c:tx>
          <c:marker>
            <c:symbol val="none"/>
          </c:marker>
          <c:cat>
            <c:strRef>
              <c:f>Sheet1!$A$2:$A$5</c:f>
              <c:strCache>
                <c:ptCount val="4"/>
                <c:pt idx="0">
                  <c:v>H25.3</c:v>
                </c:pt>
                <c:pt idx="1">
                  <c:v>H26.3</c:v>
                </c:pt>
                <c:pt idx="2">
                  <c:v>H27.3</c:v>
                </c:pt>
                <c:pt idx="3">
                  <c:v>H28.3</c:v>
                </c:pt>
              </c:strCache>
            </c:strRef>
          </c:cat>
          <c:val>
            <c:numRef>
              <c:f>Sheet1!$D$2:$D$5</c:f>
              <c:numCache>
                <c:formatCode>General</c:formatCode>
                <c:ptCount val="4"/>
                <c:pt idx="0">
                  <c:v>665</c:v>
                </c:pt>
                <c:pt idx="1">
                  <c:v>739</c:v>
                </c:pt>
                <c:pt idx="2">
                  <c:v>887</c:v>
                </c:pt>
                <c:pt idx="3">
                  <c:v>1065</c:v>
                </c:pt>
              </c:numCache>
            </c:numRef>
          </c:val>
          <c:smooth val="0"/>
        </c:ser>
        <c:dLbls>
          <c:showLegendKey val="0"/>
          <c:showVal val="0"/>
          <c:showCatName val="0"/>
          <c:showSerName val="0"/>
          <c:showPercent val="0"/>
          <c:showBubbleSize val="0"/>
        </c:dLbls>
        <c:marker val="1"/>
        <c:smooth val="0"/>
        <c:axId val="167419264"/>
        <c:axId val="98837632"/>
      </c:lineChart>
      <c:catAx>
        <c:axId val="167419264"/>
        <c:scaling>
          <c:orientation val="minMax"/>
        </c:scaling>
        <c:delete val="0"/>
        <c:axPos val="b"/>
        <c:majorTickMark val="none"/>
        <c:minorTickMark val="none"/>
        <c:tickLblPos val="nextTo"/>
        <c:crossAx val="98837632"/>
        <c:crosses val="autoZero"/>
        <c:auto val="1"/>
        <c:lblAlgn val="ctr"/>
        <c:lblOffset val="100"/>
        <c:noMultiLvlLbl val="0"/>
      </c:catAx>
      <c:valAx>
        <c:axId val="98837632"/>
        <c:scaling>
          <c:orientation val="minMax"/>
        </c:scaling>
        <c:delete val="0"/>
        <c:axPos val="l"/>
        <c:majorGridlines/>
        <c:numFmt formatCode="General" sourceLinked="1"/>
        <c:majorTickMark val="none"/>
        <c:minorTickMark val="none"/>
        <c:tickLblPos val="nextTo"/>
        <c:crossAx val="16741926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4B0C4C4-7FCC-462D-9DCA-B6E508934574}" type="datetimeFigureOut">
              <a:rPr kumimoji="1" lang="ja-JP" altLang="en-US" smtClean="0"/>
              <a:t>2016/6/2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70534F93-729C-444E-8BB2-CD0C40F11FEF}" type="slidenum">
              <a:rPr kumimoji="1" lang="ja-JP" altLang="en-US" smtClean="0"/>
              <a:t>‹#›</a:t>
            </a:fld>
            <a:endParaRPr kumimoji="1" lang="ja-JP" altLang="en-US"/>
          </a:p>
        </p:txBody>
      </p:sp>
    </p:spTree>
    <p:extLst>
      <p:ext uri="{BB962C8B-B14F-4D97-AF65-F5344CB8AC3E}">
        <p14:creationId xmlns:p14="http://schemas.microsoft.com/office/powerpoint/2010/main" val="7769224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534F93-729C-444E-8BB2-CD0C40F11FEF}" type="slidenum">
              <a:rPr kumimoji="1" lang="ja-JP" altLang="en-US" smtClean="0"/>
              <a:t>26</a:t>
            </a:fld>
            <a:endParaRPr kumimoji="1" lang="ja-JP" altLang="en-US"/>
          </a:p>
        </p:txBody>
      </p:sp>
    </p:spTree>
    <p:extLst>
      <p:ext uri="{BB962C8B-B14F-4D97-AF65-F5344CB8AC3E}">
        <p14:creationId xmlns:p14="http://schemas.microsoft.com/office/powerpoint/2010/main" val="924356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534F93-729C-444E-8BB2-CD0C40F11FEF}" type="slidenum">
              <a:rPr kumimoji="1" lang="ja-JP" altLang="en-US" smtClean="0"/>
              <a:t>28</a:t>
            </a:fld>
            <a:endParaRPr kumimoji="1" lang="ja-JP" altLang="en-US"/>
          </a:p>
        </p:txBody>
      </p:sp>
    </p:spTree>
    <p:extLst>
      <p:ext uri="{BB962C8B-B14F-4D97-AF65-F5344CB8AC3E}">
        <p14:creationId xmlns:p14="http://schemas.microsoft.com/office/powerpoint/2010/main" val="418668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515E94DA-4C3B-4B54-85CA-E02255B9E8BD}" type="datetimeFigureOut">
              <a:rPr kumimoji="1" lang="ja-JP" altLang="en-US" smtClean="0"/>
              <a:t>2016/6/2</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9098EBD0-1083-4064-BC13-728E0B55791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515E94DA-4C3B-4B54-85CA-E02255B9E8BD}" type="datetimeFigureOut">
              <a:rPr kumimoji="1" lang="ja-JP" altLang="en-US" smtClean="0"/>
              <a:t>2016/6/2</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515E94DA-4C3B-4B54-85CA-E02255B9E8BD}"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098EBD0-1083-4064-BC13-728E0B557917}"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515E94DA-4C3B-4B54-85CA-E02255B9E8BD}"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9098EBD0-1083-4064-BC13-728E0B557917}"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5E94DA-4C3B-4B54-85CA-E02255B9E8BD}" type="datetimeFigureOut">
              <a:rPr kumimoji="1" lang="ja-JP" altLang="en-US" smtClean="0"/>
              <a:t>2016/6/2</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98EBD0-1083-4064-BC13-728E0B557917}"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emf"/><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46016" y="620688"/>
            <a:ext cx="7772400" cy="1829761"/>
          </a:xfrm>
        </p:spPr>
        <p:txBody>
          <a:bodyPr>
            <a:normAutofit fontScale="90000"/>
          </a:bodyPr>
          <a:lstStyle/>
          <a:p>
            <a:r>
              <a:rPr lang="ja-JP" altLang="en-US" dirty="0" smtClean="0"/>
              <a:t>平成</a:t>
            </a:r>
            <a:r>
              <a:rPr lang="en-US" altLang="ja-JP" dirty="0" smtClean="0"/>
              <a:t>28</a:t>
            </a:r>
            <a:r>
              <a:rPr lang="ja-JP" altLang="en-US" dirty="0" smtClean="0"/>
              <a:t>年度　</a:t>
            </a:r>
            <a:r>
              <a:rPr lang="en-US" altLang="ja-JP" dirty="0" smtClean="0"/>
              <a:t/>
            </a:r>
            <a:br>
              <a:rPr lang="en-US" altLang="ja-JP" dirty="0" smtClean="0"/>
            </a:br>
            <a:r>
              <a:rPr lang="ja-JP" altLang="en-US" dirty="0" smtClean="0"/>
              <a:t>計画相談支援</a:t>
            </a:r>
            <a:r>
              <a:rPr lang="en-US" altLang="ja-JP" dirty="0" smtClean="0"/>
              <a:t/>
            </a:r>
            <a:br>
              <a:rPr lang="en-US" altLang="ja-JP" dirty="0" smtClean="0"/>
            </a:br>
            <a:r>
              <a:rPr lang="ja-JP" altLang="en-US" dirty="0" smtClean="0"/>
              <a:t>ブラッシュアップ研修</a:t>
            </a:r>
            <a:endParaRPr lang="ja-JP" altLang="en-US" dirty="0"/>
          </a:p>
        </p:txBody>
      </p:sp>
      <p:sp>
        <p:nvSpPr>
          <p:cNvPr id="3" name="サブタイトル 2"/>
          <p:cNvSpPr>
            <a:spLocks noGrp="1"/>
          </p:cNvSpPr>
          <p:nvPr>
            <p:ph type="subTitle" idx="1"/>
          </p:nvPr>
        </p:nvSpPr>
        <p:spPr>
          <a:xfrm>
            <a:off x="467544" y="3861048"/>
            <a:ext cx="7772400" cy="1094279"/>
          </a:xfrm>
        </p:spPr>
        <p:txBody>
          <a:bodyPr/>
          <a:lstStyle/>
          <a:p>
            <a:pPr lvl="0" algn="l"/>
            <a:r>
              <a:rPr lang="ja-JP" altLang="en-US" dirty="0" smtClean="0"/>
              <a:t>江戸川保健所</a:t>
            </a:r>
            <a:endParaRPr lang="en-US" altLang="ja-JP" dirty="0" smtClean="0"/>
          </a:p>
          <a:p>
            <a:pPr lvl="0" algn="l"/>
            <a:r>
              <a:rPr lang="ja-JP" altLang="en-US" dirty="0" smtClean="0"/>
              <a:t>健康部　保健予防課　精神保健係</a:t>
            </a:r>
            <a:endParaRPr lang="en-US" altLang="ja-JP" dirty="0" smtClean="0"/>
          </a:p>
          <a:p>
            <a:endParaRPr lang="ja-JP" altLang="en-US" dirty="0"/>
          </a:p>
        </p:txBody>
      </p:sp>
      <p:sp>
        <p:nvSpPr>
          <p:cNvPr id="4" name="タイトル 1"/>
          <p:cNvSpPr txBox="1">
            <a:spLocks/>
          </p:cNvSpPr>
          <p:nvPr/>
        </p:nvSpPr>
        <p:spPr>
          <a:xfrm>
            <a:off x="971640" y="2492896"/>
            <a:ext cx="7121232" cy="1080120"/>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1"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ja-JP" altLang="en-US" sz="6600" cap="small" dirty="0" smtClean="0">
                <a:solidFill>
                  <a:srgbClr val="002060"/>
                </a:solidFill>
                <a:latin typeface="HGP創英角ｺﾞｼｯｸUB" panose="020B0900000000000000" pitchFamily="50" charset="-128"/>
                <a:ea typeface="HGP創英角ｺﾞｼｯｸUB" panose="020B0900000000000000" pitchFamily="50" charset="-128"/>
              </a:rPr>
              <a:t>区事業と社会</a:t>
            </a:r>
            <a:r>
              <a:rPr lang="ja-JP" altLang="en-US" sz="6600" cap="small" dirty="0">
                <a:solidFill>
                  <a:srgbClr val="002060"/>
                </a:solidFill>
                <a:latin typeface="HGP創英角ｺﾞｼｯｸUB" panose="020B0900000000000000" pitchFamily="50" charset="-128"/>
                <a:ea typeface="HGP創英角ｺﾞｼｯｸUB" panose="020B0900000000000000" pitchFamily="50" charset="-128"/>
              </a:rPr>
              <a:t>資源</a:t>
            </a:r>
            <a:endParaRPr lang="ja-JP" altLang="en-US" sz="6600"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637096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55000" lnSpcReduction="20000"/>
          </a:bodyPr>
          <a:lstStyle/>
          <a:p>
            <a:r>
              <a:rPr lang="ja-JP" altLang="en-US" sz="5100" b="1" dirty="0">
                <a:latin typeface="+mn-ea"/>
              </a:rPr>
              <a:t>地域移行支援</a:t>
            </a:r>
          </a:p>
          <a:p>
            <a:pPr marL="109728" indent="0">
              <a:buNone/>
            </a:pPr>
            <a:r>
              <a:rPr lang="ja-JP" altLang="en-US" sz="3800" dirty="0">
                <a:latin typeface="+mn-ea"/>
              </a:rPr>
              <a:t>　対象者：障害者支援施設、矯正施設、保護施設等に入所している方</a:t>
            </a:r>
          </a:p>
          <a:p>
            <a:pPr marL="109728" indent="0">
              <a:buNone/>
            </a:pPr>
            <a:r>
              <a:rPr lang="ja-JP" altLang="en-US" sz="3800" dirty="0">
                <a:latin typeface="+mn-ea"/>
              </a:rPr>
              <a:t>　　　　　</a:t>
            </a:r>
            <a:r>
              <a:rPr lang="ja-JP" altLang="en-US" sz="3800" dirty="0" smtClean="0">
                <a:latin typeface="+mn-ea"/>
              </a:rPr>
              <a:t>　精神科</a:t>
            </a:r>
            <a:r>
              <a:rPr lang="ja-JP" altLang="en-US" sz="3800" dirty="0">
                <a:latin typeface="+mn-ea"/>
              </a:rPr>
              <a:t>病院に入院している方（原則</a:t>
            </a:r>
            <a:r>
              <a:rPr lang="en-US" altLang="ja-JP" sz="3800" dirty="0">
                <a:latin typeface="+mn-ea"/>
              </a:rPr>
              <a:t>1</a:t>
            </a:r>
            <a:r>
              <a:rPr lang="ja-JP" altLang="en-US" sz="3800" dirty="0">
                <a:latin typeface="+mn-ea"/>
              </a:rPr>
              <a:t>年以上）　　　　　</a:t>
            </a:r>
          </a:p>
          <a:p>
            <a:pPr marL="109728" indent="0">
              <a:buNone/>
            </a:pPr>
            <a:r>
              <a:rPr lang="ja-JP" altLang="en-US" sz="3800" dirty="0">
                <a:latin typeface="+mn-ea"/>
              </a:rPr>
              <a:t>　内　容：住居の確保や障害福祉サービスの体験利用</a:t>
            </a:r>
          </a:p>
          <a:p>
            <a:pPr marL="109728" indent="0">
              <a:buNone/>
            </a:pPr>
            <a:r>
              <a:rPr lang="ja-JP" altLang="en-US" sz="3800" dirty="0">
                <a:latin typeface="+mn-ea"/>
              </a:rPr>
              <a:t>　　　　　</a:t>
            </a:r>
            <a:r>
              <a:rPr lang="ja-JP" altLang="en-US" sz="3800" dirty="0" smtClean="0">
                <a:latin typeface="+mn-ea"/>
              </a:rPr>
              <a:t>　体験</a:t>
            </a:r>
            <a:r>
              <a:rPr lang="ja-JP" altLang="en-US" sz="3800" dirty="0">
                <a:latin typeface="+mn-ea"/>
              </a:rPr>
              <a:t>宿泊のサポートなど地域生活へ移行するための</a:t>
            </a:r>
            <a:r>
              <a:rPr lang="ja-JP" altLang="en-US" sz="3800" dirty="0" smtClean="0">
                <a:latin typeface="+mn-ea"/>
              </a:rPr>
              <a:t>支援</a:t>
            </a:r>
            <a:endParaRPr lang="en-US" altLang="ja-JP" sz="3800" dirty="0" smtClean="0">
              <a:latin typeface="+mn-ea"/>
            </a:endParaRPr>
          </a:p>
          <a:p>
            <a:pPr marL="109728" indent="0">
              <a:buNone/>
            </a:pPr>
            <a:endParaRPr lang="ja-JP" altLang="en-US" sz="3800" b="1" dirty="0">
              <a:latin typeface="+mn-ea"/>
            </a:endParaRPr>
          </a:p>
          <a:p>
            <a:r>
              <a:rPr lang="ja-JP" altLang="en-US" sz="5100" b="1" dirty="0">
                <a:latin typeface="+mn-ea"/>
              </a:rPr>
              <a:t>地域定着支援</a:t>
            </a:r>
          </a:p>
          <a:p>
            <a:pPr marL="109728" indent="0">
              <a:buNone/>
            </a:pPr>
            <a:r>
              <a:rPr lang="ja-JP" altLang="en-US" sz="3800" dirty="0">
                <a:latin typeface="+mn-ea"/>
              </a:rPr>
              <a:t>　対象者：居宅において単身で生活する障害者</a:t>
            </a:r>
          </a:p>
          <a:p>
            <a:pPr marL="109728" indent="0">
              <a:buNone/>
            </a:pPr>
            <a:r>
              <a:rPr lang="ja-JP" altLang="en-US" sz="3800" dirty="0">
                <a:latin typeface="+mn-ea"/>
              </a:rPr>
              <a:t>　　　　 　同居している家族等が障害、疾病等のため、緊急時等の</a:t>
            </a:r>
          </a:p>
          <a:p>
            <a:pPr marL="109728" indent="0">
              <a:buNone/>
            </a:pPr>
            <a:r>
              <a:rPr lang="ja-JP" altLang="en-US" sz="3800" dirty="0">
                <a:latin typeface="+mn-ea"/>
              </a:rPr>
              <a:t>　　　　　 支援が見込まれない状況にある障害者</a:t>
            </a:r>
          </a:p>
          <a:p>
            <a:pPr marL="109728" indent="0">
              <a:buNone/>
            </a:pPr>
            <a:r>
              <a:rPr lang="ja-JP" altLang="en-US" sz="3800" dirty="0">
                <a:latin typeface="+mn-ea"/>
              </a:rPr>
              <a:t> 　内　容：常時の連絡体制の確保</a:t>
            </a:r>
          </a:p>
          <a:p>
            <a:pPr marL="109728" indent="0">
              <a:buNone/>
            </a:pPr>
            <a:r>
              <a:rPr lang="ja-JP" altLang="en-US" sz="3800" dirty="0">
                <a:latin typeface="+mn-ea"/>
              </a:rPr>
              <a:t>　　　　　 障害の特性に起因して生じた緊急の事態への</a:t>
            </a:r>
            <a:r>
              <a:rPr lang="ja-JP" altLang="en-US" sz="3800" dirty="0" smtClean="0">
                <a:latin typeface="+mn-ea"/>
              </a:rPr>
              <a:t>対処</a:t>
            </a:r>
            <a:endParaRPr lang="ja-JP" altLang="en-US" sz="3800" dirty="0">
              <a:latin typeface="+mn-ea"/>
            </a:endParaRPr>
          </a:p>
        </p:txBody>
      </p:sp>
      <p:sp>
        <p:nvSpPr>
          <p:cNvPr id="3" name="タイトル 2"/>
          <p:cNvSpPr>
            <a:spLocks noGrp="1"/>
          </p:cNvSpPr>
          <p:nvPr>
            <p:ph type="title"/>
          </p:nvPr>
        </p:nvSpPr>
        <p:spPr/>
        <p:txBody>
          <a:bodyPr>
            <a:normAutofit/>
          </a:bodyPr>
          <a:lstStyle/>
          <a:p>
            <a:r>
              <a:rPr kumimoji="1" lang="ja-JP" altLang="en-US" sz="4800" dirty="0" smtClean="0"/>
              <a:t>地域相談支援</a:t>
            </a:r>
            <a:endParaRPr kumimoji="1" lang="ja-JP" altLang="en-US" sz="4800" dirty="0"/>
          </a:p>
        </p:txBody>
      </p:sp>
    </p:spTree>
    <p:extLst>
      <p:ext uri="{BB962C8B-B14F-4D97-AF65-F5344CB8AC3E}">
        <p14:creationId xmlns:p14="http://schemas.microsoft.com/office/powerpoint/2010/main" val="3203469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62500" lnSpcReduction="20000"/>
          </a:bodyPr>
          <a:lstStyle/>
          <a:p>
            <a:r>
              <a:rPr lang="ja-JP" altLang="en-US" sz="2800" dirty="0">
                <a:solidFill>
                  <a:srgbClr val="000000"/>
                </a:solidFill>
                <a:latin typeface="+mn-ea"/>
                <a:cs typeface="Arial"/>
              </a:rPr>
              <a:t>地域生活支援事業</a:t>
            </a:r>
            <a:r>
              <a:rPr lang="ja-JP" altLang="ja-JP" sz="2800" dirty="0">
                <a:solidFill>
                  <a:srgbClr val="000000"/>
                </a:solidFill>
                <a:latin typeface="+mn-ea"/>
                <a:cs typeface="Arial"/>
              </a:rPr>
              <a:t>障害者及び障害児が自立した日常生活又は社会生活を営むことができるよう、</a:t>
            </a:r>
            <a:r>
              <a:rPr lang="ja-JP" altLang="ja-JP" sz="2800" u="sng" dirty="0">
                <a:solidFill>
                  <a:srgbClr val="000000"/>
                </a:solidFill>
                <a:latin typeface="+mn-ea"/>
                <a:cs typeface="Arial"/>
              </a:rPr>
              <a:t>地域の特性や利用者の状況に応じ、柔軟な形態により事業を効果的・効率的に実施</a:t>
            </a:r>
            <a:r>
              <a:rPr lang="ja-JP" altLang="ja-JP" sz="2800" dirty="0">
                <a:solidFill>
                  <a:srgbClr val="000000"/>
                </a:solidFill>
                <a:latin typeface="+mn-ea"/>
                <a:cs typeface="Arial"/>
              </a:rPr>
              <a:t>するもの</a:t>
            </a:r>
            <a:r>
              <a:rPr lang="ja-JP" altLang="en-US" sz="2800" dirty="0">
                <a:solidFill>
                  <a:srgbClr val="000000"/>
                </a:solidFill>
                <a:latin typeface="+mn-ea"/>
                <a:cs typeface="Arial"/>
              </a:rPr>
              <a:t>です</a:t>
            </a:r>
            <a:r>
              <a:rPr lang="ja-JP" altLang="ja-JP" sz="2800" dirty="0">
                <a:solidFill>
                  <a:srgbClr val="000000"/>
                </a:solidFill>
                <a:latin typeface="+mn-ea"/>
                <a:cs typeface="Arial"/>
              </a:rPr>
              <a:t>。実施主体は区市町村。</a:t>
            </a:r>
            <a:endParaRPr lang="en-US" altLang="ja-JP" sz="2800" dirty="0">
              <a:solidFill>
                <a:srgbClr val="000000"/>
              </a:solidFill>
              <a:latin typeface="+mn-ea"/>
              <a:cs typeface="Arial"/>
            </a:endParaRPr>
          </a:p>
          <a:p>
            <a:pPr marL="0" lvl="0" indent="0">
              <a:lnSpc>
                <a:spcPct val="125000"/>
              </a:lnSpc>
              <a:spcAft>
                <a:spcPts val="120"/>
              </a:spcAft>
              <a:buNone/>
            </a:pPr>
            <a:r>
              <a:rPr lang="ja-JP" altLang="en-US" sz="2800" b="1" dirty="0">
                <a:solidFill>
                  <a:srgbClr val="000000"/>
                </a:solidFill>
                <a:latin typeface="+mn-ea"/>
                <a:cs typeface="Arial"/>
              </a:rPr>
              <a:t>＜</a:t>
            </a:r>
            <a:r>
              <a:rPr lang="ja-JP" altLang="ja-JP" sz="2800" b="1" dirty="0">
                <a:solidFill>
                  <a:srgbClr val="000000"/>
                </a:solidFill>
                <a:latin typeface="+mn-ea"/>
                <a:cs typeface="Arial"/>
              </a:rPr>
              <a:t>地域活動支援センター</a:t>
            </a:r>
            <a:r>
              <a:rPr lang="ja-JP" altLang="en-US" sz="2800" b="1" dirty="0">
                <a:solidFill>
                  <a:srgbClr val="000000"/>
                </a:solidFill>
                <a:latin typeface="+mn-ea"/>
                <a:cs typeface="Arial"/>
              </a:rPr>
              <a:t>＞</a:t>
            </a:r>
            <a:endParaRPr lang="ja-JP" altLang="ja-JP" sz="2800" u="sng" dirty="0">
              <a:latin typeface="+mn-ea"/>
              <a:cs typeface="ＭＳ Ｐゴシック"/>
            </a:endParaRPr>
          </a:p>
          <a:p>
            <a:pPr marL="0" indent="0">
              <a:spcAft>
                <a:spcPts val="120"/>
              </a:spcAft>
              <a:buNone/>
            </a:pPr>
            <a:r>
              <a:rPr lang="ja-JP" altLang="en-US" sz="2400" b="1" dirty="0">
                <a:solidFill>
                  <a:srgbClr val="000000"/>
                </a:solidFill>
                <a:latin typeface="+mn-ea"/>
                <a:cs typeface="Arial"/>
              </a:rPr>
              <a:t>　　</a:t>
            </a:r>
            <a:r>
              <a:rPr lang="ja-JP" altLang="ja-JP" sz="2400" dirty="0">
                <a:solidFill>
                  <a:srgbClr val="000000"/>
                </a:solidFill>
                <a:latin typeface="+mn-ea"/>
                <a:cs typeface="Arial"/>
              </a:rPr>
              <a:t>心身に障害がある方でも、住み慣れた地域において可能な限り自らの意思でその人</a:t>
            </a:r>
            <a:endParaRPr lang="en-US" altLang="ja-JP" sz="2400" dirty="0">
              <a:solidFill>
                <a:srgbClr val="000000"/>
              </a:solidFill>
              <a:latin typeface="+mn-ea"/>
              <a:cs typeface="Arial"/>
            </a:endParaRPr>
          </a:p>
          <a:p>
            <a:pPr marL="0" indent="0">
              <a:spcAft>
                <a:spcPts val="120"/>
              </a:spcAft>
              <a:buNone/>
            </a:pPr>
            <a:r>
              <a:rPr lang="ja-JP" altLang="en-US" sz="2400" dirty="0">
                <a:solidFill>
                  <a:srgbClr val="000000"/>
                </a:solidFill>
                <a:latin typeface="+mn-ea"/>
                <a:cs typeface="Arial"/>
              </a:rPr>
              <a:t>　　</a:t>
            </a:r>
            <a:r>
              <a:rPr lang="ja-JP" altLang="ja-JP" sz="2400" dirty="0">
                <a:solidFill>
                  <a:srgbClr val="000000"/>
                </a:solidFill>
                <a:latin typeface="+mn-ea"/>
                <a:cs typeface="Arial"/>
              </a:rPr>
              <a:t>らしく自立した生活ができるよう、社会交流の促進、創意的活動、生産活動の機会</a:t>
            </a:r>
            <a:endParaRPr lang="en-US" altLang="ja-JP" sz="2400" dirty="0">
              <a:solidFill>
                <a:srgbClr val="000000"/>
              </a:solidFill>
              <a:latin typeface="+mn-ea"/>
              <a:cs typeface="Arial"/>
            </a:endParaRPr>
          </a:p>
          <a:p>
            <a:pPr marL="0" indent="0">
              <a:spcAft>
                <a:spcPts val="120"/>
              </a:spcAft>
              <a:buNone/>
            </a:pPr>
            <a:r>
              <a:rPr lang="ja-JP" altLang="en-US" sz="2400" dirty="0">
                <a:solidFill>
                  <a:srgbClr val="000000"/>
                </a:solidFill>
                <a:latin typeface="+mn-ea"/>
                <a:cs typeface="Arial"/>
              </a:rPr>
              <a:t>　　</a:t>
            </a:r>
            <a:r>
              <a:rPr lang="ja-JP" altLang="ja-JP" sz="2400" dirty="0">
                <a:solidFill>
                  <a:srgbClr val="000000"/>
                </a:solidFill>
                <a:latin typeface="+mn-ea"/>
                <a:cs typeface="Arial"/>
              </a:rPr>
              <a:t>を提供し、社会的孤立を防いでいくことを目的として</a:t>
            </a:r>
            <a:r>
              <a:rPr lang="ja-JP" altLang="en-US" sz="2400" dirty="0">
                <a:solidFill>
                  <a:srgbClr val="000000"/>
                </a:solidFill>
                <a:latin typeface="+mn-ea"/>
                <a:cs typeface="Arial"/>
              </a:rPr>
              <a:t>います</a:t>
            </a:r>
            <a:r>
              <a:rPr lang="ja-JP" altLang="ja-JP" sz="2400" dirty="0">
                <a:solidFill>
                  <a:srgbClr val="000000"/>
                </a:solidFill>
                <a:latin typeface="+mn-ea"/>
                <a:cs typeface="Arial"/>
              </a:rPr>
              <a:t>。</a:t>
            </a:r>
            <a:endParaRPr lang="en-US" altLang="ja-JP" sz="2400" dirty="0">
              <a:solidFill>
                <a:srgbClr val="000000"/>
              </a:solidFill>
              <a:latin typeface="+mn-ea"/>
              <a:cs typeface="Arial"/>
            </a:endParaRPr>
          </a:p>
          <a:p>
            <a:pPr marL="0" indent="0">
              <a:spcAft>
                <a:spcPts val="120"/>
              </a:spcAft>
              <a:buNone/>
            </a:pPr>
            <a:r>
              <a:rPr lang="ja-JP" altLang="en-US" sz="2400" dirty="0">
                <a:solidFill>
                  <a:srgbClr val="000000"/>
                </a:solidFill>
                <a:latin typeface="+mn-ea"/>
                <a:cs typeface="Arial"/>
              </a:rPr>
              <a:t>　　</a:t>
            </a:r>
            <a:r>
              <a:rPr lang="ja-JP" altLang="ja-JP" sz="2400" dirty="0">
                <a:solidFill>
                  <a:srgbClr val="000000"/>
                </a:solidFill>
                <a:latin typeface="+mn-ea"/>
                <a:cs typeface="Arial"/>
              </a:rPr>
              <a:t>Ⅰ型</a:t>
            </a:r>
            <a:r>
              <a:rPr lang="ja-JP" altLang="en-US" sz="2400" dirty="0">
                <a:solidFill>
                  <a:srgbClr val="000000"/>
                </a:solidFill>
                <a:latin typeface="+mn-ea"/>
                <a:cs typeface="Arial"/>
              </a:rPr>
              <a:t>・</a:t>
            </a:r>
            <a:r>
              <a:rPr lang="ja-JP" altLang="ja-JP" sz="2400" dirty="0">
                <a:solidFill>
                  <a:srgbClr val="000000"/>
                </a:solidFill>
                <a:latin typeface="+mn-ea"/>
                <a:cs typeface="Arial"/>
              </a:rPr>
              <a:t>Ⅱ型</a:t>
            </a:r>
            <a:r>
              <a:rPr lang="ja-JP" altLang="en-US" sz="2400" dirty="0">
                <a:solidFill>
                  <a:srgbClr val="000000"/>
                </a:solidFill>
                <a:latin typeface="+mn-ea"/>
                <a:cs typeface="Arial"/>
              </a:rPr>
              <a:t>・</a:t>
            </a:r>
            <a:r>
              <a:rPr lang="ja-JP" altLang="ja-JP" sz="2400" dirty="0">
                <a:solidFill>
                  <a:srgbClr val="000000"/>
                </a:solidFill>
                <a:latin typeface="+mn-ea"/>
                <a:cs typeface="Arial"/>
              </a:rPr>
              <a:t>Ⅲ型があ</a:t>
            </a:r>
            <a:r>
              <a:rPr lang="ja-JP" altLang="en-US" sz="2400" dirty="0">
                <a:solidFill>
                  <a:srgbClr val="000000"/>
                </a:solidFill>
                <a:latin typeface="+mn-ea"/>
                <a:cs typeface="Arial"/>
              </a:rPr>
              <a:t>ります。</a:t>
            </a:r>
            <a:endParaRPr lang="en-US" altLang="ja-JP" sz="2400" dirty="0">
              <a:solidFill>
                <a:srgbClr val="000000"/>
              </a:solidFill>
              <a:latin typeface="+mn-ea"/>
              <a:cs typeface="Arial"/>
            </a:endParaRPr>
          </a:p>
          <a:p>
            <a:pPr marL="0" indent="0">
              <a:lnSpc>
                <a:spcPct val="125000"/>
              </a:lnSpc>
              <a:spcAft>
                <a:spcPts val="120"/>
              </a:spcAft>
              <a:buNone/>
            </a:pPr>
            <a:r>
              <a:rPr lang="ja-JP" altLang="en-US" sz="2400" dirty="0">
                <a:solidFill>
                  <a:srgbClr val="000000"/>
                </a:solidFill>
                <a:latin typeface="+mn-ea"/>
                <a:cs typeface="Arial"/>
              </a:rPr>
              <a:t> 　</a:t>
            </a:r>
            <a:r>
              <a:rPr lang="ja-JP" altLang="en-US" sz="2000" dirty="0">
                <a:solidFill>
                  <a:srgbClr val="000000"/>
                </a:solidFill>
                <a:latin typeface="+mn-ea"/>
                <a:cs typeface="Arial"/>
              </a:rPr>
              <a:t>　</a:t>
            </a:r>
            <a:endParaRPr lang="en-US" altLang="ja-JP" sz="2000" dirty="0">
              <a:solidFill>
                <a:srgbClr val="000000"/>
              </a:solidFill>
              <a:latin typeface="+mn-ea"/>
              <a:cs typeface="Arial"/>
            </a:endParaRPr>
          </a:p>
          <a:p>
            <a:pPr marL="0" indent="0">
              <a:lnSpc>
                <a:spcPct val="125000"/>
              </a:lnSpc>
              <a:spcAft>
                <a:spcPts val="120"/>
              </a:spcAft>
              <a:buNone/>
            </a:pPr>
            <a:endParaRPr lang="en-US" altLang="ja-JP" sz="2000" b="1" dirty="0">
              <a:solidFill>
                <a:srgbClr val="000000"/>
              </a:solidFill>
              <a:latin typeface="+mn-ea"/>
              <a:cs typeface="Arial"/>
            </a:endParaRPr>
          </a:p>
          <a:p>
            <a:pPr marL="0" indent="0">
              <a:lnSpc>
                <a:spcPct val="125000"/>
              </a:lnSpc>
              <a:spcAft>
                <a:spcPts val="120"/>
              </a:spcAft>
              <a:buNone/>
            </a:pPr>
            <a:endParaRPr lang="en-US" altLang="ja-JP" sz="2000" b="1" dirty="0">
              <a:solidFill>
                <a:srgbClr val="000000"/>
              </a:solidFill>
              <a:latin typeface="+mn-ea"/>
              <a:cs typeface="Arial"/>
            </a:endParaRPr>
          </a:p>
          <a:p>
            <a:pPr marL="0" indent="0">
              <a:lnSpc>
                <a:spcPct val="125000"/>
              </a:lnSpc>
              <a:spcAft>
                <a:spcPts val="120"/>
              </a:spcAft>
              <a:buNone/>
            </a:pPr>
            <a:endParaRPr lang="en-US" altLang="ja-JP" sz="2000" b="1" dirty="0">
              <a:solidFill>
                <a:srgbClr val="000000"/>
              </a:solidFill>
              <a:latin typeface="+mn-ea"/>
              <a:cs typeface="Arial"/>
            </a:endParaRPr>
          </a:p>
          <a:p>
            <a:pPr marL="0" indent="0">
              <a:lnSpc>
                <a:spcPct val="125000"/>
              </a:lnSpc>
              <a:spcAft>
                <a:spcPts val="120"/>
              </a:spcAft>
              <a:buNone/>
            </a:pPr>
            <a:r>
              <a:rPr lang="ja-JP" altLang="en-US" sz="2400" b="1" dirty="0">
                <a:solidFill>
                  <a:srgbClr val="000000"/>
                </a:solidFill>
                <a:latin typeface="+mn-ea"/>
                <a:cs typeface="Arial"/>
              </a:rPr>
              <a:t>　</a:t>
            </a:r>
            <a:endParaRPr lang="en-US" altLang="ja-JP" sz="2400" b="1" dirty="0">
              <a:solidFill>
                <a:srgbClr val="000000"/>
              </a:solidFill>
              <a:latin typeface="+mn-ea"/>
              <a:cs typeface="Arial"/>
            </a:endParaRPr>
          </a:p>
          <a:p>
            <a:pPr marL="0" indent="0">
              <a:lnSpc>
                <a:spcPct val="125000"/>
              </a:lnSpc>
              <a:spcAft>
                <a:spcPts val="120"/>
              </a:spcAft>
              <a:buNone/>
            </a:pPr>
            <a:r>
              <a:rPr lang="ja-JP" altLang="en-US" sz="2800" b="1" dirty="0" smtClean="0">
                <a:solidFill>
                  <a:srgbClr val="000000"/>
                </a:solidFill>
                <a:latin typeface="+mn-ea"/>
                <a:cs typeface="Arial"/>
              </a:rPr>
              <a:t>＜</a:t>
            </a:r>
            <a:r>
              <a:rPr lang="ja-JP" altLang="ja-JP" sz="2800" b="1" dirty="0">
                <a:solidFill>
                  <a:srgbClr val="000000"/>
                </a:solidFill>
                <a:latin typeface="+mn-ea"/>
                <a:cs typeface="Arial"/>
              </a:rPr>
              <a:t>移動支援</a:t>
            </a:r>
            <a:r>
              <a:rPr lang="ja-JP" altLang="en-US" sz="2800" b="1" dirty="0">
                <a:solidFill>
                  <a:srgbClr val="000000"/>
                </a:solidFill>
                <a:latin typeface="+mn-ea"/>
                <a:cs typeface="Arial"/>
              </a:rPr>
              <a:t>＞</a:t>
            </a:r>
            <a:endParaRPr lang="ja-JP" altLang="ja-JP" sz="2800" u="sng" dirty="0">
              <a:latin typeface="+mn-ea"/>
              <a:cs typeface="ＭＳ Ｐゴシック"/>
            </a:endParaRPr>
          </a:p>
          <a:p>
            <a:pPr marL="0" indent="0">
              <a:buNone/>
            </a:pPr>
            <a:r>
              <a:rPr lang="ja-JP" altLang="en-US" sz="2400" kern="100" dirty="0">
                <a:solidFill>
                  <a:srgbClr val="000000"/>
                </a:solidFill>
                <a:latin typeface="+mn-ea"/>
                <a:cs typeface="Arial"/>
              </a:rPr>
              <a:t>　　</a:t>
            </a:r>
            <a:r>
              <a:rPr lang="ja-JP" altLang="ja-JP" sz="2400" kern="0" dirty="0">
                <a:latin typeface="+mn-ea"/>
                <a:cs typeface="HG丸ｺﾞｼｯｸM-PRO"/>
              </a:rPr>
              <a:t>移動が困難な方に、</a:t>
            </a:r>
            <a:r>
              <a:rPr lang="ja-JP" altLang="ja-JP" sz="2400" kern="100" dirty="0">
                <a:latin typeface="+mn-ea"/>
                <a:cs typeface="Times New Roman"/>
              </a:rPr>
              <a:t>通院同行以外の</a:t>
            </a:r>
            <a:r>
              <a:rPr lang="ja-JP" altLang="ja-JP" sz="2400" kern="0" dirty="0">
                <a:latin typeface="+mn-ea"/>
                <a:cs typeface="HG丸ｺﾞｼｯｸM-PRO"/>
              </a:rPr>
              <a:t>買い物、散歩など、外出時（余暇活動含む）</a:t>
            </a:r>
            <a:endParaRPr lang="en-US" altLang="ja-JP" sz="2400" kern="0" dirty="0">
              <a:latin typeface="+mn-ea"/>
              <a:cs typeface="HG丸ｺﾞｼｯｸM-PRO"/>
            </a:endParaRPr>
          </a:p>
          <a:p>
            <a:pPr marL="0" indent="0">
              <a:buNone/>
            </a:pPr>
            <a:r>
              <a:rPr lang="ja-JP" altLang="en-US" sz="2400" kern="0" dirty="0">
                <a:latin typeface="+mn-ea"/>
                <a:cs typeface="HG丸ｺﾞｼｯｸM-PRO"/>
              </a:rPr>
              <a:t>　　</a:t>
            </a:r>
            <a:r>
              <a:rPr lang="ja-JP" altLang="ja-JP" sz="2400" kern="0" dirty="0">
                <a:latin typeface="+mn-ea"/>
                <a:cs typeface="HG丸ｺﾞｼｯｸM-PRO"/>
              </a:rPr>
              <a:t>の支援を行</a:t>
            </a:r>
            <a:r>
              <a:rPr lang="ja-JP" altLang="en-US" sz="2400" kern="0" dirty="0">
                <a:latin typeface="+mn-ea"/>
                <a:cs typeface="HG丸ｺﾞｼｯｸM-PRO"/>
              </a:rPr>
              <a:t>います</a:t>
            </a:r>
            <a:r>
              <a:rPr lang="ja-JP" altLang="ja-JP" sz="2400" kern="0" dirty="0" smtClean="0">
                <a:latin typeface="+mn-ea"/>
                <a:cs typeface="HG丸ｺﾞｼｯｸM-PRO"/>
              </a:rPr>
              <a:t>。</a:t>
            </a:r>
            <a:endParaRPr lang="ja-JP" altLang="ja-JP" sz="2400" kern="100" dirty="0">
              <a:latin typeface="+mn-ea"/>
              <a:cs typeface="Times New Roman"/>
            </a:endParaRPr>
          </a:p>
        </p:txBody>
      </p:sp>
      <p:sp>
        <p:nvSpPr>
          <p:cNvPr id="3" name="タイトル 2"/>
          <p:cNvSpPr>
            <a:spLocks noGrp="1"/>
          </p:cNvSpPr>
          <p:nvPr>
            <p:ph type="title"/>
          </p:nvPr>
        </p:nvSpPr>
        <p:spPr/>
        <p:txBody>
          <a:bodyPr/>
          <a:lstStyle/>
          <a:p>
            <a:r>
              <a:rPr kumimoji="1" lang="ja-JP" altLang="en-US" dirty="0" smtClean="0"/>
              <a:t>地域生活支援事業</a:t>
            </a:r>
            <a:endParaRPr kumimoji="1" lang="ja-JP" altLang="en-US" dirty="0"/>
          </a:p>
        </p:txBody>
      </p:sp>
      <p:sp>
        <p:nvSpPr>
          <p:cNvPr id="4" name="角丸四角形 3"/>
          <p:cNvSpPr/>
          <p:nvPr/>
        </p:nvSpPr>
        <p:spPr>
          <a:xfrm>
            <a:off x="729355" y="3645024"/>
            <a:ext cx="7704855"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nSpc>
                <a:spcPct val="125000"/>
              </a:lnSpc>
              <a:spcBef>
                <a:spcPts val="600"/>
              </a:spcBef>
              <a:spcAft>
                <a:spcPts val="120"/>
              </a:spcAft>
              <a:buClr>
                <a:srgbClr val="FE8637"/>
              </a:buClr>
              <a:buSzPct val="70000"/>
            </a:pPr>
            <a:r>
              <a:rPr lang="ja-JP" altLang="ja-JP" sz="1600" b="1" dirty="0">
                <a:solidFill>
                  <a:schemeClr val="tx1"/>
                </a:solidFill>
                <a:latin typeface="ＭＳ Ｐゴシック"/>
                <a:ea typeface="HG丸ｺﾞｼｯｸM-PRO"/>
                <a:cs typeface="Arial"/>
              </a:rPr>
              <a:t>Ⅰ型：</a:t>
            </a:r>
            <a:r>
              <a:rPr lang="ja-JP" altLang="ja-JP" sz="1600" b="1" dirty="0">
                <a:solidFill>
                  <a:schemeClr val="tx1"/>
                </a:solidFill>
                <a:latin typeface="ＭＳ Ｐゴシック"/>
                <a:ea typeface="HG丸ｺﾞｼｯｸM-PRO"/>
                <a:cs typeface="ＭＳ Ｐゴシック"/>
              </a:rPr>
              <a:t>面接・電話・訪問等による相談、プログラムやイベント、講演会等を実施。</a:t>
            </a:r>
            <a:endParaRPr lang="en-US" altLang="ja-JP" sz="1600" b="1" dirty="0">
              <a:solidFill>
                <a:schemeClr val="tx1"/>
              </a:solidFill>
              <a:latin typeface="ＭＳ Ｐゴシック"/>
              <a:ea typeface="HG丸ｺﾞｼｯｸM-PRO"/>
              <a:cs typeface="ＭＳ Ｐゴシック"/>
            </a:endParaRPr>
          </a:p>
          <a:p>
            <a:pPr lvl="0">
              <a:lnSpc>
                <a:spcPct val="125000"/>
              </a:lnSpc>
              <a:spcBef>
                <a:spcPts val="600"/>
              </a:spcBef>
              <a:spcAft>
                <a:spcPts val="120"/>
              </a:spcAft>
              <a:buClr>
                <a:srgbClr val="FE8637"/>
              </a:buClr>
              <a:buSzPct val="70000"/>
            </a:pPr>
            <a:r>
              <a:rPr lang="ja-JP" altLang="ja-JP" sz="1600" b="1" dirty="0" smtClean="0">
                <a:solidFill>
                  <a:schemeClr val="tx1"/>
                </a:solidFill>
                <a:latin typeface="ＭＳ Ｐゴシック"/>
                <a:ea typeface="HG丸ｺﾞｼｯｸM-PRO"/>
                <a:cs typeface="Arial"/>
              </a:rPr>
              <a:t>Ⅰ型</a:t>
            </a:r>
            <a:r>
              <a:rPr lang="ja-JP" altLang="ja-JP" sz="1600" b="1" dirty="0">
                <a:solidFill>
                  <a:schemeClr val="tx1"/>
                </a:solidFill>
                <a:latin typeface="ＭＳ Ｐゴシック"/>
                <a:ea typeface="HG丸ｺﾞｼｯｸM-PRO"/>
                <a:cs typeface="Arial"/>
              </a:rPr>
              <a:t>・Ⅲ型：交流室の１回利用料</a:t>
            </a:r>
            <a:r>
              <a:rPr lang="en-US" altLang="ja-JP" sz="1600" b="1" dirty="0">
                <a:solidFill>
                  <a:schemeClr val="tx1"/>
                </a:solidFill>
                <a:latin typeface="ＭＳ Ｐゴシック"/>
                <a:ea typeface="HG丸ｺﾞｼｯｸM-PRO"/>
                <a:cs typeface="Arial"/>
              </a:rPr>
              <a:t>100</a:t>
            </a:r>
            <a:r>
              <a:rPr lang="ja-JP" altLang="ja-JP" sz="1600" b="1" dirty="0">
                <a:solidFill>
                  <a:schemeClr val="tx1"/>
                </a:solidFill>
                <a:latin typeface="ＭＳ Ｐゴシック"/>
                <a:ea typeface="HG丸ｺﾞｼｯｸM-PRO"/>
                <a:cs typeface="Arial"/>
              </a:rPr>
              <a:t>円　※相談のみの場合は</a:t>
            </a:r>
            <a:r>
              <a:rPr lang="ja-JP" altLang="ja-JP" sz="1600" b="1" dirty="0" smtClean="0">
                <a:solidFill>
                  <a:schemeClr val="tx1"/>
                </a:solidFill>
                <a:latin typeface="ＭＳ Ｐゴシック"/>
                <a:ea typeface="HG丸ｺﾞｼｯｸM-PRO"/>
                <a:cs typeface="Arial"/>
              </a:rPr>
              <a:t>無料</a:t>
            </a:r>
            <a:endParaRPr lang="en-US" altLang="ja-JP" sz="1600" b="1" u="sng" dirty="0" smtClean="0">
              <a:solidFill>
                <a:schemeClr val="tx1"/>
              </a:solidFill>
              <a:latin typeface="ＭＳ Ｐゴシック"/>
              <a:cs typeface="Arial"/>
            </a:endParaRPr>
          </a:p>
          <a:p>
            <a:pPr lvl="0">
              <a:lnSpc>
                <a:spcPct val="125000"/>
              </a:lnSpc>
              <a:spcBef>
                <a:spcPts val="600"/>
              </a:spcBef>
              <a:spcAft>
                <a:spcPts val="120"/>
              </a:spcAft>
              <a:buClr>
                <a:srgbClr val="FE8637"/>
              </a:buClr>
              <a:buSzPct val="70000"/>
            </a:pPr>
            <a:r>
              <a:rPr lang="ja-JP" altLang="ja-JP" sz="1600" b="1" dirty="0" smtClean="0">
                <a:solidFill>
                  <a:schemeClr val="tx1"/>
                </a:solidFill>
                <a:latin typeface="ＭＳ Ｐゴシック"/>
                <a:ea typeface="HG丸ｺﾞｼｯｸM-PRO"/>
                <a:cs typeface="Arial"/>
              </a:rPr>
              <a:t>Ⅱ型</a:t>
            </a:r>
            <a:r>
              <a:rPr lang="ja-JP" altLang="ja-JP" sz="1600" b="1" dirty="0">
                <a:solidFill>
                  <a:schemeClr val="tx1"/>
                </a:solidFill>
                <a:latin typeface="ＭＳ Ｐゴシック"/>
                <a:ea typeface="HG丸ｺﾞｼｯｸM-PRO"/>
                <a:cs typeface="Arial"/>
              </a:rPr>
              <a:t>：障害福祉</a:t>
            </a:r>
            <a:r>
              <a:rPr lang="ja-JP" altLang="en-US" sz="1600" b="1" dirty="0">
                <a:solidFill>
                  <a:schemeClr val="tx1"/>
                </a:solidFill>
                <a:latin typeface="ＭＳ Ｐゴシック"/>
                <a:ea typeface="HG丸ｺﾞｼｯｸM-PRO"/>
                <a:cs typeface="Arial"/>
              </a:rPr>
              <a:t>サービス</a:t>
            </a:r>
            <a:r>
              <a:rPr lang="ja-JP" altLang="ja-JP" sz="1600" b="1" dirty="0">
                <a:solidFill>
                  <a:schemeClr val="tx1"/>
                </a:solidFill>
                <a:latin typeface="ＭＳ Ｐゴシック"/>
                <a:ea typeface="HG丸ｺﾞｼｯｸM-PRO"/>
                <a:cs typeface="Arial"/>
              </a:rPr>
              <a:t>と同様の手続きが必要。</a:t>
            </a:r>
            <a:endParaRPr lang="ja-JP" altLang="en-US" sz="1600" b="1" dirty="0" smtClean="0">
              <a:solidFill>
                <a:schemeClr val="tx1"/>
              </a:solidFill>
            </a:endParaRPr>
          </a:p>
        </p:txBody>
      </p:sp>
    </p:spTree>
    <p:extLst>
      <p:ext uri="{BB962C8B-B14F-4D97-AF65-F5344CB8AC3E}">
        <p14:creationId xmlns:p14="http://schemas.microsoft.com/office/powerpoint/2010/main" val="3342600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lang="ja-JP" altLang="en-US" sz="4000" dirty="0" smtClean="0"/>
              <a:t>精神障害者居住支援事業</a:t>
            </a:r>
            <a:endParaRPr lang="en-US" altLang="ja-JP" sz="4000" dirty="0" smtClean="0"/>
          </a:p>
          <a:p>
            <a:r>
              <a:rPr kumimoji="1" lang="ja-JP" altLang="en-US" sz="4000" dirty="0" smtClean="0"/>
              <a:t>精神障害者就労支援事業</a:t>
            </a:r>
            <a:endParaRPr kumimoji="1" lang="en-US" altLang="ja-JP" sz="4000" dirty="0" smtClean="0"/>
          </a:p>
          <a:p>
            <a:r>
              <a:rPr lang="ja-JP" altLang="en-US" sz="4000" dirty="0" smtClean="0"/>
              <a:t>精神障害者</a:t>
            </a:r>
            <a:r>
              <a:rPr lang="ja-JP" altLang="en-US" sz="4000" dirty="0"/>
              <a:t>自立生活体験</a:t>
            </a:r>
            <a:r>
              <a:rPr lang="ja-JP" altLang="en-US" sz="4000" dirty="0" smtClean="0"/>
              <a:t>事業</a:t>
            </a:r>
            <a:endParaRPr lang="en-US" altLang="ja-JP" sz="4000" dirty="0" smtClean="0"/>
          </a:p>
          <a:p>
            <a:r>
              <a:rPr lang="ja-JP" altLang="en-US" sz="4000" dirty="0"/>
              <a:t>精神障害者地域生活</a:t>
            </a:r>
            <a:r>
              <a:rPr lang="ja-JP" altLang="en-US" sz="4000" dirty="0" smtClean="0"/>
              <a:t>安定化支援事業</a:t>
            </a:r>
            <a:endParaRPr lang="en-US" altLang="ja-JP" sz="4000" dirty="0" smtClean="0"/>
          </a:p>
          <a:p>
            <a:r>
              <a:rPr lang="ja-JP" altLang="en-US" sz="4000" dirty="0"/>
              <a:t>高次脳</a:t>
            </a:r>
            <a:r>
              <a:rPr lang="ja-JP" altLang="en-US" sz="4000" dirty="0" smtClean="0">
                <a:latin typeface="HG丸ｺﾞｼｯｸM-PRO" panose="020F0600000000000000" pitchFamily="50" charset="-128"/>
                <a:ea typeface="HG丸ｺﾞｼｯｸM-PRO" panose="020F0600000000000000" pitchFamily="50" charset="-128"/>
              </a:rPr>
              <a:t>機能</a:t>
            </a:r>
            <a:r>
              <a:rPr lang="ja-JP" altLang="en-US" sz="4000" dirty="0" smtClean="0"/>
              <a:t>障害者支援事業</a:t>
            </a:r>
            <a:endParaRPr lang="en-US" altLang="ja-JP" sz="4000" dirty="0" smtClean="0"/>
          </a:p>
          <a:p>
            <a:pPr marL="109728" indent="0">
              <a:buNone/>
            </a:pPr>
            <a:endParaRPr lang="en-US" altLang="ja-JP" dirty="0" smtClean="0"/>
          </a:p>
          <a:p>
            <a:pPr marL="109728" indent="0">
              <a:buNone/>
            </a:pPr>
            <a:r>
              <a:rPr lang="ja-JP" altLang="en-US" sz="2800" dirty="0" smtClean="0"/>
              <a:t>費用</a:t>
            </a:r>
            <a:r>
              <a:rPr lang="ja-JP" altLang="en-US" sz="2800" dirty="0"/>
              <a:t>：無料（実費負担有）</a:t>
            </a:r>
            <a:br>
              <a:rPr lang="ja-JP" altLang="en-US" sz="2800" dirty="0"/>
            </a:br>
            <a:endParaRPr lang="en-US" altLang="ja-JP" sz="2800" dirty="0" smtClean="0"/>
          </a:p>
          <a:p>
            <a:pPr marL="109728" indent="0">
              <a:buNone/>
            </a:pPr>
            <a:r>
              <a:rPr lang="en-US" altLang="ja-JP" sz="2800" dirty="0"/>
              <a:t>※</a:t>
            </a:r>
            <a:r>
              <a:rPr lang="ja-JP" altLang="en-US" sz="2800" dirty="0" smtClean="0"/>
              <a:t>区内</a:t>
            </a:r>
            <a:r>
              <a:rPr lang="ja-JP" altLang="en-US" sz="2800" dirty="0"/>
              <a:t>の</a:t>
            </a:r>
            <a:r>
              <a:rPr lang="en-US" altLang="ja-JP" sz="2800" dirty="0"/>
              <a:t>NPO</a:t>
            </a:r>
            <a:r>
              <a:rPr lang="ja-JP" altLang="en-US" sz="2800" dirty="0"/>
              <a:t>法人等に委託し実施しています。</a:t>
            </a:r>
            <a:br>
              <a:rPr lang="ja-JP" altLang="en-US" sz="2800" dirty="0"/>
            </a:br>
            <a:r>
              <a:rPr lang="en-US" altLang="ja-JP" sz="2800" dirty="0" smtClean="0"/>
              <a:t>※</a:t>
            </a:r>
            <a:r>
              <a:rPr lang="ja-JP" altLang="en-US" sz="2800" dirty="0" smtClean="0"/>
              <a:t>委託先</a:t>
            </a:r>
            <a:r>
              <a:rPr lang="ja-JP" altLang="en-US" sz="2800" dirty="0"/>
              <a:t>は年度によって変更になる場合があります。</a:t>
            </a:r>
            <a:endParaRPr lang="en-US" altLang="ja-JP" sz="2800" dirty="0" smtClean="0"/>
          </a:p>
          <a:p>
            <a:pPr marL="109728" indent="0">
              <a:buNone/>
            </a:pPr>
            <a:endParaRPr lang="en-US" altLang="ja-JP"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江戸川区事業</a:t>
            </a:r>
            <a:endParaRPr kumimoji="1" lang="ja-JP" altLang="en-US" dirty="0"/>
          </a:p>
        </p:txBody>
      </p:sp>
    </p:spTree>
    <p:extLst>
      <p:ext uri="{BB962C8B-B14F-4D97-AF65-F5344CB8AC3E}">
        <p14:creationId xmlns:p14="http://schemas.microsoft.com/office/powerpoint/2010/main" val="1875525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lang="ja-JP" altLang="en-US" dirty="0" smtClean="0"/>
              <a:t>賃貸契約による一般住宅（アパート）</a:t>
            </a:r>
            <a:r>
              <a:rPr kumimoji="1" lang="ja-JP" altLang="en-US" dirty="0" smtClean="0"/>
              <a:t>への入居を希望している方の、住まい探しから転居後の生活の支援</a:t>
            </a:r>
            <a:endParaRPr kumimoji="1" lang="en-US" altLang="ja-JP" dirty="0" smtClean="0"/>
          </a:p>
          <a:p>
            <a:pPr marL="109728" indent="0">
              <a:buNone/>
            </a:pPr>
            <a:r>
              <a:rPr lang="ja-JP" altLang="en-US" dirty="0"/>
              <a:t>　</a:t>
            </a:r>
            <a:r>
              <a:rPr lang="ja-JP" altLang="en-US" dirty="0" smtClean="0"/>
              <a:t>グループホームを卒業したいという方</a:t>
            </a:r>
            <a:r>
              <a:rPr lang="ja-JP" altLang="en-US" dirty="0"/>
              <a:t>も利用可能</a:t>
            </a:r>
            <a:endParaRPr kumimoji="1" lang="en-US" altLang="ja-JP" dirty="0" smtClean="0"/>
          </a:p>
          <a:p>
            <a:r>
              <a:rPr lang="ja-JP" altLang="en-US" b="1" dirty="0" smtClean="0"/>
              <a:t>対象</a:t>
            </a:r>
            <a:endParaRPr lang="en-US" altLang="ja-JP" b="1" dirty="0" smtClean="0"/>
          </a:p>
          <a:p>
            <a:pPr marL="109728" indent="0">
              <a:buNone/>
            </a:pPr>
            <a:r>
              <a:rPr kumimoji="1" lang="ja-JP" altLang="en-US" dirty="0" smtClean="0"/>
              <a:t>　　江戸川区民で区内での一人暮らしを希望されている方</a:t>
            </a:r>
            <a:endParaRPr kumimoji="1" lang="en-US" altLang="ja-JP" dirty="0" smtClean="0"/>
          </a:p>
          <a:p>
            <a:r>
              <a:rPr lang="ja-JP" altLang="en-US" b="1" dirty="0" smtClean="0"/>
              <a:t>内容</a:t>
            </a:r>
            <a:endParaRPr lang="en-US" altLang="ja-JP" b="1" dirty="0" smtClean="0"/>
          </a:p>
          <a:p>
            <a:pPr marL="109728" indent="0">
              <a:buNone/>
            </a:pPr>
            <a:r>
              <a:rPr kumimoji="1" lang="ja-JP" altLang="en-US" dirty="0" smtClean="0"/>
              <a:t>　　・不動産屋や物件の下見に同行</a:t>
            </a:r>
            <a:endParaRPr kumimoji="1" lang="en-US" altLang="ja-JP" dirty="0" smtClean="0"/>
          </a:p>
          <a:p>
            <a:pPr marL="109728" indent="0">
              <a:buNone/>
            </a:pPr>
            <a:r>
              <a:rPr kumimoji="1" lang="ja-JP" altLang="en-US" dirty="0" smtClean="0"/>
              <a:t>　　・保証人や費用などの調整支援</a:t>
            </a:r>
            <a:endParaRPr kumimoji="1" lang="en-US" altLang="ja-JP" dirty="0" smtClean="0"/>
          </a:p>
          <a:p>
            <a:pPr marL="109728" indent="0">
              <a:buNone/>
            </a:pPr>
            <a:r>
              <a:rPr lang="ja-JP" altLang="en-US" dirty="0" smtClean="0"/>
              <a:t>　　・引越しの手伝い</a:t>
            </a:r>
            <a:endParaRPr lang="en-US" altLang="ja-JP" dirty="0" smtClean="0"/>
          </a:p>
          <a:p>
            <a:pPr marL="109728" indent="0">
              <a:buNone/>
            </a:pPr>
            <a:r>
              <a:rPr kumimoji="1" lang="ja-JP" altLang="en-US" dirty="0" smtClean="0"/>
              <a:t>　　・転居後の手続きに同行</a:t>
            </a:r>
            <a:endParaRPr kumimoji="1" lang="en-US" altLang="ja-JP" dirty="0" smtClean="0"/>
          </a:p>
          <a:p>
            <a:pPr marL="109728" indent="0">
              <a:buNone/>
            </a:pPr>
            <a:r>
              <a:rPr lang="ja-JP" altLang="en-US" dirty="0" smtClean="0"/>
              <a:t>　　・生活用品などの購入に同行</a:t>
            </a:r>
            <a:endParaRPr lang="en-US" altLang="ja-JP" dirty="0" smtClean="0"/>
          </a:p>
          <a:p>
            <a:pPr marL="109728" indent="0">
              <a:buNone/>
            </a:pPr>
            <a:r>
              <a:rPr kumimoji="1" lang="ja-JP" altLang="en-US" dirty="0" smtClean="0"/>
              <a:t>　　・不動産屋や大家との連絡調整</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精神障害者居住支援事業</a:t>
            </a:r>
            <a:endParaRPr kumimoji="1" lang="ja-JP" altLang="en-US" dirty="0"/>
          </a:p>
        </p:txBody>
      </p:sp>
    </p:spTree>
    <p:extLst>
      <p:ext uri="{BB962C8B-B14F-4D97-AF65-F5344CB8AC3E}">
        <p14:creationId xmlns:p14="http://schemas.microsoft.com/office/powerpoint/2010/main" val="465825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1731648"/>
          </a:xfrm>
        </p:spPr>
        <p:txBody>
          <a:bodyPr>
            <a:normAutofit/>
          </a:bodyPr>
          <a:lstStyle/>
          <a:p>
            <a:pPr marL="109728" indent="0">
              <a:buNone/>
            </a:pPr>
            <a:r>
              <a:rPr kumimoji="1" lang="ja-JP" altLang="en-US" b="1" dirty="0" smtClean="0"/>
              <a:t>利用期間</a:t>
            </a:r>
            <a:endParaRPr kumimoji="1" lang="en-US" altLang="ja-JP" b="1" dirty="0" smtClean="0"/>
          </a:p>
          <a:p>
            <a:pPr marL="109728" indent="0">
              <a:buNone/>
            </a:pPr>
            <a:r>
              <a:rPr kumimoji="1" lang="ja-JP" altLang="en-US" dirty="0" smtClean="0"/>
              <a:t>利用申請から</a:t>
            </a:r>
            <a:r>
              <a:rPr kumimoji="1" lang="en-US" altLang="ja-JP" dirty="0" smtClean="0"/>
              <a:t>1</a:t>
            </a:r>
            <a:r>
              <a:rPr kumimoji="1" lang="ja-JP" altLang="en-US" dirty="0" smtClean="0"/>
              <a:t>年間</a:t>
            </a:r>
            <a:endParaRPr kumimoji="1" lang="en-US" altLang="ja-JP" dirty="0" smtClean="0"/>
          </a:p>
          <a:p>
            <a:pPr marL="109728" indent="0">
              <a:buNone/>
            </a:pPr>
            <a:r>
              <a:rPr kumimoji="1" lang="ja-JP" altLang="en-US" dirty="0" smtClean="0"/>
              <a:t>（引っ越し後の</a:t>
            </a:r>
            <a:r>
              <a:rPr lang="ja-JP" altLang="en-US" dirty="0"/>
              <a:t>フォロー</a:t>
            </a:r>
            <a:r>
              <a:rPr kumimoji="1" lang="ja-JP" altLang="en-US" dirty="0" smtClean="0"/>
              <a:t>期間</a:t>
            </a:r>
            <a:r>
              <a:rPr kumimoji="1" lang="en-US" altLang="ja-JP" dirty="0" smtClean="0"/>
              <a:t>3</a:t>
            </a:r>
            <a:r>
              <a:rPr kumimoji="1" lang="ja-JP" altLang="en-US" dirty="0" smtClean="0"/>
              <a:t>か月間を含む）</a:t>
            </a:r>
            <a:endParaRPr kumimoji="1" lang="en-US" altLang="ja-JP" dirty="0" smtClean="0"/>
          </a:p>
          <a:p>
            <a:endParaRPr lang="en-US" altLang="ja-JP" dirty="0"/>
          </a:p>
        </p:txBody>
      </p:sp>
      <p:sp>
        <p:nvSpPr>
          <p:cNvPr id="3" name="タイトル 2"/>
          <p:cNvSpPr>
            <a:spLocks noGrp="1"/>
          </p:cNvSpPr>
          <p:nvPr>
            <p:ph type="title"/>
          </p:nvPr>
        </p:nvSpPr>
        <p:spPr/>
        <p:txBody>
          <a:bodyPr>
            <a:normAutofit/>
          </a:bodyPr>
          <a:lstStyle/>
          <a:p>
            <a:r>
              <a:rPr kumimoji="1" lang="ja-JP" altLang="en-US" dirty="0" smtClean="0"/>
              <a:t>精神障害者居住支援事業</a:t>
            </a:r>
            <a:endParaRPr kumimoji="1" lang="ja-JP" altLang="en-US" dirty="0"/>
          </a:p>
        </p:txBody>
      </p:sp>
      <p:sp>
        <p:nvSpPr>
          <p:cNvPr id="5" name="テキスト ボックス 4"/>
          <p:cNvSpPr txBox="1"/>
          <p:nvPr/>
        </p:nvSpPr>
        <p:spPr>
          <a:xfrm>
            <a:off x="539552" y="3068960"/>
            <a:ext cx="8064896"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smtClean="0"/>
              <a:t>＜問い合わせ先＞</a:t>
            </a:r>
            <a:endParaRPr lang="en-US" altLang="ja-JP" sz="2800" b="1" dirty="0"/>
          </a:p>
          <a:p>
            <a:r>
              <a:rPr lang="ja-JP" altLang="en-US" sz="2800" dirty="0"/>
              <a:t>・地域活動支援センターえどがわ</a:t>
            </a:r>
            <a:endParaRPr lang="en-US" altLang="ja-JP" sz="2800" dirty="0"/>
          </a:p>
          <a:p>
            <a:r>
              <a:rPr lang="ja-JP" altLang="en-US" sz="2800" dirty="0" smtClean="0"/>
              <a:t>　　</a:t>
            </a:r>
            <a:r>
              <a:rPr lang="en-US" altLang="ja-JP" sz="2800" dirty="0" smtClean="0"/>
              <a:t>03-5879-0708</a:t>
            </a:r>
            <a:endParaRPr lang="en-US" altLang="ja-JP" sz="2800" dirty="0"/>
          </a:p>
          <a:p>
            <a:r>
              <a:rPr lang="ja-JP" altLang="en-US" sz="2800" dirty="0"/>
              <a:t>・地域活動・相談支援センターかさい</a:t>
            </a:r>
            <a:endParaRPr lang="en-US" altLang="ja-JP" sz="2800" dirty="0"/>
          </a:p>
          <a:p>
            <a:r>
              <a:rPr lang="ja-JP" altLang="en-US" sz="2800" dirty="0" smtClean="0"/>
              <a:t>　　</a:t>
            </a:r>
            <a:r>
              <a:rPr lang="en-US" altLang="ja-JP" sz="2800" dirty="0" smtClean="0"/>
              <a:t>03-5679-6445</a:t>
            </a:r>
            <a:endParaRPr lang="ja-JP" altLang="en-US" sz="2800" dirty="0"/>
          </a:p>
        </p:txBody>
      </p:sp>
    </p:spTree>
    <p:extLst>
      <p:ext uri="{BB962C8B-B14F-4D97-AF65-F5344CB8AC3E}">
        <p14:creationId xmlns:p14="http://schemas.microsoft.com/office/powerpoint/2010/main" val="2402347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027791"/>
          </a:xfrm>
        </p:spPr>
        <p:txBody>
          <a:bodyPr>
            <a:normAutofit fontScale="92500" lnSpcReduction="20000"/>
          </a:bodyPr>
          <a:lstStyle/>
          <a:p>
            <a:r>
              <a:rPr lang="ja-JP" altLang="en-US" dirty="0"/>
              <a:t>就労を希望する精神障害者に対し、個々のニーズに合わせ関係機関と協力し就職と就職後の支援を行う</a:t>
            </a:r>
            <a:r>
              <a:rPr lang="ja-JP" altLang="en-US" dirty="0" smtClean="0"/>
              <a:t>。</a:t>
            </a:r>
            <a:endParaRPr lang="en-US" altLang="ja-JP" dirty="0" smtClean="0"/>
          </a:p>
          <a:p>
            <a:r>
              <a:rPr kumimoji="1" lang="ja-JP" altLang="en-US" b="1" dirty="0" smtClean="0"/>
              <a:t>対象</a:t>
            </a:r>
            <a:r>
              <a:rPr kumimoji="1" lang="ja-JP" altLang="en-US" dirty="0" smtClean="0"/>
              <a:t>　</a:t>
            </a:r>
            <a:r>
              <a:rPr kumimoji="1" lang="en-US" altLang="ja-JP" dirty="0" smtClean="0"/>
              <a:t>15</a:t>
            </a:r>
            <a:r>
              <a:rPr kumimoji="1" lang="ja-JP" altLang="en-US" dirty="0" smtClean="0"/>
              <a:t>歳以上の精神障害を持つ江戸川区民</a:t>
            </a:r>
            <a:endParaRPr kumimoji="1" lang="en-US" altLang="ja-JP" dirty="0" smtClean="0"/>
          </a:p>
          <a:p>
            <a:r>
              <a:rPr lang="ja-JP" altLang="en-US" b="1" dirty="0" smtClean="0"/>
              <a:t>内容</a:t>
            </a:r>
            <a:endParaRPr lang="en-US" altLang="ja-JP" b="1" dirty="0" smtClean="0"/>
          </a:p>
          <a:p>
            <a:pPr marL="109728" indent="0">
              <a:buNone/>
            </a:pPr>
            <a:r>
              <a:rPr kumimoji="1" lang="ja-JP" altLang="en-US" dirty="0" smtClean="0"/>
              <a:t>　　・就労相談　　</a:t>
            </a:r>
            <a:r>
              <a:rPr lang="ja-JP" altLang="en-US" dirty="0" smtClean="0"/>
              <a:t>・就労</a:t>
            </a:r>
            <a:r>
              <a:rPr lang="ja-JP" altLang="en-US" dirty="0"/>
              <a:t>準備</a:t>
            </a:r>
            <a:r>
              <a:rPr lang="ja-JP" altLang="en-US" dirty="0" smtClean="0"/>
              <a:t>支援</a:t>
            </a:r>
            <a:r>
              <a:rPr lang="ja-JP" altLang="en-US" dirty="0"/>
              <a:t>　</a:t>
            </a:r>
            <a:r>
              <a:rPr lang="ja-JP" altLang="en-US" dirty="0" smtClean="0"/>
              <a:t>　</a:t>
            </a:r>
            <a:r>
              <a:rPr kumimoji="1" lang="ja-JP" altLang="en-US" dirty="0" smtClean="0"/>
              <a:t>・職場定着支援</a:t>
            </a:r>
            <a:endParaRPr lang="en-US" altLang="ja-JP" dirty="0" smtClean="0"/>
          </a:p>
          <a:p>
            <a:pPr marL="109728" indent="0">
              <a:buNone/>
            </a:pPr>
            <a:r>
              <a:rPr lang="ja-JP" altLang="en-US" dirty="0"/>
              <a:t>　</a:t>
            </a:r>
            <a:r>
              <a:rPr lang="ja-JP" altLang="en-US" dirty="0" smtClean="0"/>
              <a:t>　・離職時の調整および離職後の支援</a:t>
            </a:r>
            <a:endParaRPr lang="en-US" altLang="ja-JP" dirty="0" smtClean="0"/>
          </a:p>
          <a:p>
            <a:pPr marL="109728" indent="0">
              <a:buNone/>
            </a:pPr>
            <a:r>
              <a:rPr kumimoji="1" lang="ja-JP" altLang="en-US" dirty="0" smtClean="0"/>
              <a:t>　　・就労プログラム</a:t>
            </a:r>
            <a:r>
              <a:rPr kumimoji="1" lang="ja-JP" altLang="en-US" dirty="0"/>
              <a:t>の</a:t>
            </a:r>
            <a:r>
              <a:rPr kumimoji="1" lang="ja-JP" altLang="en-US" dirty="0" smtClean="0"/>
              <a:t>企画、開催</a:t>
            </a:r>
            <a:endParaRPr kumimoji="1" lang="en-US" altLang="ja-JP" dirty="0" smtClean="0"/>
          </a:p>
          <a:p>
            <a:pPr marL="109728" indent="0">
              <a:buNone/>
            </a:pPr>
            <a:r>
              <a:rPr lang="ja-JP" altLang="en-US" dirty="0" smtClean="0"/>
              <a:t>　　・就労支援会議の企画、開催</a:t>
            </a:r>
            <a:r>
              <a:rPr lang="ja-JP" altLang="en-US" dirty="0"/>
              <a:t>　</a:t>
            </a:r>
            <a:r>
              <a:rPr lang="ja-JP" altLang="en-US" dirty="0" smtClean="0"/>
              <a:t>　</a:t>
            </a:r>
            <a:r>
              <a:rPr kumimoji="1" lang="ja-JP" altLang="en-US" dirty="0" smtClean="0"/>
              <a:t>・関係</a:t>
            </a:r>
            <a:r>
              <a:rPr kumimoji="1" lang="ja-JP" altLang="en-US" dirty="0"/>
              <a:t>機関との連携</a:t>
            </a:r>
          </a:p>
        </p:txBody>
      </p:sp>
      <p:sp>
        <p:nvSpPr>
          <p:cNvPr id="3" name="タイトル 2"/>
          <p:cNvSpPr>
            <a:spLocks noGrp="1"/>
          </p:cNvSpPr>
          <p:nvPr>
            <p:ph type="title"/>
          </p:nvPr>
        </p:nvSpPr>
        <p:spPr/>
        <p:txBody>
          <a:bodyPr/>
          <a:lstStyle/>
          <a:p>
            <a:r>
              <a:rPr kumimoji="1" lang="ja-JP" altLang="en-US" dirty="0" smtClean="0"/>
              <a:t>精神障害者就労支援事業</a:t>
            </a:r>
            <a:endParaRPr kumimoji="1" lang="ja-JP" altLang="en-US" dirty="0"/>
          </a:p>
        </p:txBody>
      </p:sp>
      <p:sp>
        <p:nvSpPr>
          <p:cNvPr id="4" name="テキスト ボックス 3"/>
          <p:cNvSpPr txBox="1"/>
          <p:nvPr/>
        </p:nvSpPr>
        <p:spPr>
          <a:xfrm>
            <a:off x="551028" y="4365104"/>
            <a:ext cx="8064896"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smtClean="0"/>
              <a:t>＜問い合わせ先＞</a:t>
            </a:r>
            <a:endParaRPr lang="en-US" altLang="ja-JP" sz="2800" b="1" dirty="0"/>
          </a:p>
          <a:p>
            <a:r>
              <a:rPr lang="ja-JP" altLang="en-US" sz="2800" dirty="0"/>
              <a:t>・地域活動支援センター</a:t>
            </a:r>
            <a:r>
              <a:rPr lang="ja-JP" altLang="en-US" sz="2800" dirty="0" smtClean="0"/>
              <a:t>えどがわ　</a:t>
            </a:r>
            <a:endParaRPr lang="en-US" altLang="ja-JP" sz="2800" dirty="0" smtClean="0"/>
          </a:p>
          <a:p>
            <a:r>
              <a:rPr lang="ja-JP" altLang="en-US" sz="2800" dirty="0"/>
              <a:t>　</a:t>
            </a:r>
            <a:r>
              <a:rPr lang="ja-JP" altLang="en-US" sz="2800" dirty="0" smtClean="0"/>
              <a:t>　</a:t>
            </a:r>
            <a:r>
              <a:rPr lang="en-US" altLang="ja-JP" sz="2800" dirty="0" smtClean="0"/>
              <a:t>03-5879-0708</a:t>
            </a:r>
            <a:endParaRPr lang="en-US" altLang="ja-JP" sz="2800" dirty="0"/>
          </a:p>
          <a:p>
            <a:r>
              <a:rPr lang="ja-JP" altLang="en-US" sz="2800" dirty="0"/>
              <a:t>・地域活動・相談支援センター</a:t>
            </a:r>
            <a:r>
              <a:rPr lang="ja-JP" altLang="en-US" sz="2800" dirty="0" smtClean="0"/>
              <a:t>かさい　</a:t>
            </a:r>
            <a:endParaRPr lang="en-US" altLang="ja-JP" sz="2800" dirty="0" smtClean="0"/>
          </a:p>
          <a:p>
            <a:r>
              <a:rPr lang="ja-JP" altLang="en-US" sz="2800" dirty="0" smtClean="0"/>
              <a:t>　　</a:t>
            </a:r>
            <a:r>
              <a:rPr lang="en-US" altLang="ja-JP" sz="2800" dirty="0" smtClean="0"/>
              <a:t>03-5679-6445</a:t>
            </a:r>
            <a:endParaRPr lang="ja-JP" altLang="en-US" sz="2800" dirty="0"/>
          </a:p>
        </p:txBody>
      </p:sp>
    </p:spTree>
    <p:extLst>
      <p:ext uri="{BB962C8B-B14F-4D97-AF65-F5344CB8AC3E}">
        <p14:creationId xmlns:p14="http://schemas.microsoft.com/office/powerpoint/2010/main" val="111369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ja-JP" altLang="en-US" b="1" dirty="0" smtClean="0"/>
              <a:t>ショートステイ事業</a:t>
            </a:r>
            <a:endParaRPr kumimoji="1" lang="en-US" altLang="ja-JP" b="1" dirty="0" smtClean="0"/>
          </a:p>
          <a:p>
            <a:pPr marL="109728" indent="0">
              <a:buNone/>
            </a:pPr>
            <a:r>
              <a:rPr lang="ja-JP" altLang="en-US" dirty="0" smtClean="0"/>
              <a:t>自立</a:t>
            </a:r>
            <a:r>
              <a:rPr lang="ja-JP" altLang="en-US" dirty="0"/>
              <a:t>した生活</a:t>
            </a:r>
            <a:r>
              <a:rPr lang="ja-JP" altLang="en-US" dirty="0" smtClean="0"/>
              <a:t>を</a:t>
            </a:r>
            <a:r>
              <a:rPr lang="ja-JP" altLang="en-US" dirty="0"/>
              <a:t>目指し</a:t>
            </a:r>
            <a:r>
              <a:rPr lang="ja-JP" altLang="en-US" dirty="0" smtClean="0"/>
              <a:t>、一人暮らし用の部屋で一人暮らしの体験が</a:t>
            </a:r>
            <a:r>
              <a:rPr lang="ja-JP" altLang="en-US" dirty="0"/>
              <a:t>できる</a:t>
            </a:r>
            <a:r>
              <a:rPr lang="ja-JP" altLang="en-US" dirty="0" smtClean="0"/>
              <a:t>。１回につき最大６泊７日。</a:t>
            </a:r>
            <a:endParaRPr lang="en-US" altLang="ja-JP" dirty="0" smtClean="0"/>
          </a:p>
          <a:p>
            <a:pPr marL="109728" indent="0">
              <a:buNone/>
            </a:pPr>
            <a:r>
              <a:rPr lang="ja-JP" altLang="en-US" dirty="0" smtClean="0"/>
              <a:t>スタッフ</a:t>
            </a:r>
            <a:r>
              <a:rPr lang="ja-JP" altLang="en-US" dirty="0"/>
              <a:t>の見守りのもと、安心して過ごせる居室を提供すること</a:t>
            </a:r>
            <a:r>
              <a:rPr lang="ja-JP" altLang="en-US" dirty="0" smtClean="0"/>
              <a:t>で病状の悪化を防ぐ目的で利用も可能。</a:t>
            </a:r>
            <a:endParaRPr lang="en-US" altLang="ja-JP" dirty="0" smtClean="0"/>
          </a:p>
          <a:p>
            <a:endParaRPr lang="en-US" altLang="ja-JP" dirty="0" smtClean="0"/>
          </a:p>
          <a:p>
            <a:r>
              <a:rPr lang="ja-JP" altLang="en-US" b="1" dirty="0" smtClean="0"/>
              <a:t>対象</a:t>
            </a:r>
            <a:r>
              <a:rPr lang="ja-JP" altLang="en-US" dirty="0"/>
              <a:t>　</a:t>
            </a:r>
            <a:r>
              <a:rPr lang="ja-JP" altLang="en-US" dirty="0" smtClean="0"/>
              <a:t>江戸川区民</a:t>
            </a:r>
            <a:r>
              <a:rPr lang="ja-JP" altLang="en-US" dirty="0"/>
              <a:t>、</a:t>
            </a:r>
            <a:r>
              <a:rPr lang="en-US" altLang="ja-JP" dirty="0" smtClean="0"/>
              <a:t>18</a:t>
            </a:r>
            <a:r>
              <a:rPr lang="ja-JP" altLang="en-US" dirty="0" smtClean="0"/>
              <a:t>歳以上の精神障害者</a:t>
            </a:r>
            <a:endParaRPr lang="en-US" altLang="ja-JP" dirty="0"/>
          </a:p>
          <a:p>
            <a:pPr marL="109728" indent="0">
              <a:buNone/>
            </a:pPr>
            <a:r>
              <a:rPr lang="ja-JP" altLang="en-US" dirty="0" smtClean="0"/>
              <a:t>　　　　　　　　　　かつ</a:t>
            </a:r>
            <a:endParaRPr lang="en-US" altLang="ja-JP" dirty="0" smtClean="0"/>
          </a:p>
          <a:p>
            <a:pPr marL="109728" indent="0">
              <a:buNone/>
            </a:pPr>
            <a:r>
              <a:rPr lang="ja-JP" altLang="en-US" dirty="0" smtClean="0"/>
              <a:t>　　　　　・病状</a:t>
            </a:r>
            <a:r>
              <a:rPr lang="ja-JP" altLang="en-US" dirty="0"/>
              <a:t>が安定して</a:t>
            </a:r>
            <a:r>
              <a:rPr lang="ja-JP" altLang="en-US" dirty="0" smtClean="0"/>
              <a:t>いる</a:t>
            </a:r>
            <a:endParaRPr lang="en-US" altLang="ja-JP" dirty="0" smtClean="0"/>
          </a:p>
          <a:p>
            <a:pPr marL="109728" indent="0">
              <a:buNone/>
            </a:pPr>
            <a:r>
              <a:rPr lang="ja-JP" altLang="en-US" dirty="0" smtClean="0"/>
              <a:t>　　　　　・主治医</a:t>
            </a:r>
            <a:r>
              <a:rPr lang="ja-JP" altLang="en-US" dirty="0"/>
              <a:t>の紹介状がある</a:t>
            </a:r>
          </a:p>
          <a:p>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精神障害者自立生活体験事業</a:t>
            </a:r>
            <a:endParaRPr kumimoji="1" lang="ja-JP" altLang="en-US" dirty="0"/>
          </a:p>
        </p:txBody>
      </p:sp>
    </p:spTree>
    <p:extLst>
      <p:ext uri="{BB962C8B-B14F-4D97-AF65-F5344CB8AC3E}">
        <p14:creationId xmlns:p14="http://schemas.microsoft.com/office/powerpoint/2010/main" val="3877686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595743"/>
          </a:xfrm>
        </p:spPr>
        <p:txBody>
          <a:bodyPr>
            <a:normAutofit lnSpcReduction="10000"/>
          </a:bodyPr>
          <a:lstStyle/>
          <a:p>
            <a:pPr marL="109728" indent="0">
              <a:buNone/>
            </a:pPr>
            <a:r>
              <a:rPr kumimoji="1" lang="ja-JP" altLang="en-US" b="1" dirty="0" smtClean="0"/>
              <a:t>内容</a:t>
            </a:r>
            <a:endParaRPr kumimoji="1" lang="en-US" altLang="ja-JP" b="1" dirty="0" smtClean="0"/>
          </a:p>
          <a:p>
            <a:pPr marL="109728" indent="0">
              <a:buNone/>
            </a:pPr>
            <a:r>
              <a:rPr lang="ja-JP" altLang="en-US" dirty="0" smtClean="0"/>
              <a:t>　生活体験や休養のための専用居室の提供</a:t>
            </a:r>
            <a:endParaRPr lang="en-US" altLang="ja-JP" dirty="0" smtClean="0"/>
          </a:p>
          <a:p>
            <a:pPr marL="109728" indent="0">
              <a:buNone/>
            </a:pPr>
            <a:r>
              <a:rPr kumimoji="1" lang="ja-JP" altLang="en-US" dirty="0" smtClean="0"/>
              <a:t>　生活体験および生活訓練の実施</a:t>
            </a:r>
            <a:endParaRPr kumimoji="1" lang="en-US" altLang="ja-JP" dirty="0" smtClean="0"/>
          </a:p>
          <a:p>
            <a:pPr marL="109728" indent="0">
              <a:buNone/>
            </a:pPr>
            <a:r>
              <a:rPr lang="ja-JP" altLang="en-US" dirty="0" smtClean="0"/>
              <a:t>　生活</a:t>
            </a:r>
            <a:r>
              <a:rPr lang="ja-JP" altLang="en-US" dirty="0"/>
              <a:t>支援</a:t>
            </a:r>
            <a:r>
              <a:rPr lang="ja-JP" altLang="en-US" dirty="0" smtClean="0"/>
              <a:t>及び</a:t>
            </a:r>
            <a:r>
              <a:rPr lang="ja-JP" altLang="en-US" dirty="0"/>
              <a:t>生活環境など</a:t>
            </a:r>
            <a:r>
              <a:rPr lang="ja-JP" altLang="en-US" dirty="0" smtClean="0"/>
              <a:t>の調整など</a:t>
            </a:r>
            <a:endParaRPr kumimoji="1" lang="en-US" altLang="ja-JP" dirty="0" smtClean="0"/>
          </a:p>
          <a:p>
            <a:pPr marL="109728" indent="0">
              <a:buNone/>
            </a:pPr>
            <a:endParaRPr kumimoji="1" lang="en-US" altLang="ja-JP" dirty="0" smtClean="0"/>
          </a:p>
          <a:p>
            <a:pPr marL="109728" indent="0">
              <a:buNone/>
            </a:pPr>
            <a:r>
              <a:rPr kumimoji="1" lang="ja-JP" altLang="en-US" b="1" dirty="0" smtClean="0"/>
              <a:t>費用</a:t>
            </a:r>
            <a:r>
              <a:rPr lang="ja-JP" altLang="en-US" dirty="0" smtClean="0"/>
              <a:t>　無料（食事等実費負担あり）</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精神障害者自立生活体験事業</a:t>
            </a:r>
            <a:endParaRPr kumimoji="1" lang="ja-JP" altLang="en-US" dirty="0"/>
          </a:p>
        </p:txBody>
      </p:sp>
      <p:sp>
        <p:nvSpPr>
          <p:cNvPr id="4" name="テキスト ボックス 3"/>
          <p:cNvSpPr txBox="1"/>
          <p:nvPr/>
        </p:nvSpPr>
        <p:spPr>
          <a:xfrm>
            <a:off x="539552" y="4077072"/>
            <a:ext cx="8064896"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smtClean="0"/>
              <a:t>＜問い合わせ先＞</a:t>
            </a:r>
            <a:endParaRPr lang="en-US" altLang="ja-JP" sz="2800" b="1" dirty="0"/>
          </a:p>
          <a:p>
            <a:r>
              <a:rPr lang="ja-JP" altLang="en-US" sz="2800" dirty="0"/>
              <a:t>・地域生活体験室　遊牧舎　</a:t>
            </a:r>
            <a:endParaRPr lang="en-US" altLang="ja-JP" sz="2800" dirty="0" smtClean="0"/>
          </a:p>
          <a:p>
            <a:r>
              <a:rPr lang="ja-JP" altLang="en-US" sz="2800" dirty="0"/>
              <a:t>　</a:t>
            </a:r>
            <a:r>
              <a:rPr lang="ja-JP" altLang="en-US" sz="2800" dirty="0" smtClean="0"/>
              <a:t>　</a:t>
            </a:r>
            <a:r>
              <a:rPr lang="en-US" altLang="ja-JP" sz="2800" dirty="0" smtClean="0"/>
              <a:t>03-5836-5170</a:t>
            </a:r>
            <a:endParaRPr lang="en-US" altLang="ja-JP" sz="2800" dirty="0"/>
          </a:p>
          <a:p>
            <a:r>
              <a:rPr lang="ja-JP" altLang="en-US" sz="2800" dirty="0"/>
              <a:t>・東京ソテリアハウス　</a:t>
            </a:r>
            <a:endParaRPr lang="en-US" altLang="ja-JP" sz="2800" dirty="0" smtClean="0"/>
          </a:p>
          <a:p>
            <a:r>
              <a:rPr lang="ja-JP" altLang="en-US" sz="2800" dirty="0"/>
              <a:t>　</a:t>
            </a:r>
            <a:r>
              <a:rPr lang="ja-JP" altLang="en-US" sz="2800" dirty="0" smtClean="0"/>
              <a:t>　</a:t>
            </a:r>
            <a:r>
              <a:rPr lang="en-US" altLang="ja-JP" sz="2800" dirty="0" smtClean="0"/>
              <a:t>03-5879-3312</a:t>
            </a:r>
            <a:endParaRPr lang="en-US" altLang="ja-JP" sz="2800" dirty="0"/>
          </a:p>
        </p:txBody>
      </p:sp>
    </p:spTree>
    <p:extLst>
      <p:ext uri="{BB962C8B-B14F-4D97-AF65-F5344CB8AC3E}">
        <p14:creationId xmlns:p14="http://schemas.microsoft.com/office/powerpoint/2010/main" val="1990759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marL="109728" indent="0">
              <a:buNone/>
            </a:pPr>
            <a:r>
              <a:rPr lang="ja-JP" altLang="en-US" dirty="0"/>
              <a:t>医療</a:t>
            </a:r>
            <a:r>
              <a:rPr lang="ja-JP" altLang="en-US" dirty="0" smtClean="0"/>
              <a:t>に</a:t>
            </a:r>
            <a:r>
              <a:rPr lang="ja-JP" altLang="en-US" dirty="0"/>
              <a:t>つながらない</a:t>
            </a:r>
            <a:r>
              <a:rPr lang="ja-JP" altLang="en-US" dirty="0" smtClean="0"/>
              <a:t>方</a:t>
            </a:r>
            <a:r>
              <a:rPr lang="ja-JP" altLang="en-US" dirty="0"/>
              <a:t>、</a:t>
            </a:r>
            <a:r>
              <a:rPr lang="ja-JP" altLang="en-US" dirty="0" smtClean="0"/>
              <a:t>中断</a:t>
            </a:r>
            <a:r>
              <a:rPr lang="ja-JP" altLang="en-US" dirty="0"/>
              <a:t>しがちな方に</a:t>
            </a:r>
            <a:r>
              <a:rPr lang="ja-JP" altLang="en-US" dirty="0" smtClean="0"/>
              <a:t>、ソーシャルワーカーが</a:t>
            </a:r>
            <a:r>
              <a:rPr lang="en-US" altLang="ja-JP" dirty="0" smtClean="0"/>
              <a:t>1</a:t>
            </a:r>
            <a:r>
              <a:rPr lang="ja-JP" altLang="en-US" dirty="0"/>
              <a:t>年間の集中的な</a:t>
            </a:r>
            <a:r>
              <a:rPr lang="ja-JP" altLang="en-US" dirty="0" smtClean="0"/>
              <a:t>関わりに</a:t>
            </a:r>
            <a:r>
              <a:rPr lang="ja-JP" altLang="en-US" dirty="0"/>
              <a:t>より支援の調整を</a:t>
            </a:r>
            <a:r>
              <a:rPr lang="ja-JP" altLang="en-US" dirty="0" smtClean="0"/>
              <a:t>行い、必要</a:t>
            </a:r>
            <a:r>
              <a:rPr lang="ja-JP" altLang="en-US" dirty="0"/>
              <a:t>に応じて障害者福祉サービスや地域資源等につなぎ、地域生活の安定化を</a:t>
            </a:r>
            <a:r>
              <a:rPr lang="ja-JP" altLang="en-US" dirty="0" smtClean="0"/>
              <a:t>図る。</a:t>
            </a:r>
            <a:endParaRPr lang="en-US" altLang="ja-JP" dirty="0" smtClean="0"/>
          </a:p>
          <a:p>
            <a:endParaRPr lang="en-US" altLang="ja-JP" dirty="0" smtClean="0"/>
          </a:p>
          <a:p>
            <a:r>
              <a:rPr lang="ja-JP" altLang="en-US" dirty="0" smtClean="0"/>
              <a:t>対象者</a:t>
            </a:r>
            <a:endParaRPr lang="en-US" altLang="ja-JP" dirty="0" smtClean="0"/>
          </a:p>
          <a:p>
            <a:pPr marL="109728" indent="0">
              <a:buNone/>
            </a:pPr>
            <a:r>
              <a:rPr lang="ja-JP" altLang="en-US" dirty="0" smtClean="0"/>
              <a:t>　</a:t>
            </a:r>
            <a:r>
              <a:rPr lang="en-US" altLang="ja-JP" dirty="0" smtClean="0"/>
              <a:t>•</a:t>
            </a:r>
            <a:r>
              <a:rPr lang="ja-JP" altLang="en-US" dirty="0"/>
              <a:t>病状が不安定で入退院を繰り返している。 </a:t>
            </a:r>
          </a:p>
          <a:p>
            <a:pPr marL="109728" indent="0">
              <a:buNone/>
            </a:pPr>
            <a:r>
              <a:rPr lang="ja-JP" altLang="en-US" dirty="0" smtClean="0"/>
              <a:t>　</a:t>
            </a:r>
            <a:r>
              <a:rPr lang="en-US" altLang="ja-JP" dirty="0" smtClean="0"/>
              <a:t>•</a:t>
            </a:r>
            <a:r>
              <a:rPr lang="ja-JP" altLang="en-US" dirty="0" smtClean="0"/>
              <a:t>引きこもり</a:t>
            </a:r>
            <a:r>
              <a:rPr lang="ja-JP" altLang="en-US" dirty="0"/>
              <a:t>状態で</a:t>
            </a:r>
            <a:r>
              <a:rPr lang="ja-JP" altLang="en-US" dirty="0" smtClean="0"/>
              <a:t>福祉</a:t>
            </a:r>
            <a:r>
              <a:rPr lang="ja-JP" altLang="en-US" dirty="0"/>
              <a:t>サービス等を受け入れない。 </a:t>
            </a:r>
          </a:p>
          <a:p>
            <a:pPr marL="109728" indent="0">
              <a:buNone/>
            </a:pPr>
            <a:r>
              <a:rPr lang="ja-JP" altLang="en-US" dirty="0" smtClean="0"/>
              <a:t>　</a:t>
            </a:r>
            <a:r>
              <a:rPr lang="en-US" altLang="ja-JP" dirty="0" smtClean="0"/>
              <a:t>•</a:t>
            </a:r>
            <a:r>
              <a:rPr lang="ja-JP" altLang="en-US" dirty="0" smtClean="0"/>
              <a:t>通院、服薬の継続が困難である。 </a:t>
            </a:r>
            <a:endParaRPr lang="ja-JP" altLang="en-US" dirty="0"/>
          </a:p>
          <a:p>
            <a:pPr marL="109728" indent="0">
              <a:buNone/>
            </a:pPr>
            <a:r>
              <a:rPr lang="ja-JP" altLang="en-US" dirty="0" smtClean="0"/>
              <a:t>　</a:t>
            </a:r>
            <a:r>
              <a:rPr lang="en-US" altLang="ja-JP" dirty="0" smtClean="0"/>
              <a:t>•</a:t>
            </a:r>
            <a:r>
              <a:rPr lang="ja-JP" altLang="en-US" dirty="0"/>
              <a:t>生活状況や症状等から精神疾患が疑われる。 </a:t>
            </a:r>
            <a:r>
              <a:rPr lang="ja-JP" altLang="en-US" dirty="0" smtClean="0"/>
              <a:t>など</a:t>
            </a:r>
            <a:endParaRPr lang="ja-JP" altLang="en-US" dirty="0"/>
          </a:p>
        </p:txBody>
      </p:sp>
      <p:sp>
        <p:nvSpPr>
          <p:cNvPr id="3" name="タイトル 2"/>
          <p:cNvSpPr>
            <a:spLocks noGrp="1"/>
          </p:cNvSpPr>
          <p:nvPr>
            <p:ph type="title"/>
          </p:nvPr>
        </p:nvSpPr>
        <p:spPr/>
        <p:txBody>
          <a:bodyPr>
            <a:normAutofit fontScale="90000"/>
          </a:bodyPr>
          <a:lstStyle/>
          <a:p>
            <a:r>
              <a:rPr lang="ja-JP" altLang="en-US" dirty="0"/>
              <a:t>精神障害者</a:t>
            </a:r>
            <a:r>
              <a:rPr kumimoji="1" lang="ja-JP" altLang="en-US" dirty="0" smtClean="0"/>
              <a:t>地域生活安定化</a:t>
            </a:r>
            <a:r>
              <a:rPr lang="ja-JP" altLang="en-US" dirty="0"/>
              <a:t>支援</a:t>
            </a:r>
            <a:r>
              <a:rPr kumimoji="1" lang="ja-JP" altLang="en-US" dirty="0" smtClean="0"/>
              <a:t>事業</a:t>
            </a:r>
            <a:endParaRPr kumimoji="1" lang="ja-JP" altLang="en-US" dirty="0"/>
          </a:p>
        </p:txBody>
      </p:sp>
    </p:spTree>
    <p:extLst>
      <p:ext uri="{BB962C8B-B14F-4D97-AF65-F5344CB8AC3E}">
        <p14:creationId xmlns:p14="http://schemas.microsoft.com/office/powerpoint/2010/main" val="1875532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marL="109728" indent="0">
              <a:buNone/>
            </a:pPr>
            <a:r>
              <a:rPr lang="ja-JP" altLang="en-US" b="1" dirty="0"/>
              <a:t>内容</a:t>
            </a:r>
          </a:p>
          <a:p>
            <a:pPr marL="109728" indent="0">
              <a:buNone/>
            </a:pPr>
            <a:r>
              <a:rPr lang="en-US" altLang="ja-JP" dirty="0"/>
              <a:t>•</a:t>
            </a:r>
            <a:r>
              <a:rPr lang="ja-JP" altLang="en-US" dirty="0"/>
              <a:t>自宅等への定期的な訪問 </a:t>
            </a:r>
            <a:r>
              <a:rPr lang="ja-JP" altLang="en-US" dirty="0" smtClean="0"/>
              <a:t>　</a:t>
            </a:r>
            <a:r>
              <a:rPr lang="en-US" altLang="ja-JP" dirty="0" smtClean="0"/>
              <a:t>•</a:t>
            </a:r>
            <a:r>
              <a:rPr lang="ja-JP" altLang="en-US" dirty="0"/>
              <a:t>関係機関への同行 </a:t>
            </a:r>
          </a:p>
          <a:p>
            <a:pPr marL="109728" indent="0">
              <a:buNone/>
            </a:pPr>
            <a:r>
              <a:rPr lang="en-US" altLang="ja-JP" dirty="0"/>
              <a:t>•</a:t>
            </a:r>
            <a:r>
              <a:rPr lang="ja-JP" altLang="en-US" dirty="0"/>
              <a:t>関係機関との連絡調整 </a:t>
            </a:r>
            <a:r>
              <a:rPr lang="ja-JP" altLang="en-US" dirty="0" smtClean="0"/>
              <a:t>　</a:t>
            </a:r>
            <a:r>
              <a:rPr lang="en-US" altLang="ja-JP" dirty="0" smtClean="0"/>
              <a:t>•</a:t>
            </a:r>
            <a:r>
              <a:rPr lang="ja-JP" altLang="en-US" dirty="0"/>
              <a:t>各種申請手続き等に同行 </a:t>
            </a:r>
          </a:p>
          <a:p>
            <a:pPr marL="109728" indent="0">
              <a:buNone/>
            </a:pPr>
            <a:r>
              <a:rPr lang="en-US" altLang="ja-JP" dirty="0"/>
              <a:t>•</a:t>
            </a:r>
            <a:r>
              <a:rPr lang="ja-JP" altLang="en-US" dirty="0"/>
              <a:t>電話、面接による支援 </a:t>
            </a:r>
            <a:r>
              <a:rPr lang="ja-JP" altLang="en-US" dirty="0" smtClean="0"/>
              <a:t>　　　</a:t>
            </a:r>
            <a:r>
              <a:rPr lang="en-US" altLang="ja-JP" dirty="0" smtClean="0"/>
              <a:t>•</a:t>
            </a:r>
            <a:r>
              <a:rPr lang="ja-JP" altLang="en-US" dirty="0"/>
              <a:t>家族の相談支援 </a:t>
            </a:r>
          </a:p>
          <a:p>
            <a:pPr marL="109728" indent="0">
              <a:buNone/>
            </a:pPr>
            <a:r>
              <a:rPr lang="ja-JP" altLang="en-US" b="1" dirty="0" smtClean="0"/>
              <a:t>利用期間</a:t>
            </a:r>
            <a:r>
              <a:rPr lang="ja-JP" altLang="en-US" dirty="0" smtClean="0"/>
              <a:t>　</a:t>
            </a:r>
            <a:r>
              <a:rPr lang="en-US" altLang="ja-JP" dirty="0" smtClean="0"/>
              <a:t>1</a:t>
            </a:r>
            <a:r>
              <a:rPr lang="ja-JP" altLang="en-US" dirty="0" smtClean="0"/>
              <a:t>年間</a:t>
            </a:r>
            <a:endParaRPr lang="en-US" altLang="ja-JP" dirty="0" smtClean="0"/>
          </a:p>
          <a:p>
            <a:pPr marL="109728" indent="0">
              <a:buNone/>
            </a:pPr>
            <a:endParaRPr lang="en-US" altLang="ja-JP" dirty="0" smtClean="0"/>
          </a:p>
        </p:txBody>
      </p:sp>
      <p:sp>
        <p:nvSpPr>
          <p:cNvPr id="3" name="タイトル 2"/>
          <p:cNvSpPr>
            <a:spLocks noGrp="1"/>
          </p:cNvSpPr>
          <p:nvPr>
            <p:ph type="title"/>
          </p:nvPr>
        </p:nvSpPr>
        <p:spPr/>
        <p:txBody>
          <a:bodyPr>
            <a:normAutofit fontScale="90000"/>
          </a:bodyPr>
          <a:lstStyle/>
          <a:p>
            <a:r>
              <a:rPr lang="ja-JP" altLang="en-US" dirty="0"/>
              <a:t>精神障害者</a:t>
            </a:r>
            <a:r>
              <a:rPr kumimoji="1" lang="ja-JP" altLang="en-US" dirty="0" smtClean="0"/>
              <a:t>地域生活安定化支援事業</a:t>
            </a:r>
            <a:endParaRPr kumimoji="1" lang="ja-JP" altLang="en-US" dirty="0"/>
          </a:p>
        </p:txBody>
      </p:sp>
      <p:sp>
        <p:nvSpPr>
          <p:cNvPr id="4" name="テキスト ボックス 3"/>
          <p:cNvSpPr txBox="1"/>
          <p:nvPr/>
        </p:nvSpPr>
        <p:spPr>
          <a:xfrm>
            <a:off x="567440" y="3861048"/>
            <a:ext cx="8064896"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smtClean="0"/>
              <a:t>＜問い合わせ先＞</a:t>
            </a:r>
            <a:endParaRPr lang="en-US" altLang="ja-JP" sz="2800" b="1" dirty="0" smtClean="0"/>
          </a:p>
          <a:p>
            <a:r>
              <a:rPr lang="ja-JP" altLang="en-US" sz="2800" b="1" dirty="0" smtClean="0"/>
              <a:t>・相談支援センター</a:t>
            </a:r>
            <a:r>
              <a:rPr lang="ja-JP" altLang="en-US" sz="2800" b="1" dirty="0" err="1" smtClean="0"/>
              <a:t>くら</a:t>
            </a:r>
            <a:r>
              <a:rPr lang="ja-JP" altLang="en-US" sz="2800" b="1" dirty="0" smtClean="0"/>
              <a:t>ふと</a:t>
            </a:r>
            <a:endParaRPr lang="en-US" altLang="ja-JP" sz="2800" b="1" dirty="0" smtClean="0"/>
          </a:p>
          <a:p>
            <a:r>
              <a:rPr lang="ja-JP" altLang="en-US" sz="2800" b="1" dirty="0" smtClean="0"/>
              <a:t>　　</a:t>
            </a:r>
            <a:r>
              <a:rPr lang="en-US" altLang="ja-JP" sz="2800" b="1" dirty="0"/>
              <a:t>080-9345-5884</a:t>
            </a:r>
            <a:endParaRPr lang="en-US" altLang="ja-JP" sz="2800" b="1" dirty="0" smtClean="0"/>
          </a:p>
          <a:p>
            <a:r>
              <a:rPr lang="ja-JP" altLang="en-US" sz="2800" b="1" dirty="0" smtClean="0"/>
              <a:t>・相談</a:t>
            </a:r>
            <a:r>
              <a:rPr lang="ja-JP" altLang="en-US" sz="2800" b="1" dirty="0"/>
              <a:t>支援</a:t>
            </a:r>
            <a:r>
              <a:rPr lang="ja-JP" altLang="en-US" sz="2800" b="1" dirty="0" smtClean="0"/>
              <a:t>センターハート花きり</a:t>
            </a:r>
            <a:r>
              <a:rPr lang="ja-JP" altLang="en-US" sz="2800" b="1" dirty="0" err="1" smtClean="0"/>
              <a:t>ん</a:t>
            </a:r>
            <a:endParaRPr lang="en-US" altLang="ja-JP" sz="2800" b="1" dirty="0" smtClean="0"/>
          </a:p>
          <a:p>
            <a:r>
              <a:rPr lang="ja-JP" altLang="en-US" sz="2800" b="1" dirty="0" smtClean="0"/>
              <a:t>　　</a:t>
            </a:r>
            <a:r>
              <a:rPr lang="en-US" altLang="ja-JP" sz="2800" b="1" dirty="0" smtClean="0"/>
              <a:t>03-3869-1731</a:t>
            </a:r>
            <a:endParaRPr lang="en-US" altLang="ja-JP" sz="2800" b="1" dirty="0"/>
          </a:p>
        </p:txBody>
      </p:sp>
    </p:spTree>
    <p:extLst>
      <p:ext uri="{BB962C8B-B14F-4D97-AF65-F5344CB8AC3E}">
        <p14:creationId xmlns:p14="http://schemas.microsoft.com/office/powerpoint/2010/main" val="3058159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marL="0" lvl="0" indent="0">
              <a:buClr>
                <a:srgbClr val="FE8637"/>
              </a:buClr>
              <a:buNone/>
            </a:pPr>
            <a:endParaRPr kumimoji="1" lang="en-US" altLang="ja-JP" sz="1600" dirty="0" smtClean="0">
              <a:latin typeface="HG丸ｺﾞｼｯｸM-PRO" panose="020F0600000000000000" pitchFamily="50" charset="-128"/>
              <a:ea typeface="HG丸ｺﾞｼｯｸM-PRO" panose="020F0600000000000000" pitchFamily="50" charset="-128"/>
            </a:endParaRPr>
          </a:p>
          <a:p>
            <a:pPr marL="0" lvl="0" indent="0">
              <a:buClr>
                <a:srgbClr val="FE8637"/>
              </a:buClr>
              <a:buNone/>
            </a:pPr>
            <a:r>
              <a:rPr lang="ja-JP" altLang="en-US" dirty="0" smtClean="0">
                <a:latin typeface="HG丸ｺﾞｼｯｸM-PRO" panose="020F0600000000000000" pitchFamily="50" charset="-128"/>
                <a:ea typeface="HG丸ｺﾞｼｯｸM-PRO" panose="020F0600000000000000" pitchFamily="50" charset="-128"/>
              </a:rPr>
              <a:t>　　</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t>　　　　　　　　　　　　　</a:t>
            </a:r>
            <a:endParaRPr lang="en-US" altLang="ja-JP" dirty="0" smtClean="0"/>
          </a:p>
          <a:p>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lvl="0" indent="0">
              <a:buClr>
                <a:srgbClr val="FE8637"/>
              </a:buClr>
              <a:buNone/>
            </a:pPr>
            <a:r>
              <a:rPr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p>
          <a:p>
            <a:pPr marL="0" indent="0">
              <a:buNone/>
            </a:pPr>
            <a:endParaRPr kumimoji="1"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t>　</a:t>
            </a:r>
            <a:endParaRPr lang="en-US" altLang="ja-JP" dirty="0" smtClean="0"/>
          </a:p>
        </p:txBody>
      </p:sp>
      <p:sp>
        <p:nvSpPr>
          <p:cNvPr id="2" name="タイトル 1"/>
          <p:cNvSpPr>
            <a:spLocks noGrp="1"/>
          </p:cNvSpPr>
          <p:nvPr>
            <p:ph type="title"/>
          </p:nvPr>
        </p:nvSpPr>
        <p:spPr>
          <a:xfrm>
            <a:off x="778003" y="260648"/>
            <a:ext cx="7467600" cy="1224136"/>
          </a:xfrm>
        </p:spPr>
        <p:txBody>
          <a:bodyPr>
            <a:normAutofit/>
          </a:bodyPr>
          <a:lstStyle/>
          <a:p>
            <a:r>
              <a:rPr kumimoji="1" lang="ja-JP" altLang="ja-JP" sz="3200" b="1" kern="100" baseline="0" dirty="0" smtClean="0">
                <a:solidFill>
                  <a:schemeClr val="accent1">
                    <a:lumMod val="75000"/>
                  </a:schemeClr>
                </a:solidFill>
                <a:effectLst/>
                <a:latin typeface="+mn-ea"/>
                <a:ea typeface="+mn-ea"/>
                <a:cs typeface="Times New Roman"/>
              </a:rPr>
              <a:t>精神保健医療福祉の現状</a:t>
            </a:r>
            <a:r>
              <a:rPr kumimoji="1" lang="ja-JP" altLang="ja-JP" sz="3200" b="0" kern="100" baseline="0" dirty="0" smtClean="0">
                <a:solidFill>
                  <a:schemeClr val="accent3">
                    <a:lumMod val="60000"/>
                    <a:lumOff val="40000"/>
                  </a:schemeClr>
                </a:solidFill>
                <a:effectLst/>
                <a:latin typeface="+mn-ea"/>
                <a:ea typeface="+mn-ea"/>
                <a:cs typeface="Times New Roman"/>
              </a:rPr>
              <a:t>　　　　　 </a:t>
            </a:r>
            <a:r>
              <a:rPr kumimoji="1" lang="en-US" altLang="ja-JP" sz="3200" b="0" kern="100" baseline="0" dirty="0" smtClean="0">
                <a:solidFill>
                  <a:schemeClr val="accent3">
                    <a:lumMod val="60000"/>
                    <a:lumOff val="40000"/>
                  </a:schemeClr>
                </a:solidFill>
                <a:effectLst/>
                <a:latin typeface="+mn-ea"/>
                <a:ea typeface="+mn-ea"/>
                <a:cs typeface="Times New Roman"/>
              </a:rPr>
              <a:t/>
            </a:r>
            <a:br>
              <a:rPr kumimoji="1" lang="en-US" altLang="ja-JP" sz="3200" b="0" kern="100" baseline="0" dirty="0" smtClean="0">
                <a:solidFill>
                  <a:schemeClr val="accent3">
                    <a:lumMod val="60000"/>
                    <a:lumOff val="40000"/>
                  </a:schemeClr>
                </a:solidFill>
                <a:effectLst/>
                <a:latin typeface="+mn-ea"/>
                <a:ea typeface="+mn-ea"/>
                <a:cs typeface="Times New Roman"/>
              </a:rPr>
            </a:br>
            <a:r>
              <a:rPr kumimoji="1" lang="ja-JP" altLang="en-US" sz="3200" b="0" kern="100" baseline="0" dirty="0" smtClean="0">
                <a:solidFill>
                  <a:srgbClr val="C00000"/>
                </a:solidFill>
                <a:effectLst/>
                <a:latin typeface="+mn-ea"/>
                <a:ea typeface="+mn-ea"/>
                <a:cs typeface="Times New Roman"/>
              </a:rPr>
              <a:t>　</a:t>
            </a:r>
            <a:r>
              <a:rPr kumimoji="1" lang="ja-JP" altLang="ja-JP" sz="2700" b="0" u="sng" kern="100" baseline="0" dirty="0" smtClean="0">
                <a:solidFill>
                  <a:srgbClr val="C00000"/>
                </a:solidFill>
                <a:effectLst/>
                <a:latin typeface="+mn-ea"/>
                <a:ea typeface="+mn-ea"/>
                <a:cs typeface="Times New Roman"/>
              </a:rPr>
              <a:t>『入院医療中心』から『地域生活中心』へ</a:t>
            </a:r>
            <a:endParaRPr kumimoji="1" lang="ja-JP" altLang="en-US" sz="2200" u="sng" dirty="0">
              <a:solidFill>
                <a:srgbClr val="C00000"/>
              </a:solidFill>
              <a:latin typeface="+mn-ea"/>
              <a:ea typeface="+mn-ea"/>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4949" y="1415714"/>
            <a:ext cx="4565409" cy="832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グループ化 5"/>
          <p:cNvGrpSpPr/>
          <p:nvPr/>
        </p:nvGrpSpPr>
        <p:grpSpPr>
          <a:xfrm>
            <a:off x="346641" y="2080499"/>
            <a:ext cx="8557490" cy="4195386"/>
            <a:chOff x="346641" y="2080499"/>
            <a:chExt cx="8557490" cy="4195386"/>
          </a:xfrm>
        </p:grpSpPr>
        <p:grpSp>
          <p:nvGrpSpPr>
            <p:cNvPr id="4" name="グループ化 3"/>
            <p:cNvGrpSpPr/>
            <p:nvPr/>
          </p:nvGrpSpPr>
          <p:grpSpPr>
            <a:xfrm>
              <a:off x="346641" y="2080499"/>
              <a:ext cx="8557490" cy="4195386"/>
              <a:chOff x="234669" y="2638672"/>
              <a:chExt cx="8557490" cy="4195386"/>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354" y="2638672"/>
                <a:ext cx="8190908" cy="41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円/楕円 11"/>
              <p:cNvSpPr/>
              <p:nvPr/>
            </p:nvSpPr>
            <p:spPr>
              <a:xfrm>
                <a:off x="3524930" y="4755483"/>
                <a:ext cx="2657475" cy="1581150"/>
              </a:xfrm>
              <a:prstGeom prst="ellipse">
                <a:avLst/>
              </a:prstGeom>
              <a:solidFill>
                <a:srgbClr val="00B05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500"/>
                  </a:lnSpc>
                  <a:spcAft>
                    <a:spcPts val="0"/>
                  </a:spcAft>
                </a:pPr>
                <a:r>
                  <a:rPr lang="ja-JP" sz="1400" kern="100">
                    <a:solidFill>
                      <a:srgbClr val="FFFFFF"/>
                    </a:solidFill>
                    <a:effectLst/>
                    <a:latin typeface="Century"/>
                    <a:ea typeface="HG丸ｺﾞｼｯｸM-PRO"/>
                    <a:cs typeface="Times New Roman"/>
                  </a:rPr>
                  <a:t>② </a:t>
                </a:r>
                <a:r>
                  <a:rPr lang="ja-JP" sz="1400" b="1" kern="100">
                    <a:solidFill>
                      <a:srgbClr val="FFFFFF"/>
                    </a:solidFill>
                    <a:effectLst/>
                    <a:latin typeface="Century"/>
                    <a:ea typeface="HG丸ｺﾞｼｯｸM-PRO"/>
                    <a:cs typeface="Times New Roman"/>
                  </a:rPr>
                  <a:t>地域支援体制の</a:t>
                </a:r>
                <a:endParaRPr lang="ja-JP" sz="1050" kern="100">
                  <a:effectLst/>
                  <a:latin typeface="Century"/>
                  <a:ea typeface="ＭＳ 明朝"/>
                  <a:cs typeface="Times New Roman"/>
                </a:endParaRPr>
              </a:p>
              <a:p>
                <a:pPr algn="ctr">
                  <a:lnSpc>
                    <a:spcPts val="2500"/>
                  </a:lnSpc>
                  <a:spcAft>
                    <a:spcPts val="0"/>
                  </a:spcAft>
                </a:pPr>
                <a:r>
                  <a:rPr lang="ja-JP" sz="1400" b="1" kern="100">
                    <a:solidFill>
                      <a:srgbClr val="FFFFFF"/>
                    </a:solidFill>
                    <a:effectLst/>
                    <a:latin typeface="Century"/>
                    <a:ea typeface="HG丸ｺﾞｼｯｸM-PRO"/>
                    <a:cs typeface="Times New Roman"/>
                  </a:rPr>
                  <a:t>充　実</a:t>
                </a:r>
                <a:endParaRPr lang="ja-JP" sz="1050" kern="100">
                  <a:effectLst/>
                  <a:latin typeface="Century"/>
                  <a:ea typeface="ＭＳ 明朝"/>
                  <a:cs typeface="Times New Roman"/>
                </a:endParaRPr>
              </a:p>
            </p:txBody>
          </p:sp>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097" y="4456252"/>
                <a:ext cx="1542995" cy="749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383" y="5449696"/>
                <a:ext cx="15906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5557" y="6024433"/>
                <a:ext cx="208597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8613" y="4502011"/>
                <a:ext cx="15716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7"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613" y="5528913"/>
                <a:ext cx="161925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8"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19794" y="3817976"/>
                <a:ext cx="1943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9"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10582" y="3553610"/>
                <a:ext cx="1581577" cy="60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0"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96496" y="4630757"/>
                <a:ext cx="1666503" cy="640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1"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87156" y="3978084"/>
                <a:ext cx="809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2"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074" y="3322989"/>
                <a:ext cx="609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3"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63995" y="3279785"/>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7557" y="4568634"/>
                <a:ext cx="223837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4669" y="5546058"/>
                <a:ext cx="170497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2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19249" y="4436811"/>
                <a:ext cx="13335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円/楕円 33"/>
              <p:cNvSpPr/>
              <p:nvPr/>
            </p:nvSpPr>
            <p:spPr>
              <a:xfrm>
                <a:off x="4549808" y="3288031"/>
                <a:ext cx="1469923" cy="924610"/>
              </a:xfrm>
              <a:prstGeom prst="ellipse">
                <a:avLst/>
              </a:prstGeom>
              <a:solidFill>
                <a:schemeClr val="accent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schemeClr val="bg1"/>
                    </a:solidFill>
                    <a:effectLst/>
                    <a:uLnTx/>
                    <a:uFillTx/>
                    <a:latin typeface="HG丸ｺﾞｼｯｸM-PRO" panose="020F0600000000000000" pitchFamily="50" charset="-128"/>
                    <a:ea typeface="HG丸ｺﾞｼｯｸM-PRO" panose="020F0600000000000000" pitchFamily="50" charset="-128"/>
                    <a:cs typeface="Times New Roman"/>
                  </a:rPr>
                  <a:t>退院促進</a:t>
                </a:r>
                <a:endParaRPr kumimoji="0" lang="ja-JP" altLang="en-US" sz="1400" b="0" i="0" u="none" strike="noStrike" kern="100" cap="none" spc="0" normalizeH="0" baseline="0" noProof="0" dirty="0">
                  <a:ln>
                    <a:noFill/>
                  </a:ln>
                  <a:solidFill>
                    <a:schemeClr val="bg1"/>
                  </a:solidFill>
                  <a:effectLst/>
                  <a:uLnTx/>
                  <a:uFillTx/>
                  <a:latin typeface="HG丸ｺﾞｼｯｸM-PRO" panose="020F0600000000000000" pitchFamily="50" charset="-128"/>
                  <a:ea typeface="HG丸ｺﾞｼｯｸM-PRO" panose="020F0600000000000000" pitchFamily="50" charset="-128"/>
                  <a:cs typeface="Times New Roman"/>
                </a:endParaRPr>
              </a:p>
            </p:txBody>
          </p:sp>
          <p:sp>
            <p:nvSpPr>
              <p:cNvPr id="37" name="円/楕円 36"/>
              <p:cNvSpPr/>
              <p:nvPr/>
            </p:nvSpPr>
            <p:spPr>
              <a:xfrm>
                <a:off x="5552963" y="3122622"/>
                <a:ext cx="1838381" cy="647700"/>
              </a:xfrm>
              <a:prstGeom prst="ellipse">
                <a:avLst/>
              </a:prstGeom>
              <a:solidFill>
                <a:schemeClr val="accent2">
                  <a:lumMod val="60000"/>
                  <a:lumOff val="40000"/>
                  <a:alpha val="85000"/>
                </a:schemeClr>
              </a:solidFill>
              <a:ln w="25400" cap="flat" cmpd="sng" algn="ctr">
                <a:gradFill>
                  <a:gsLst>
                    <a:gs pos="0">
                      <a:srgbClr val="4BACC6">
                        <a:lumMod val="75000"/>
                      </a:srgbClr>
                    </a:gs>
                    <a:gs pos="50000">
                      <a:srgbClr val="4F81BD">
                        <a:tint val="44500"/>
                        <a:satMod val="160000"/>
                      </a:srgbClr>
                    </a:gs>
                    <a:gs pos="100000">
                      <a:srgbClr val="4F81BD">
                        <a:tint val="23500"/>
                        <a:satMod val="160000"/>
                      </a:srgbClr>
                    </a:gs>
                  </a:gsLst>
                  <a:lin ang="5400000" scaled="0"/>
                </a:gra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100" cap="none" spc="0" normalizeH="0" baseline="0" noProof="0" dirty="0">
                    <a:ln>
                      <a:noFill/>
                    </a:ln>
                    <a:solidFill>
                      <a:sysClr val="windowText" lastClr="000000"/>
                    </a:solidFill>
                    <a:effectLst/>
                    <a:uLnTx/>
                    <a:uFillTx/>
                    <a:latin typeface="Century"/>
                    <a:ea typeface="HG丸ｺﾞｼｯｸM-PRO"/>
                    <a:cs typeface="Times New Roman"/>
                  </a:rPr>
                  <a:t>医療保護</a:t>
                </a:r>
                <a:r>
                  <a:rPr kumimoji="0" lang="ja-JP" altLang="en-US" sz="1050" b="1" i="0" u="none" strike="noStrike" kern="100" cap="none" spc="0" normalizeH="0" baseline="0" noProof="0" dirty="0" smtClean="0">
                    <a:ln>
                      <a:noFill/>
                    </a:ln>
                    <a:solidFill>
                      <a:sysClr val="windowText" lastClr="000000"/>
                    </a:solidFill>
                    <a:effectLst/>
                    <a:uLnTx/>
                    <a:uFillTx/>
                    <a:latin typeface="Century"/>
                    <a:ea typeface="HG丸ｺﾞｼｯｸM-PRO"/>
                    <a:cs typeface="Times New Roman"/>
                  </a:rPr>
                  <a:t>入院患者の</a:t>
                </a:r>
                <a:r>
                  <a:rPr kumimoji="0" lang="ja-JP" altLang="en-US" sz="1050" b="1" i="0" u="none" strike="noStrike" kern="100" cap="none" spc="0" normalizeH="0" baseline="0" noProof="0" dirty="0">
                    <a:ln>
                      <a:noFill/>
                    </a:ln>
                    <a:solidFill>
                      <a:sysClr val="windowText" lastClr="000000"/>
                    </a:solidFill>
                    <a:effectLst/>
                    <a:uLnTx/>
                    <a:uFillTx/>
                    <a:latin typeface="Century"/>
                    <a:ea typeface="HG丸ｺﾞｼｯｸM-PRO"/>
                    <a:cs typeface="Times New Roman"/>
                  </a:rPr>
                  <a:t>退院促進</a:t>
                </a:r>
                <a:endParaRPr kumimoji="0" lang="ja-JP" altLang="en-US" sz="1050" b="0" i="0" u="none" strike="noStrike" kern="100" cap="none" spc="0" normalizeH="0" baseline="0" noProof="0" dirty="0">
                  <a:ln>
                    <a:noFill/>
                  </a:ln>
                  <a:solidFill>
                    <a:sysClr val="windowText" lastClr="000000"/>
                  </a:solidFill>
                  <a:effectLst/>
                  <a:uLnTx/>
                  <a:uFillTx/>
                  <a:latin typeface="Century"/>
                  <a:ea typeface="ＭＳ 明朝"/>
                  <a:cs typeface="Times New Roman"/>
                </a:endParaRPr>
              </a:p>
            </p:txBody>
          </p:sp>
        </p:grpSp>
        <p:pic>
          <p:nvPicPr>
            <p:cNvPr id="4126" name="Picture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08335" y="3222772"/>
              <a:ext cx="1704975" cy="705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774704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高次脳機能障害とは</a:t>
            </a:r>
            <a:endParaRPr kumimoji="1" lang="en-US" altLang="ja-JP" dirty="0" smtClean="0"/>
          </a:p>
          <a:p>
            <a:pPr marL="109728" indent="0">
              <a:buNone/>
            </a:pPr>
            <a:r>
              <a:rPr lang="ja-JP" altLang="en-US" dirty="0"/>
              <a:t>脳血管</a:t>
            </a:r>
            <a:r>
              <a:rPr lang="ja-JP" altLang="en-US" dirty="0" smtClean="0"/>
              <a:t>疾患</a:t>
            </a:r>
            <a:r>
              <a:rPr lang="ja-JP" altLang="en-US" dirty="0"/>
              <a:t>など</a:t>
            </a:r>
            <a:r>
              <a:rPr lang="ja-JP" altLang="en-US" dirty="0" smtClean="0"/>
              <a:t>の病気や交通事故などで脳に損傷受けたために「新しい事が覚えられない」「物事を順序立てて行えない」「集中力が続かずすぐ疲れる」などの症状により、日常生活が困難になる障害。</a:t>
            </a:r>
            <a:endParaRPr lang="en-US" altLang="ja-JP" dirty="0" smtClean="0"/>
          </a:p>
          <a:p>
            <a:pPr marL="109728" indent="0">
              <a:buNone/>
            </a:pPr>
            <a:r>
              <a:rPr lang="ja-JP" altLang="en-US" dirty="0" smtClean="0"/>
              <a:t>脳の損傷部位により症状は様々である。</a:t>
            </a:r>
            <a:endParaRPr lang="en-US" altLang="ja-JP" dirty="0" smtClean="0"/>
          </a:p>
          <a:p>
            <a:pPr marL="109728" indent="0">
              <a:buNone/>
            </a:pPr>
            <a:endParaRPr lang="en-US" altLang="ja-JP" dirty="0"/>
          </a:p>
          <a:p>
            <a:pPr marL="109728" indent="0">
              <a:buNone/>
            </a:pPr>
            <a:r>
              <a:rPr lang="ja-JP" altLang="en-US" dirty="0" smtClean="0"/>
              <a:t>「器質性精神障害」として精神障害者手帳などの対象</a:t>
            </a:r>
            <a:endParaRPr lang="en-US" altLang="ja-JP" dirty="0" smtClean="0"/>
          </a:p>
          <a:p>
            <a:pPr marL="109728" indent="0">
              <a:buNone/>
            </a:pPr>
            <a:endParaRPr lang="en-US" altLang="ja-JP" dirty="0"/>
          </a:p>
          <a:p>
            <a:pPr marL="109728" indent="0">
              <a:buNone/>
            </a:pPr>
            <a:r>
              <a:rPr lang="ja-JP" altLang="en-US" b="1" dirty="0"/>
              <a:t>対象</a:t>
            </a:r>
            <a:r>
              <a:rPr lang="ja-JP" altLang="en-US" dirty="0"/>
              <a:t>　</a:t>
            </a:r>
            <a:r>
              <a:rPr lang="ja-JP" altLang="en-US" dirty="0" smtClean="0"/>
              <a:t>区内</a:t>
            </a:r>
            <a:r>
              <a:rPr lang="ja-JP" altLang="en-US" dirty="0"/>
              <a:t>在住の高次脳機能障害の方、家族、支援者</a:t>
            </a:r>
          </a:p>
          <a:p>
            <a:pPr marL="109728" indent="0">
              <a:buNone/>
            </a:pPr>
            <a:endParaRPr lang="en-US" altLang="ja-JP" dirty="0" smtClean="0"/>
          </a:p>
        </p:txBody>
      </p:sp>
      <p:sp>
        <p:nvSpPr>
          <p:cNvPr id="3" name="タイトル 2"/>
          <p:cNvSpPr>
            <a:spLocks noGrp="1"/>
          </p:cNvSpPr>
          <p:nvPr>
            <p:ph type="title"/>
          </p:nvPr>
        </p:nvSpPr>
        <p:spPr/>
        <p:txBody>
          <a:bodyPr/>
          <a:lstStyle/>
          <a:p>
            <a:r>
              <a:rPr kumimoji="1" lang="ja-JP" altLang="en-US" dirty="0" smtClean="0"/>
              <a:t>高次脳機能障害</a:t>
            </a:r>
            <a:r>
              <a:rPr lang="ja-JP" altLang="en-US" dirty="0"/>
              <a:t>者</a:t>
            </a:r>
            <a:r>
              <a:rPr kumimoji="1" lang="ja-JP" altLang="en-US" dirty="0" smtClean="0"/>
              <a:t>支援事業</a:t>
            </a:r>
            <a:endParaRPr kumimoji="1" lang="ja-JP" altLang="en-US" dirty="0"/>
          </a:p>
        </p:txBody>
      </p:sp>
    </p:spTree>
    <p:extLst>
      <p:ext uri="{BB962C8B-B14F-4D97-AF65-F5344CB8AC3E}">
        <p14:creationId xmlns:p14="http://schemas.microsoft.com/office/powerpoint/2010/main" val="2040767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675864"/>
          </a:xfrm>
        </p:spPr>
        <p:txBody>
          <a:bodyPr>
            <a:normAutofit lnSpcReduction="10000"/>
          </a:bodyPr>
          <a:lstStyle/>
          <a:p>
            <a:pPr marL="109728" indent="0">
              <a:buNone/>
            </a:pPr>
            <a:r>
              <a:rPr lang="ja-JP" altLang="en-US" b="1" dirty="0" smtClean="0"/>
              <a:t>内容</a:t>
            </a:r>
            <a:endParaRPr lang="en-US" altLang="ja-JP" b="1" dirty="0" smtClean="0"/>
          </a:p>
          <a:p>
            <a:pPr marL="109728" indent="0">
              <a:buNone/>
            </a:pPr>
            <a:r>
              <a:rPr lang="ja-JP" altLang="en-US" dirty="0" smtClean="0"/>
              <a:t>①相談</a:t>
            </a:r>
            <a:endParaRPr lang="en-US" altLang="ja-JP" dirty="0" smtClean="0"/>
          </a:p>
          <a:p>
            <a:pPr marL="109728" indent="0">
              <a:buNone/>
            </a:pPr>
            <a:r>
              <a:rPr lang="ja-JP" altLang="en-US" dirty="0" smtClean="0"/>
              <a:t>　・専門医による相談</a:t>
            </a:r>
            <a:r>
              <a:rPr lang="en-US" altLang="ja-JP" dirty="0" smtClean="0"/>
              <a:t>【</a:t>
            </a:r>
            <a:r>
              <a:rPr lang="ja-JP" altLang="en-US" dirty="0" smtClean="0"/>
              <a:t>予約制</a:t>
            </a:r>
            <a:r>
              <a:rPr lang="en-US" altLang="ja-JP" dirty="0" smtClean="0"/>
              <a:t>】</a:t>
            </a:r>
            <a:r>
              <a:rPr lang="ja-JP" altLang="en-US" dirty="0" smtClean="0"/>
              <a:t>と随時相談</a:t>
            </a:r>
            <a:endParaRPr lang="en-US" altLang="ja-JP" dirty="0" smtClean="0"/>
          </a:p>
          <a:p>
            <a:pPr marL="109728" indent="0">
              <a:buNone/>
            </a:pPr>
            <a:r>
              <a:rPr lang="ja-JP" altLang="en-US" dirty="0" smtClean="0"/>
              <a:t>②集団訓練プログラム</a:t>
            </a:r>
            <a:r>
              <a:rPr lang="en-US" altLang="ja-JP" dirty="0" smtClean="0"/>
              <a:t>【</a:t>
            </a:r>
            <a:r>
              <a:rPr lang="ja-JP" altLang="en-US" dirty="0" smtClean="0"/>
              <a:t>登録制</a:t>
            </a:r>
            <a:r>
              <a:rPr lang="en-US" altLang="ja-JP" dirty="0" smtClean="0"/>
              <a:t>】</a:t>
            </a:r>
          </a:p>
          <a:p>
            <a:pPr marL="109728" indent="0">
              <a:buNone/>
            </a:pPr>
            <a:r>
              <a:rPr lang="ja-JP" altLang="en-US" dirty="0"/>
              <a:t>　</a:t>
            </a:r>
            <a:r>
              <a:rPr lang="ja-JP" altLang="en-US" dirty="0" smtClean="0"/>
              <a:t>・言語聴覚士等によるリハビリテーションプログラム</a:t>
            </a:r>
            <a:endParaRPr lang="en-US" altLang="ja-JP" dirty="0" smtClean="0"/>
          </a:p>
          <a:p>
            <a:pPr marL="109728" indent="0">
              <a:buNone/>
            </a:pPr>
            <a:r>
              <a:rPr lang="ja-JP" altLang="en-US" dirty="0" smtClean="0"/>
              <a:t>③家族相談会</a:t>
            </a:r>
            <a:r>
              <a:rPr lang="en-US" altLang="ja-JP" dirty="0" smtClean="0"/>
              <a:t>【</a:t>
            </a:r>
            <a:r>
              <a:rPr lang="ja-JP" altLang="en-US" dirty="0" smtClean="0"/>
              <a:t>登録制</a:t>
            </a:r>
            <a:r>
              <a:rPr lang="en-US" altLang="ja-JP" dirty="0" smtClean="0"/>
              <a:t>】</a:t>
            </a:r>
          </a:p>
          <a:p>
            <a:pPr marL="109728" indent="0">
              <a:buNone/>
            </a:pPr>
            <a:r>
              <a:rPr lang="ja-JP" altLang="en-US" dirty="0" smtClean="0"/>
              <a:t>④通信の発行</a:t>
            </a:r>
            <a:endParaRPr lang="en-US" altLang="ja-JP" dirty="0" smtClean="0"/>
          </a:p>
          <a:p>
            <a:pPr marL="109728" indent="0">
              <a:buNone/>
            </a:pPr>
            <a:r>
              <a:rPr lang="ja-JP" altLang="en-US" dirty="0" smtClean="0"/>
              <a:t>　・毎月発行、区内の事業や周辺区の行事など</a:t>
            </a:r>
            <a:endParaRPr lang="en-US" altLang="ja-JP" dirty="0" smtClean="0"/>
          </a:p>
        </p:txBody>
      </p:sp>
      <p:sp>
        <p:nvSpPr>
          <p:cNvPr id="3" name="タイトル 2"/>
          <p:cNvSpPr>
            <a:spLocks noGrp="1"/>
          </p:cNvSpPr>
          <p:nvPr>
            <p:ph type="title"/>
          </p:nvPr>
        </p:nvSpPr>
        <p:spPr/>
        <p:txBody>
          <a:bodyPr/>
          <a:lstStyle/>
          <a:p>
            <a:r>
              <a:rPr kumimoji="1" lang="ja-JP" altLang="en-US" dirty="0" smtClean="0"/>
              <a:t>高次脳機能障害</a:t>
            </a:r>
            <a:r>
              <a:rPr lang="ja-JP" altLang="en-US" dirty="0"/>
              <a:t>者</a:t>
            </a:r>
            <a:r>
              <a:rPr kumimoji="1" lang="ja-JP" altLang="en-US" dirty="0" smtClean="0"/>
              <a:t>支援事業</a:t>
            </a:r>
            <a:endParaRPr kumimoji="1" lang="ja-JP" altLang="en-US" dirty="0"/>
          </a:p>
        </p:txBody>
      </p:sp>
      <p:sp>
        <p:nvSpPr>
          <p:cNvPr id="4" name="テキスト ボックス 3"/>
          <p:cNvSpPr txBox="1"/>
          <p:nvPr/>
        </p:nvSpPr>
        <p:spPr>
          <a:xfrm>
            <a:off x="567439" y="4941168"/>
            <a:ext cx="8064896"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smtClean="0"/>
              <a:t>＜問い合わせ先＞</a:t>
            </a:r>
            <a:endParaRPr lang="en-US" altLang="ja-JP" sz="2800" b="1" dirty="0" smtClean="0"/>
          </a:p>
          <a:p>
            <a:r>
              <a:rPr lang="ja-JP" altLang="en-US" sz="2800" dirty="0" smtClean="0"/>
              <a:t>・地域活動支援センターはるえ野</a:t>
            </a:r>
            <a:endParaRPr lang="en-US" altLang="ja-JP" sz="2800" dirty="0" smtClean="0"/>
          </a:p>
          <a:p>
            <a:r>
              <a:rPr lang="ja-JP" altLang="en-US" sz="2800" dirty="0"/>
              <a:t>　</a:t>
            </a:r>
            <a:r>
              <a:rPr lang="ja-JP" altLang="en-US" sz="2800" dirty="0" smtClean="0"/>
              <a:t>　</a:t>
            </a:r>
            <a:r>
              <a:rPr lang="en-US" altLang="ja-JP" sz="2800" dirty="0" smtClean="0"/>
              <a:t>03-5664-6070</a:t>
            </a:r>
            <a:endParaRPr lang="en-US" altLang="ja-JP" sz="2800" dirty="0"/>
          </a:p>
        </p:txBody>
      </p:sp>
    </p:spTree>
    <p:extLst>
      <p:ext uri="{BB962C8B-B14F-4D97-AF65-F5344CB8AC3E}">
        <p14:creationId xmlns:p14="http://schemas.microsoft.com/office/powerpoint/2010/main" val="198656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82317588"/>
              </p:ext>
            </p:extLst>
          </p:nvPr>
        </p:nvGraphicFramePr>
        <p:xfrm>
          <a:off x="467544" y="2492896"/>
          <a:ext cx="8229600" cy="3337560"/>
        </p:xfrm>
        <a:graphic>
          <a:graphicData uri="http://schemas.openxmlformats.org/drawingml/2006/table">
            <a:tbl>
              <a:tblPr firstRow="1" bandRow="1">
                <a:tableStyleId>{5C22544A-7EE6-4342-B048-85BDC9FD1C3A}</a:tableStyleId>
              </a:tblPr>
              <a:tblGrid>
                <a:gridCol w="2962672"/>
                <a:gridCol w="3312368"/>
                <a:gridCol w="1954560"/>
              </a:tblGrid>
              <a:tr h="370840">
                <a:tc>
                  <a:txBody>
                    <a:bodyPr/>
                    <a:lstStyle/>
                    <a:p>
                      <a:pPr algn="ctr"/>
                      <a:r>
                        <a:rPr kumimoji="1" lang="ja-JP" altLang="en-US" sz="1800" dirty="0" smtClean="0"/>
                        <a:t>名称</a:t>
                      </a:r>
                      <a:endParaRPr kumimoji="1" lang="ja-JP" altLang="en-US" sz="1800" dirty="0"/>
                    </a:p>
                  </a:txBody>
                  <a:tcPr/>
                </a:tc>
                <a:tc>
                  <a:txBody>
                    <a:bodyPr/>
                    <a:lstStyle/>
                    <a:p>
                      <a:pPr algn="ctr"/>
                      <a:r>
                        <a:rPr kumimoji="1" lang="ja-JP" altLang="en-US" sz="1800" dirty="0" smtClean="0"/>
                        <a:t>住所</a:t>
                      </a:r>
                      <a:endParaRPr kumimoji="1" lang="ja-JP" altLang="en-US" sz="1800" dirty="0"/>
                    </a:p>
                  </a:txBody>
                  <a:tcPr/>
                </a:tc>
                <a:tc>
                  <a:txBody>
                    <a:bodyPr/>
                    <a:lstStyle/>
                    <a:p>
                      <a:pPr algn="ctr"/>
                      <a:r>
                        <a:rPr kumimoji="1" lang="ja-JP" altLang="en-US" sz="1800" dirty="0" smtClean="0"/>
                        <a:t>電話</a:t>
                      </a:r>
                      <a:endParaRPr kumimoji="1" lang="ja-JP" altLang="en-US" sz="1800" dirty="0"/>
                    </a:p>
                  </a:txBody>
                  <a:tcPr/>
                </a:tc>
              </a:tr>
              <a:tr h="370840">
                <a:tc>
                  <a:txBody>
                    <a:bodyPr/>
                    <a:lstStyle/>
                    <a:p>
                      <a:r>
                        <a:rPr kumimoji="1" lang="ja-JP" altLang="en-US" sz="1800" dirty="0" smtClean="0"/>
                        <a:t>中央健康サポートセンター</a:t>
                      </a:r>
                      <a:endParaRPr kumimoji="1" lang="ja-JP" altLang="en-US" sz="1800" dirty="0"/>
                    </a:p>
                  </a:txBody>
                  <a:tcPr/>
                </a:tc>
                <a:tc>
                  <a:txBody>
                    <a:bodyPr/>
                    <a:lstStyle/>
                    <a:p>
                      <a:r>
                        <a:rPr kumimoji="1" lang="ja-JP" altLang="en-US" sz="1800" dirty="0" smtClean="0"/>
                        <a:t>中央</a:t>
                      </a:r>
                      <a:r>
                        <a:rPr kumimoji="1" lang="en-US" altLang="ja-JP" sz="1800" dirty="0" smtClean="0"/>
                        <a:t>4-24-19</a:t>
                      </a:r>
                      <a:endParaRPr kumimoji="1" lang="ja-JP" altLang="en-US" sz="1800" dirty="0"/>
                    </a:p>
                  </a:txBody>
                  <a:tcPr/>
                </a:tc>
                <a:tc>
                  <a:txBody>
                    <a:bodyPr/>
                    <a:lstStyle/>
                    <a:p>
                      <a:r>
                        <a:rPr kumimoji="1" lang="en-US" altLang="ja-JP" sz="1800" dirty="0" smtClean="0"/>
                        <a:t>03-5661-2467</a:t>
                      </a:r>
                      <a:endParaRPr kumimoji="1" lang="ja-JP" altLang="en-US" sz="1800" dirty="0"/>
                    </a:p>
                  </a:txBody>
                  <a:tcPr/>
                </a:tc>
              </a:tr>
              <a:tr h="370840">
                <a:tc>
                  <a:txBody>
                    <a:bodyPr/>
                    <a:lstStyle/>
                    <a:p>
                      <a:r>
                        <a:rPr kumimoji="1" lang="ja-JP" altLang="en-US" sz="1800" dirty="0" smtClean="0"/>
                        <a:t>小岩健康サポートセンター</a:t>
                      </a:r>
                    </a:p>
                  </a:txBody>
                  <a:tcPr/>
                </a:tc>
                <a:tc>
                  <a:txBody>
                    <a:bodyPr/>
                    <a:lstStyle/>
                    <a:p>
                      <a:r>
                        <a:rPr kumimoji="1" lang="ja-JP" altLang="en-US" sz="1800" dirty="0" smtClean="0"/>
                        <a:t>東小岩</a:t>
                      </a:r>
                      <a:r>
                        <a:rPr kumimoji="1" lang="en-US" altLang="ja-JP" sz="1800" dirty="0" smtClean="0"/>
                        <a:t>3-23-3</a:t>
                      </a:r>
                      <a:endParaRPr kumimoji="1" lang="ja-JP" altLang="en-US" sz="1800" dirty="0"/>
                    </a:p>
                  </a:txBody>
                  <a:tcPr/>
                </a:tc>
                <a:tc>
                  <a:txBody>
                    <a:bodyPr/>
                    <a:lstStyle/>
                    <a:p>
                      <a:r>
                        <a:rPr kumimoji="1" lang="en-US" altLang="ja-JP" sz="1800" dirty="0" smtClean="0"/>
                        <a:t>03-3658-3171</a:t>
                      </a:r>
                      <a:endParaRPr kumimoji="1" lang="ja-JP" altLang="en-US" sz="1800" dirty="0"/>
                    </a:p>
                  </a:txBody>
                  <a:tcPr/>
                </a:tc>
              </a:tr>
              <a:tr h="370840">
                <a:tc>
                  <a:txBody>
                    <a:bodyPr/>
                    <a:lstStyle/>
                    <a:p>
                      <a:r>
                        <a:rPr kumimoji="1" lang="ja-JP" altLang="en-US" sz="1800" dirty="0" smtClean="0"/>
                        <a:t>東部健康サポートセンター</a:t>
                      </a:r>
                    </a:p>
                  </a:txBody>
                  <a:tcPr/>
                </a:tc>
                <a:tc>
                  <a:txBody>
                    <a:bodyPr/>
                    <a:lstStyle/>
                    <a:p>
                      <a:r>
                        <a:rPr kumimoji="1" lang="ja-JP" altLang="en-US" sz="1800" dirty="0" smtClean="0"/>
                        <a:t>瑞江</a:t>
                      </a:r>
                      <a:r>
                        <a:rPr kumimoji="1" lang="en-US" altLang="ja-JP" sz="1800" dirty="0" smtClean="0"/>
                        <a:t>2-5-7</a:t>
                      </a:r>
                      <a:endParaRPr kumimoji="1" lang="ja-JP" altLang="en-US" sz="1800" dirty="0"/>
                    </a:p>
                  </a:txBody>
                  <a:tcPr/>
                </a:tc>
                <a:tc>
                  <a:txBody>
                    <a:bodyPr/>
                    <a:lstStyle/>
                    <a:p>
                      <a:r>
                        <a:rPr kumimoji="1" lang="en-US" altLang="ja-JP" sz="1800" dirty="0" smtClean="0"/>
                        <a:t>03-3678-6441</a:t>
                      </a:r>
                      <a:endParaRPr kumimoji="1" lang="ja-JP" altLang="en-US" sz="1800" dirty="0"/>
                    </a:p>
                  </a:txBody>
                  <a:tcPr/>
                </a:tc>
              </a:tr>
              <a:tr h="370840">
                <a:tc>
                  <a:txBody>
                    <a:bodyPr/>
                    <a:lstStyle/>
                    <a:p>
                      <a:r>
                        <a:rPr kumimoji="1" lang="ja-JP" altLang="en-US" sz="1800" dirty="0" smtClean="0"/>
                        <a:t>清新町健康サポートセンター</a:t>
                      </a:r>
                    </a:p>
                  </a:txBody>
                  <a:tcPr/>
                </a:tc>
                <a:tc>
                  <a:txBody>
                    <a:bodyPr/>
                    <a:lstStyle/>
                    <a:p>
                      <a:r>
                        <a:rPr kumimoji="1" lang="ja-JP" altLang="en-US" sz="1800" dirty="0" smtClean="0"/>
                        <a:t>清新町</a:t>
                      </a:r>
                      <a:r>
                        <a:rPr kumimoji="1" lang="en-US" altLang="ja-JP" sz="1800" dirty="0" smtClean="0"/>
                        <a:t>1-3-11</a:t>
                      </a:r>
                      <a:endParaRPr kumimoji="1" lang="ja-JP" altLang="en-US" sz="1800" dirty="0"/>
                    </a:p>
                  </a:txBody>
                  <a:tcPr/>
                </a:tc>
                <a:tc>
                  <a:txBody>
                    <a:bodyPr/>
                    <a:lstStyle/>
                    <a:p>
                      <a:r>
                        <a:rPr kumimoji="1" lang="en-US" altLang="ja-JP" sz="1800" dirty="0" smtClean="0"/>
                        <a:t>03-3878-1221</a:t>
                      </a:r>
                    </a:p>
                  </a:txBody>
                  <a:tcPr/>
                </a:tc>
              </a:tr>
              <a:tr h="370840">
                <a:tc>
                  <a:txBody>
                    <a:bodyPr/>
                    <a:lstStyle/>
                    <a:p>
                      <a:r>
                        <a:rPr kumimoji="1" lang="ja-JP" altLang="en-US" sz="1800" dirty="0" smtClean="0"/>
                        <a:t>葛西健康サポートセンター</a:t>
                      </a:r>
                    </a:p>
                  </a:txBody>
                  <a:tcPr/>
                </a:tc>
                <a:tc>
                  <a:txBody>
                    <a:bodyPr/>
                    <a:lstStyle/>
                    <a:p>
                      <a:r>
                        <a:rPr kumimoji="1" lang="ja-JP" altLang="en-US" sz="1800" dirty="0" smtClean="0"/>
                        <a:t>中葛西</a:t>
                      </a:r>
                      <a:r>
                        <a:rPr kumimoji="1" lang="en-US" altLang="ja-JP" sz="1800" dirty="0" smtClean="0"/>
                        <a:t>3-10-1</a:t>
                      </a:r>
                      <a:endParaRPr kumimoji="1" lang="ja-JP" altLang="en-US" sz="1800" dirty="0"/>
                    </a:p>
                  </a:txBody>
                  <a:tcPr/>
                </a:tc>
                <a:tc>
                  <a:txBody>
                    <a:bodyPr/>
                    <a:lstStyle/>
                    <a:p>
                      <a:r>
                        <a:rPr kumimoji="1" lang="en-US" altLang="ja-JP" sz="1800" dirty="0" smtClean="0"/>
                        <a:t>03-3688-0154</a:t>
                      </a:r>
                      <a:endParaRPr kumimoji="1" lang="ja-JP" altLang="en-US" sz="1800" dirty="0"/>
                    </a:p>
                  </a:txBody>
                  <a:tcPr/>
                </a:tc>
              </a:tr>
              <a:tr h="370840">
                <a:tc>
                  <a:txBody>
                    <a:bodyPr/>
                    <a:lstStyle/>
                    <a:p>
                      <a:r>
                        <a:rPr kumimoji="1" lang="ja-JP" altLang="en-US" sz="1800" dirty="0" smtClean="0"/>
                        <a:t>鹿骨健康サポートセンター</a:t>
                      </a:r>
                    </a:p>
                  </a:txBody>
                  <a:tcPr/>
                </a:tc>
                <a:tc>
                  <a:txBody>
                    <a:bodyPr/>
                    <a:lstStyle/>
                    <a:p>
                      <a:r>
                        <a:rPr kumimoji="1" lang="ja-JP" altLang="en-US" sz="1800" dirty="0" smtClean="0"/>
                        <a:t>鹿骨</a:t>
                      </a:r>
                      <a:r>
                        <a:rPr kumimoji="1" lang="en-US" altLang="ja-JP" sz="1800" dirty="0" smtClean="0"/>
                        <a:t>1-55-10</a:t>
                      </a:r>
                      <a:endParaRPr kumimoji="1" lang="ja-JP" altLang="en-US" sz="1800" dirty="0"/>
                    </a:p>
                  </a:txBody>
                  <a:tcPr/>
                </a:tc>
                <a:tc>
                  <a:txBody>
                    <a:bodyPr/>
                    <a:lstStyle/>
                    <a:p>
                      <a:r>
                        <a:rPr kumimoji="1" lang="en-US" altLang="ja-JP" sz="1800" dirty="0" smtClean="0"/>
                        <a:t>03-3678-8711</a:t>
                      </a:r>
                      <a:endParaRPr kumimoji="1" lang="ja-JP" altLang="en-US" sz="1800" dirty="0"/>
                    </a:p>
                  </a:txBody>
                  <a:tcPr/>
                </a:tc>
              </a:tr>
              <a:tr h="370840">
                <a:tc>
                  <a:txBody>
                    <a:bodyPr/>
                    <a:lstStyle/>
                    <a:p>
                      <a:r>
                        <a:rPr kumimoji="1" lang="ja-JP" altLang="en-US" sz="1800" dirty="0" smtClean="0"/>
                        <a:t>小松川健康サポートセンター</a:t>
                      </a:r>
                    </a:p>
                  </a:txBody>
                  <a:tcPr/>
                </a:tc>
                <a:tc>
                  <a:txBody>
                    <a:bodyPr/>
                    <a:lstStyle/>
                    <a:p>
                      <a:r>
                        <a:rPr kumimoji="1" lang="ja-JP" altLang="en-US" sz="1800" dirty="0" smtClean="0"/>
                        <a:t>小松川</a:t>
                      </a:r>
                      <a:r>
                        <a:rPr kumimoji="1" lang="en-US" altLang="ja-JP" sz="1800" dirty="0" smtClean="0"/>
                        <a:t>3-6-1</a:t>
                      </a:r>
                      <a:endParaRPr kumimoji="1" lang="ja-JP" altLang="en-US" sz="1800" dirty="0"/>
                    </a:p>
                  </a:txBody>
                  <a:tcPr/>
                </a:tc>
                <a:tc>
                  <a:txBody>
                    <a:bodyPr/>
                    <a:lstStyle/>
                    <a:p>
                      <a:r>
                        <a:rPr kumimoji="1" lang="en-US" altLang="ja-JP" sz="1800" dirty="0" smtClean="0"/>
                        <a:t>03-3683-5531</a:t>
                      </a:r>
                      <a:endParaRPr kumimoji="1" lang="ja-JP" altLang="en-US" sz="1800" dirty="0"/>
                    </a:p>
                  </a:txBody>
                  <a:tcPr/>
                </a:tc>
              </a:tr>
              <a:tr h="370840">
                <a:tc>
                  <a:txBody>
                    <a:bodyPr/>
                    <a:lstStyle/>
                    <a:p>
                      <a:r>
                        <a:rPr kumimoji="1" lang="ja-JP" altLang="en-US" sz="1800" dirty="0" smtClean="0"/>
                        <a:t>なぎさ健康サポートセンター</a:t>
                      </a:r>
                    </a:p>
                  </a:txBody>
                  <a:tcPr/>
                </a:tc>
                <a:tc>
                  <a:txBody>
                    <a:bodyPr/>
                    <a:lstStyle/>
                    <a:p>
                      <a:r>
                        <a:rPr kumimoji="1" lang="ja-JP" altLang="en-US" sz="1800" dirty="0" smtClean="0"/>
                        <a:t>南葛西</a:t>
                      </a:r>
                      <a:r>
                        <a:rPr kumimoji="1" lang="en-US" altLang="ja-JP" sz="1800" dirty="0" smtClean="0"/>
                        <a:t>7-1-27</a:t>
                      </a:r>
                      <a:endParaRPr kumimoji="1" lang="ja-JP" altLang="en-US" sz="1800" dirty="0"/>
                    </a:p>
                  </a:txBody>
                  <a:tcPr/>
                </a:tc>
                <a:tc>
                  <a:txBody>
                    <a:bodyPr/>
                    <a:lstStyle/>
                    <a:p>
                      <a:r>
                        <a:rPr kumimoji="1" lang="en-US" altLang="ja-JP" sz="1800" dirty="0" smtClean="0"/>
                        <a:t>03-5675-2515</a:t>
                      </a:r>
                      <a:endParaRPr kumimoji="1" lang="ja-JP" altLang="en-US" sz="1800" dirty="0"/>
                    </a:p>
                  </a:txBody>
                  <a:tcPr/>
                </a:tc>
              </a:tr>
            </a:tbl>
          </a:graphicData>
        </a:graphic>
      </p:graphicFrame>
      <p:sp>
        <p:nvSpPr>
          <p:cNvPr id="3" name="タイトル 2"/>
          <p:cNvSpPr>
            <a:spLocks noGrp="1"/>
          </p:cNvSpPr>
          <p:nvPr>
            <p:ph type="title"/>
          </p:nvPr>
        </p:nvSpPr>
        <p:spPr/>
        <p:txBody>
          <a:bodyPr/>
          <a:lstStyle/>
          <a:p>
            <a:r>
              <a:rPr kumimoji="1" lang="ja-JP" altLang="en-US" dirty="0" smtClean="0"/>
              <a:t>健康サポートセンター</a:t>
            </a:r>
            <a:endParaRPr kumimoji="1" lang="ja-JP" altLang="en-US" dirty="0"/>
          </a:p>
        </p:txBody>
      </p:sp>
      <p:sp>
        <p:nvSpPr>
          <p:cNvPr id="5" name="テキスト ボックス 4"/>
          <p:cNvSpPr txBox="1"/>
          <p:nvPr/>
        </p:nvSpPr>
        <p:spPr>
          <a:xfrm>
            <a:off x="3563888" y="6021288"/>
            <a:ext cx="5256584" cy="369332"/>
          </a:xfrm>
          <a:prstGeom prst="rect">
            <a:avLst/>
          </a:prstGeom>
          <a:noFill/>
        </p:spPr>
        <p:txBody>
          <a:bodyPr wrap="square" rtlCol="0">
            <a:spAutoFit/>
          </a:bodyPr>
          <a:lstStyle/>
          <a:p>
            <a:r>
              <a:rPr kumimoji="1" lang="ja-JP" altLang="en-US" b="1" dirty="0" smtClean="0"/>
              <a:t>住所ごとに地区担当保健師がおります</a:t>
            </a:r>
            <a:endParaRPr kumimoji="1" lang="ja-JP" altLang="en-US" b="1" dirty="0"/>
          </a:p>
        </p:txBody>
      </p:sp>
      <p:sp>
        <p:nvSpPr>
          <p:cNvPr id="6" name="コンテンツ プレースホルダー 1"/>
          <p:cNvSpPr txBox="1">
            <a:spLocks/>
          </p:cNvSpPr>
          <p:nvPr/>
        </p:nvSpPr>
        <p:spPr>
          <a:xfrm>
            <a:off x="457200" y="1481329"/>
            <a:ext cx="8229600" cy="108357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marL="109728" indent="0">
              <a:buFont typeface="Wingdings 3"/>
              <a:buNone/>
            </a:pPr>
            <a:endParaRPr lang="en-US" altLang="ja-JP" dirty="0" smtClean="0"/>
          </a:p>
        </p:txBody>
      </p:sp>
      <p:sp>
        <p:nvSpPr>
          <p:cNvPr id="7" name="コンテンツ プレースホルダー 1"/>
          <p:cNvSpPr txBox="1">
            <a:spLocks/>
          </p:cNvSpPr>
          <p:nvPr/>
        </p:nvSpPr>
        <p:spPr>
          <a:xfrm>
            <a:off x="457200" y="14813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marL="109728" indent="0">
              <a:buFont typeface="Wingdings 3"/>
              <a:buNone/>
            </a:pPr>
            <a:endParaRPr lang="en-US" altLang="ja-JP" dirty="0" smtClean="0"/>
          </a:p>
        </p:txBody>
      </p:sp>
      <p:sp>
        <p:nvSpPr>
          <p:cNvPr id="2" name="正方形/長方形 1"/>
          <p:cNvSpPr/>
          <p:nvPr/>
        </p:nvSpPr>
        <p:spPr>
          <a:xfrm>
            <a:off x="457200" y="1365348"/>
            <a:ext cx="8147248" cy="954107"/>
          </a:xfrm>
          <a:prstGeom prst="rect">
            <a:avLst/>
          </a:prstGeom>
        </p:spPr>
        <p:txBody>
          <a:bodyPr wrap="square">
            <a:spAutoFit/>
          </a:bodyPr>
          <a:lstStyle/>
          <a:p>
            <a:r>
              <a:rPr lang="ja-JP" altLang="en-US" sz="2800" dirty="0"/>
              <a:t>健康に関する相談や事業を行い、精神障害者やその家族の支援を行っています。</a:t>
            </a:r>
          </a:p>
        </p:txBody>
      </p:sp>
    </p:spTree>
    <p:extLst>
      <p:ext uri="{BB962C8B-B14F-4D97-AF65-F5344CB8AC3E}">
        <p14:creationId xmlns:p14="http://schemas.microsoft.com/office/powerpoint/2010/main" val="47574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pPr marL="109728" indent="0">
              <a:buNone/>
            </a:pPr>
            <a:r>
              <a:rPr lang="ja-JP" altLang="en-US" b="1" dirty="0"/>
              <a:t>■</a:t>
            </a:r>
            <a:r>
              <a:rPr lang="ja-JP" altLang="en-US" b="1" dirty="0" smtClean="0"/>
              <a:t>こころ</a:t>
            </a:r>
            <a:r>
              <a:rPr kumimoji="1" lang="ja-JP" altLang="en-US" b="1" dirty="0" smtClean="0"/>
              <a:t>の健康相談・もの忘れ相談</a:t>
            </a:r>
            <a:r>
              <a:rPr kumimoji="1" lang="en-US" altLang="ja-JP" b="1" dirty="0" smtClean="0"/>
              <a:t>【</a:t>
            </a:r>
            <a:r>
              <a:rPr kumimoji="1" lang="ja-JP" altLang="en-US" b="1" dirty="0" smtClean="0"/>
              <a:t>予約制</a:t>
            </a:r>
            <a:r>
              <a:rPr kumimoji="1" lang="en-US" altLang="ja-JP" b="1" dirty="0" smtClean="0"/>
              <a:t>】</a:t>
            </a:r>
          </a:p>
          <a:p>
            <a:pPr marL="109728" indent="0">
              <a:buNone/>
            </a:pPr>
            <a:r>
              <a:rPr lang="ja-JP" altLang="en-US" sz="2800" dirty="0" smtClean="0"/>
              <a:t>　精神疾患を疑う症状や認知症が気になる方についての</a:t>
            </a:r>
            <a:endParaRPr lang="en-US" altLang="ja-JP" sz="2800" dirty="0" smtClean="0"/>
          </a:p>
          <a:p>
            <a:pPr marL="109728" indent="0">
              <a:buNone/>
            </a:pPr>
            <a:r>
              <a:rPr lang="ja-JP" altLang="en-US" sz="2800" dirty="0"/>
              <a:t>　</a:t>
            </a:r>
            <a:r>
              <a:rPr lang="ja-JP" altLang="en-US" sz="2800" dirty="0" smtClean="0"/>
              <a:t>専門医による相談</a:t>
            </a:r>
            <a:endParaRPr lang="en-US" altLang="ja-JP" sz="2800" dirty="0" smtClean="0"/>
          </a:p>
          <a:p>
            <a:pPr marL="109728" indent="0">
              <a:buNone/>
            </a:pPr>
            <a:r>
              <a:rPr lang="ja-JP" altLang="en-US" b="1" dirty="0"/>
              <a:t>■</a:t>
            </a:r>
            <a:r>
              <a:rPr lang="ja-JP" altLang="en-US" b="1" dirty="0" smtClean="0"/>
              <a:t>育児</a:t>
            </a:r>
            <a:r>
              <a:rPr lang="ja-JP" altLang="en-US" b="1" dirty="0"/>
              <a:t>ストレス</a:t>
            </a:r>
            <a:r>
              <a:rPr lang="ja-JP" altLang="en-US" b="1" dirty="0" smtClean="0"/>
              <a:t>相談</a:t>
            </a:r>
            <a:r>
              <a:rPr lang="en-US" altLang="ja-JP" b="1" dirty="0" smtClean="0"/>
              <a:t>【</a:t>
            </a:r>
            <a:r>
              <a:rPr lang="ja-JP" altLang="en-US" b="1" dirty="0" smtClean="0"/>
              <a:t>予約制</a:t>
            </a:r>
            <a:r>
              <a:rPr lang="en-US" altLang="ja-JP" b="1" dirty="0" smtClean="0"/>
              <a:t>】</a:t>
            </a:r>
          </a:p>
          <a:p>
            <a:pPr marL="109728" indent="0">
              <a:buNone/>
            </a:pPr>
            <a:r>
              <a:rPr lang="ja-JP" altLang="en-US" dirty="0" smtClean="0"/>
              <a:t>　日々の子育てに悩む方や家族を対象とした</a:t>
            </a:r>
            <a:r>
              <a:rPr lang="ja-JP" altLang="en-US" dirty="0"/>
              <a:t>心理</a:t>
            </a:r>
            <a:r>
              <a:rPr lang="ja-JP" altLang="en-US" dirty="0" smtClean="0"/>
              <a:t>相談員等</a:t>
            </a:r>
            <a:endParaRPr lang="en-US" altLang="ja-JP" dirty="0" smtClean="0"/>
          </a:p>
          <a:p>
            <a:pPr marL="109728" indent="0">
              <a:buNone/>
            </a:pPr>
            <a:r>
              <a:rPr lang="ja-JP" altLang="en-US" dirty="0"/>
              <a:t>　</a:t>
            </a:r>
            <a:r>
              <a:rPr lang="ja-JP" altLang="en-US" dirty="0" smtClean="0"/>
              <a:t>による相談</a:t>
            </a:r>
            <a:endParaRPr lang="en-US" altLang="ja-JP" dirty="0" smtClean="0"/>
          </a:p>
          <a:p>
            <a:pPr marL="109728" indent="0">
              <a:buNone/>
            </a:pPr>
            <a:r>
              <a:rPr lang="ja-JP" altLang="en-US" b="1" dirty="0"/>
              <a:t>■</a:t>
            </a:r>
            <a:r>
              <a:rPr lang="ja-JP" altLang="en-US" b="1" dirty="0" smtClean="0"/>
              <a:t>酒害（アルコール）相談</a:t>
            </a:r>
            <a:r>
              <a:rPr lang="en-US" altLang="ja-JP" b="1" dirty="0" smtClean="0"/>
              <a:t>【</a:t>
            </a:r>
            <a:r>
              <a:rPr lang="ja-JP" altLang="en-US" b="1" dirty="0" smtClean="0"/>
              <a:t>予約制</a:t>
            </a:r>
            <a:r>
              <a:rPr lang="en-US" altLang="ja-JP" b="1" dirty="0" smtClean="0"/>
              <a:t>】</a:t>
            </a:r>
          </a:p>
          <a:p>
            <a:pPr marL="109728" indent="0">
              <a:buNone/>
            </a:pPr>
            <a:r>
              <a:rPr lang="ja-JP" altLang="en-US" dirty="0" smtClean="0"/>
              <a:t>　アルコール依存症など飲酒問題、悩みについての専門医</a:t>
            </a:r>
            <a:endParaRPr lang="en-US" altLang="ja-JP" dirty="0" smtClean="0"/>
          </a:p>
          <a:p>
            <a:pPr marL="109728" indent="0">
              <a:buNone/>
            </a:pPr>
            <a:r>
              <a:rPr lang="ja-JP" altLang="en-US" dirty="0"/>
              <a:t>　</a:t>
            </a:r>
            <a:r>
              <a:rPr lang="ja-JP" altLang="en-US" dirty="0" smtClean="0"/>
              <a:t>やソーシャルワーカーによる相談</a:t>
            </a:r>
            <a:endParaRPr lang="en-US" altLang="ja-JP" dirty="0" smtClean="0"/>
          </a:p>
          <a:p>
            <a:pPr marL="109728" indent="0">
              <a:buNone/>
            </a:pPr>
            <a:r>
              <a:rPr lang="ja-JP" altLang="en-US" b="1" dirty="0"/>
              <a:t>■</a:t>
            </a:r>
            <a:r>
              <a:rPr lang="ja-JP" altLang="en-US" b="1" dirty="0" smtClean="0"/>
              <a:t>心の専門グループワーク</a:t>
            </a:r>
            <a:endParaRPr lang="en-US" altLang="ja-JP" b="1" dirty="0" smtClean="0"/>
          </a:p>
          <a:p>
            <a:pPr marL="109728" indent="0">
              <a:buNone/>
            </a:pPr>
            <a:r>
              <a:rPr lang="ja-JP" altLang="en-US" dirty="0" smtClean="0"/>
              <a:t>　統合失調症を対象としたグループ活動を実施、週</a:t>
            </a:r>
            <a:r>
              <a:rPr lang="en-US" altLang="ja-JP" dirty="0" smtClean="0"/>
              <a:t>1</a:t>
            </a:r>
            <a:r>
              <a:rPr lang="ja-JP" altLang="en-US" dirty="0" smtClean="0"/>
              <a:t>回程度</a:t>
            </a:r>
            <a:endParaRPr lang="en-US" altLang="ja-JP" dirty="0" smtClean="0"/>
          </a:p>
          <a:p>
            <a:pPr marL="109728" indent="0">
              <a:buNone/>
            </a:pPr>
            <a:r>
              <a:rPr lang="ja-JP" altLang="en-US" dirty="0" smtClean="0"/>
              <a:t>　</a:t>
            </a:r>
            <a:r>
              <a:rPr lang="en-US" altLang="ja-JP" sz="2600" dirty="0" smtClean="0"/>
              <a:t>※</a:t>
            </a:r>
            <a:r>
              <a:rPr lang="ja-JP" altLang="en-US" sz="2600" dirty="0" smtClean="0"/>
              <a:t>詳しくは各健康サポートセンターに問い合わせください</a:t>
            </a:r>
            <a:endParaRPr lang="en-US" altLang="ja-JP" sz="2600" dirty="0"/>
          </a:p>
          <a:p>
            <a:pPr marL="109728" indent="0">
              <a:buNone/>
            </a:pPr>
            <a:endParaRPr kumimoji="1" lang="ja-JP" altLang="en-US" sz="2600" dirty="0"/>
          </a:p>
        </p:txBody>
      </p:sp>
      <p:sp>
        <p:nvSpPr>
          <p:cNvPr id="3" name="タイトル 2"/>
          <p:cNvSpPr>
            <a:spLocks noGrp="1"/>
          </p:cNvSpPr>
          <p:nvPr>
            <p:ph type="title"/>
          </p:nvPr>
        </p:nvSpPr>
        <p:spPr/>
        <p:txBody>
          <a:bodyPr/>
          <a:lstStyle/>
          <a:p>
            <a:r>
              <a:rPr kumimoji="1" lang="ja-JP" altLang="en-US" dirty="0" smtClean="0"/>
              <a:t>健康サポートセンター</a:t>
            </a:r>
            <a:endParaRPr kumimoji="1" lang="ja-JP" altLang="en-US" dirty="0"/>
          </a:p>
        </p:txBody>
      </p:sp>
    </p:spTree>
    <p:extLst>
      <p:ext uri="{BB962C8B-B14F-4D97-AF65-F5344CB8AC3E}">
        <p14:creationId xmlns:p14="http://schemas.microsoft.com/office/powerpoint/2010/main" val="1488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109728" indent="0">
              <a:buNone/>
            </a:pPr>
            <a:r>
              <a:rPr lang="ja-JP" altLang="en-US" dirty="0" smtClean="0"/>
              <a:t>・江戸川区</a:t>
            </a:r>
            <a:r>
              <a:rPr lang="ja-JP" altLang="en-US" dirty="0"/>
              <a:t>発達障害相談</a:t>
            </a:r>
            <a:r>
              <a:rPr lang="ja-JP" altLang="en-US" dirty="0" smtClean="0"/>
              <a:t>センター</a:t>
            </a:r>
            <a:endParaRPr lang="en-US" altLang="ja-JP" dirty="0"/>
          </a:p>
          <a:p>
            <a:pPr marL="109728" indent="0">
              <a:buNone/>
            </a:pPr>
            <a:r>
              <a:rPr lang="ja-JP" altLang="en-US" sz="2400" dirty="0" smtClean="0"/>
              <a:t>　発達障害に関する相談、情報提供　など</a:t>
            </a:r>
            <a:endParaRPr lang="en-US" altLang="ja-JP" sz="2400" dirty="0"/>
          </a:p>
          <a:p>
            <a:pPr marL="109728" indent="0">
              <a:buNone/>
            </a:pPr>
            <a:r>
              <a:rPr lang="ja-JP" altLang="en-US" dirty="0" smtClean="0"/>
              <a:t>・江戸川</a:t>
            </a:r>
            <a:r>
              <a:rPr lang="ja-JP" altLang="en-US" dirty="0"/>
              <a:t>区立障害者就労支援センター</a:t>
            </a:r>
          </a:p>
          <a:p>
            <a:pPr marL="109728" indent="0">
              <a:buNone/>
            </a:pPr>
            <a:r>
              <a:rPr kumimoji="1" lang="ja-JP" altLang="en-US" sz="2400" dirty="0" smtClean="0"/>
              <a:t>　障害者の一般就労に向けた支援、相談、訓練　など</a:t>
            </a:r>
            <a:endParaRPr kumimoji="1" lang="en-US" altLang="ja-JP" sz="2400" dirty="0" smtClean="0"/>
          </a:p>
          <a:p>
            <a:pPr marL="109728" indent="0">
              <a:buNone/>
            </a:pPr>
            <a:r>
              <a:rPr kumimoji="1" lang="ja-JP" altLang="en-US" dirty="0" smtClean="0"/>
              <a:t>・東京都立精神保健福祉センター（台東区）</a:t>
            </a:r>
            <a:endParaRPr kumimoji="1" lang="en-US" altLang="ja-JP" dirty="0" smtClean="0"/>
          </a:p>
          <a:p>
            <a:pPr marL="109728" indent="0">
              <a:buNone/>
            </a:pPr>
            <a:r>
              <a:rPr kumimoji="1" lang="ja-JP" altLang="en-US" sz="2400" dirty="0" smtClean="0"/>
              <a:t>　精神保健相談、専門相談（アルコール、薬物、思春期青年期</a:t>
            </a:r>
            <a:endParaRPr kumimoji="1" lang="en-US" altLang="ja-JP" sz="2400" dirty="0" smtClean="0"/>
          </a:p>
          <a:p>
            <a:pPr marL="109728" indent="0">
              <a:buNone/>
            </a:pPr>
            <a:r>
              <a:rPr lang="ja-JP" altLang="en-US" sz="2400" dirty="0"/>
              <a:t>　</a:t>
            </a:r>
            <a:r>
              <a:rPr kumimoji="1" lang="ja-JP" altLang="en-US" sz="2400" dirty="0" smtClean="0"/>
              <a:t>相談）、デイケア、アウトリーチ事業、短期宿泊事業　など</a:t>
            </a:r>
            <a:endParaRPr kumimoji="1" lang="en-US" altLang="ja-JP" sz="2400" dirty="0" smtClean="0"/>
          </a:p>
          <a:p>
            <a:pPr marL="109728" indent="0">
              <a:buNone/>
            </a:pPr>
            <a:r>
              <a:rPr lang="ja-JP" altLang="en-US" dirty="0" smtClean="0"/>
              <a:t>・東京都発達障害者支援センター</a:t>
            </a:r>
            <a:endParaRPr lang="en-US" altLang="ja-JP" dirty="0" smtClean="0"/>
          </a:p>
          <a:p>
            <a:pPr marL="109728" indent="0">
              <a:buNone/>
            </a:pPr>
            <a:r>
              <a:rPr lang="ja-JP" altLang="en-US" dirty="0"/>
              <a:t>　</a:t>
            </a:r>
            <a:r>
              <a:rPr lang="ja-JP" altLang="en-US" dirty="0" smtClean="0"/>
              <a:t>　　　　　　　　　　　（</a:t>
            </a:r>
            <a:r>
              <a:rPr lang="en-US" altLang="ja-JP" dirty="0" smtClean="0"/>
              <a:t>TOSCA</a:t>
            </a:r>
            <a:r>
              <a:rPr lang="ja-JP" altLang="en-US" dirty="0" smtClean="0"/>
              <a:t>・世田谷区）</a:t>
            </a:r>
            <a:endParaRPr lang="en-US" altLang="ja-JP" dirty="0"/>
          </a:p>
          <a:p>
            <a:endParaRPr lang="en-US" altLang="ja-JP" dirty="0" smtClean="0"/>
          </a:p>
        </p:txBody>
      </p:sp>
      <p:sp>
        <p:nvSpPr>
          <p:cNvPr id="3" name="タイトル 2"/>
          <p:cNvSpPr>
            <a:spLocks noGrp="1"/>
          </p:cNvSpPr>
          <p:nvPr>
            <p:ph type="title"/>
          </p:nvPr>
        </p:nvSpPr>
        <p:spPr/>
        <p:txBody>
          <a:bodyPr/>
          <a:lstStyle/>
          <a:p>
            <a:r>
              <a:rPr kumimoji="1" lang="ja-JP" altLang="en-US" dirty="0" smtClean="0"/>
              <a:t>その他の社会資源</a:t>
            </a:r>
            <a:endParaRPr kumimoji="1" lang="ja-JP" altLang="en-US" dirty="0"/>
          </a:p>
        </p:txBody>
      </p:sp>
    </p:spTree>
    <p:extLst>
      <p:ext uri="{BB962C8B-B14F-4D97-AF65-F5344CB8AC3E}">
        <p14:creationId xmlns:p14="http://schemas.microsoft.com/office/powerpoint/2010/main" val="3103392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136140"/>
            <a:ext cx="7776864" cy="4873752"/>
          </a:xfrm>
        </p:spPr>
        <p:txBody>
          <a:bodyPr>
            <a:normAutofit/>
          </a:bodyPr>
          <a:lstStyle/>
          <a:p>
            <a:pPr marL="0" indent="0" algn="just">
              <a:spcAft>
                <a:spcPts val="0"/>
              </a:spcAft>
              <a:buNone/>
            </a:pPr>
            <a:r>
              <a:rPr lang="ja-JP" altLang="en-US" sz="1800" b="1" kern="100" dirty="0" smtClean="0">
                <a:latin typeface="HG丸ｺﾞｼｯｸM-PRO"/>
                <a:ea typeface="ＭＳ 明朝"/>
                <a:cs typeface="Times New Roman"/>
              </a:rPr>
              <a:t>＜</a:t>
            </a:r>
            <a:r>
              <a:rPr lang="en-US" altLang="ja-JP" sz="1800" b="1" kern="100" dirty="0" smtClean="0">
                <a:latin typeface="HG丸ｺﾞｼｯｸM-PRO"/>
                <a:ea typeface="ＭＳ 明朝"/>
                <a:cs typeface="Times New Roman"/>
              </a:rPr>
              <a:t>50</a:t>
            </a:r>
            <a:r>
              <a:rPr lang="ja-JP" altLang="ja-JP" sz="1800" b="1" kern="100" dirty="0">
                <a:latin typeface="Century"/>
                <a:ea typeface="HG丸ｺﾞｼｯｸM-PRO"/>
                <a:cs typeface="Times New Roman"/>
              </a:rPr>
              <a:t>代男性、統合失調症、</a:t>
            </a:r>
            <a:r>
              <a:rPr lang="en-US" altLang="ja-JP" sz="1800" b="1" kern="100" dirty="0">
                <a:latin typeface="Century"/>
                <a:ea typeface="HG丸ｺﾞｼｯｸM-PRO"/>
                <a:cs typeface="Times New Roman"/>
              </a:rPr>
              <a:t>15</a:t>
            </a:r>
            <a:r>
              <a:rPr lang="ja-JP" altLang="ja-JP" sz="1800" b="1" kern="100" dirty="0">
                <a:latin typeface="Century"/>
                <a:ea typeface="HG丸ｺﾞｼｯｸM-PRO"/>
                <a:cs typeface="Times New Roman"/>
              </a:rPr>
              <a:t>年間　精神科病院に入院、今後退院の予定。生活保護受給</a:t>
            </a:r>
            <a:r>
              <a:rPr lang="ja-JP" altLang="ja-JP" sz="1800" b="1" kern="100" dirty="0" smtClean="0">
                <a:latin typeface="Century"/>
                <a:ea typeface="HG丸ｺﾞｼｯｸM-PRO"/>
                <a:cs typeface="Times New Roman"/>
              </a:rPr>
              <a:t>。</a:t>
            </a:r>
            <a:r>
              <a:rPr lang="ja-JP" altLang="en-US" sz="1800" b="1" kern="100" dirty="0" smtClean="0">
                <a:latin typeface="Century"/>
                <a:ea typeface="HG丸ｺﾞｼｯｸM-PRO"/>
                <a:cs typeface="Times New Roman"/>
              </a:rPr>
              <a:t>＞</a:t>
            </a:r>
            <a:endParaRPr lang="ja-JP" altLang="ja-JP" sz="1800" b="1" kern="100" dirty="0">
              <a:latin typeface="Century"/>
              <a:ea typeface="ＭＳ 明朝"/>
              <a:cs typeface="Times New Roman"/>
            </a:endParaRPr>
          </a:p>
          <a:p>
            <a:pPr marL="0" indent="0" algn="just">
              <a:spcAft>
                <a:spcPts val="0"/>
              </a:spcAft>
              <a:buNone/>
            </a:pPr>
            <a:r>
              <a:rPr lang="ja-JP" altLang="ja-JP" sz="1800" kern="100" dirty="0">
                <a:latin typeface="Century"/>
                <a:ea typeface="HG丸ｺﾞｼｯｸM-PRO"/>
                <a:cs typeface="Times New Roman"/>
              </a:rPr>
              <a:t>「精神科病院に長期入院して</a:t>
            </a:r>
            <a:r>
              <a:rPr lang="ja-JP" altLang="ja-JP" sz="1800" kern="100" dirty="0" smtClean="0">
                <a:latin typeface="Century"/>
                <a:ea typeface="HG丸ｺﾞｼｯｸM-PRO"/>
                <a:cs typeface="Times New Roman"/>
              </a:rPr>
              <a:t>い</a:t>
            </a:r>
            <a:r>
              <a:rPr lang="ja-JP" altLang="en-US" sz="1800" kern="100" dirty="0" smtClean="0">
                <a:latin typeface="Century"/>
                <a:ea typeface="HG丸ｺﾞｼｯｸM-PRO"/>
                <a:cs typeface="Times New Roman"/>
              </a:rPr>
              <a:t>まし</a:t>
            </a:r>
            <a:r>
              <a:rPr lang="ja-JP" altLang="ja-JP" sz="1800" kern="100" dirty="0" smtClean="0">
                <a:latin typeface="Century"/>
                <a:ea typeface="HG丸ｺﾞｼｯｸM-PRO"/>
                <a:cs typeface="Times New Roman"/>
              </a:rPr>
              <a:t>たが</a:t>
            </a:r>
            <a:r>
              <a:rPr lang="ja-JP" altLang="ja-JP" sz="1800" kern="100" dirty="0">
                <a:latin typeface="Century"/>
                <a:ea typeface="HG丸ｺﾞｼｯｸM-PRO"/>
                <a:cs typeface="Times New Roman"/>
              </a:rPr>
              <a:t>、病院スタッフに勧められ退院する</a:t>
            </a:r>
            <a:r>
              <a:rPr lang="ja-JP" altLang="ja-JP" sz="1800" kern="100" dirty="0" smtClean="0">
                <a:latin typeface="Century"/>
                <a:ea typeface="HG丸ｺﾞｼｯｸM-PRO"/>
                <a:cs typeface="Times New Roman"/>
              </a:rPr>
              <a:t>方向</a:t>
            </a:r>
            <a:r>
              <a:rPr lang="ja-JP" altLang="en-US" sz="1800" kern="100" dirty="0" smtClean="0">
                <a:latin typeface="Century"/>
                <a:ea typeface="HG丸ｺﾞｼｯｸM-PRO"/>
                <a:cs typeface="Times New Roman"/>
              </a:rPr>
              <a:t>になりました</a:t>
            </a:r>
            <a:r>
              <a:rPr lang="ja-JP" altLang="ja-JP" sz="1800" kern="100" dirty="0" smtClean="0">
                <a:latin typeface="Century"/>
                <a:ea typeface="HG丸ｺﾞｼｯｸM-PRO"/>
                <a:cs typeface="Times New Roman"/>
              </a:rPr>
              <a:t>。</a:t>
            </a:r>
            <a:r>
              <a:rPr lang="ja-JP" altLang="ja-JP" sz="1800" kern="100" dirty="0">
                <a:latin typeface="Century"/>
                <a:ea typeface="HG丸ｺﾞｼｯｸM-PRO"/>
                <a:cs typeface="Times New Roman"/>
              </a:rPr>
              <a:t>でも、住む家もないし、家族とも疎遠で相談できる人もいない。家事やお金の管理など一人でできるか心配…。」</a:t>
            </a:r>
            <a:endParaRPr lang="ja-JP" altLang="ja-JP" sz="1800" kern="100" dirty="0">
              <a:latin typeface="Century"/>
              <a:ea typeface="ＭＳ 明朝"/>
              <a:cs typeface="Times New Roman"/>
            </a:endParaRPr>
          </a:p>
          <a:p>
            <a:endParaRPr kumimoji="1" lang="ja-JP" altLang="en-US" dirty="0"/>
          </a:p>
        </p:txBody>
      </p:sp>
      <p:sp>
        <p:nvSpPr>
          <p:cNvPr id="2" name="タイトル 1"/>
          <p:cNvSpPr>
            <a:spLocks noGrp="1"/>
          </p:cNvSpPr>
          <p:nvPr>
            <p:ph type="title"/>
          </p:nvPr>
        </p:nvSpPr>
        <p:spPr>
          <a:xfrm>
            <a:off x="457200" y="274638"/>
            <a:ext cx="7467600" cy="778098"/>
          </a:xfrm>
        </p:spPr>
        <p:txBody>
          <a:bodyPr/>
          <a:lstStyle/>
          <a:p>
            <a:r>
              <a:rPr kumimoji="1" lang="ja-JP" altLang="ja-JP" sz="3000" b="1" kern="1200" cap="small" baseline="0" dirty="0" smtClean="0">
                <a:solidFill>
                  <a:schemeClr val="accent1">
                    <a:lumMod val="75000"/>
                  </a:schemeClr>
                </a:solidFill>
                <a:effectLst/>
                <a:latin typeface="HG丸ｺﾞｼｯｸM-PRO" panose="020F0600000000000000" pitchFamily="50" charset="-128"/>
                <a:ea typeface="HG丸ｺﾞｼｯｸM-PRO" panose="020F0600000000000000" pitchFamily="50" charset="-128"/>
              </a:rPr>
              <a:t>精神障害者の生活</a:t>
            </a:r>
            <a:r>
              <a:rPr kumimoji="1" lang="ja-JP" altLang="en-US" sz="3000" b="1" kern="1200" cap="small" baseline="0" dirty="0" smtClean="0">
                <a:solidFill>
                  <a:schemeClr val="accent1">
                    <a:lumMod val="75000"/>
                  </a:schemeClr>
                </a:solidFill>
                <a:effectLst/>
                <a:latin typeface="HG丸ｺﾞｼｯｸM-PRO" panose="020F0600000000000000" pitchFamily="50" charset="-128"/>
                <a:ea typeface="HG丸ｺﾞｼｯｸM-PRO" panose="020F0600000000000000" pitchFamily="50" charset="-128"/>
              </a:rPr>
              <a:t>①</a:t>
            </a:r>
            <a:endParaRPr kumimoji="1" lang="ja-JP" altLang="en-US"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403528" y="3140968"/>
            <a:ext cx="8136904" cy="30243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74320" lvl="0" indent="-274320" algn="just">
              <a:spcBef>
                <a:spcPts val="600"/>
              </a:spcBef>
              <a:buClr>
                <a:srgbClr val="FE8637"/>
              </a:buClr>
              <a:buSzPct val="70000"/>
              <a:buFont typeface="Wingdings"/>
              <a:buChar char=""/>
            </a:pPr>
            <a:r>
              <a:rPr lang="ja-JP" altLang="ja-JP" sz="1600" b="1" kern="100" dirty="0">
                <a:solidFill>
                  <a:schemeClr val="tx1"/>
                </a:solidFill>
                <a:latin typeface="Century"/>
                <a:ea typeface="HG丸ｺﾞｼｯｸM-PRO"/>
                <a:cs typeface="Times New Roman"/>
              </a:rPr>
              <a:t>＜利用したサービス＞</a:t>
            </a:r>
            <a:endParaRPr lang="en-US"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・計画相談支援（障害福祉サービス等をどのように利用するか、ご本人の希望を確認しながら計画を立て、定期的に見直しをする。）</a:t>
            </a:r>
            <a:endParaRPr lang="ja-JP"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・地域移行支援（入院中から退院までの支援。グループホーム等での体験宿泊や住まい探し、手続きの同行等を行う）</a:t>
            </a:r>
            <a:endParaRPr lang="ja-JP"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b="1" kern="100" dirty="0">
                <a:solidFill>
                  <a:schemeClr val="tx1"/>
                </a:solidFill>
                <a:latin typeface="Century"/>
                <a:ea typeface="HG丸ｺﾞｼｯｸM-PRO"/>
                <a:cs typeface="Times New Roman"/>
              </a:rPr>
              <a:t>→退院後</a:t>
            </a:r>
            <a:endParaRPr lang="en-US"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・グループホーム（スタッフに支援してもらい一人暮らしの練習をする。）</a:t>
            </a:r>
            <a:endParaRPr lang="en-US"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・生活訓練（通所）　　</a:t>
            </a:r>
            <a:endParaRPr lang="en-US" altLang="ja-JP" sz="1600" kern="100" dirty="0">
              <a:solidFill>
                <a:schemeClr val="tx1"/>
              </a:solidFill>
              <a:latin typeface="Century"/>
              <a:ea typeface="HG丸ｺﾞｼｯｸM-PRO"/>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・地域活動支援センター（通所：交流室の利用）</a:t>
            </a:r>
            <a:endParaRPr lang="ja-JP" altLang="ja-JP" sz="1600" kern="100" dirty="0">
              <a:solidFill>
                <a:schemeClr val="tx1"/>
              </a:solidFill>
              <a:latin typeface="Century"/>
              <a:ea typeface="ＭＳ 明朝"/>
              <a:cs typeface="Times New Roman"/>
            </a:endParaRPr>
          </a:p>
        </p:txBody>
      </p:sp>
    </p:spTree>
    <p:extLst>
      <p:ext uri="{BB962C8B-B14F-4D97-AF65-F5344CB8AC3E}">
        <p14:creationId xmlns:p14="http://schemas.microsoft.com/office/powerpoint/2010/main" val="373714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124744"/>
            <a:ext cx="7931224" cy="4873752"/>
          </a:xfrm>
        </p:spPr>
        <p:txBody>
          <a:bodyPr>
            <a:normAutofit/>
          </a:bodyPr>
          <a:lstStyle/>
          <a:p>
            <a:pPr marL="0" indent="0" algn="just">
              <a:spcAft>
                <a:spcPts val="0"/>
              </a:spcAft>
              <a:buNone/>
            </a:pPr>
            <a:r>
              <a:rPr lang="ja-JP" altLang="en-US" sz="2000" b="1" kern="100" dirty="0" smtClean="0">
                <a:latin typeface="HG丸ｺﾞｼｯｸM-PRO" panose="020F0600000000000000" pitchFamily="50" charset="-128"/>
                <a:ea typeface="HG丸ｺﾞｼｯｸM-PRO" panose="020F0600000000000000" pitchFamily="50" charset="-128"/>
                <a:cs typeface="Times New Roman"/>
              </a:rPr>
              <a:t>＜</a:t>
            </a:r>
            <a:r>
              <a:rPr lang="en-US" altLang="ja-JP" sz="2000" b="1" kern="100" dirty="0" smtClean="0">
                <a:latin typeface="HG丸ｺﾞｼｯｸM-PRO" panose="020F0600000000000000" pitchFamily="50" charset="-128"/>
                <a:ea typeface="HG丸ｺﾞｼｯｸM-PRO" panose="020F0600000000000000" pitchFamily="50" charset="-128"/>
                <a:cs typeface="Times New Roman"/>
              </a:rPr>
              <a:t>50</a:t>
            </a:r>
            <a:r>
              <a:rPr lang="ja-JP" altLang="ja-JP" sz="2000" b="1" kern="100" dirty="0" smtClean="0">
                <a:latin typeface="HG丸ｺﾞｼｯｸM-PRO" panose="020F0600000000000000" pitchFamily="50" charset="-128"/>
                <a:ea typeface="HG丸ｺﾞｼｯｸM-PRO" panose="020F0600000000000000" pitchFamily="50" charset="-128"/>
                <a:cs typeface="Times New Roman"/>
              </a:rPr>
              <a:t>代</a:t>
            </a:r>
            <a:r>
              <a:rPr lang="ja-JP" altLang="ja-JP" sz="2000" b="1" kern="100" dirty="0">
                <a:latin typeface="HG丸ｺﾞｼｯｸM-PRO" panose="020F0600000000000000" pitchFamily="50" charset="-128"/>
                <a:ea typeface="HG丸ｺﾞｼｯｸM-PRO" panose="020F0600000000000000" pitchFamily="50" charset="-128"/>
                <a:cs typeface="Times New Roman"/>
              </a:rPr>
              <a:t>、男性、単身。生活保護受給</a:t>
            </a:r>
            <a:r>
              <a:rPr lang="ja-JP" altLang="ja-JP" sz="2000" b="1" kern="100" dirty="0" smtClean="0">
                <a:latin typeface="HG丸ｺﾞｼｯｸM-PRO" panose="020F0600000000000000" pitchFamily="50" charset="-128"/>
                <a:ea typeface="HG丸ｺﾞｼｯｸM-PRO" panose="020F0600000000000000" pitchFamily="50" charset="-128"/>
                <a:cs typeface="Times New Roman"/>
              </a:rPr>
              <a:t>。</a:t>
            </a:r>
            <a:r>
              <a:rPr lang="ja-JP" altLang="en-US" sz="2000" b="1" kern="100" dirty="0" smtClean="0">
                <a:latin typeface="HG丸ｺﾞｼｯｸM-PRO" panose="020F0600000000000000" pitchFamily="50" charset="-128"/>
                <a:ea typeface="HG丸ｺﾞｼｯｸM-PRO" panose="020F0600000000000000" pitchFamily="50" charset="-128"/>
                <a:cs typeface="Times New Roman"/>
              </a:rPr>
              <a:t>＞</a:t>
            </a:r>
            <a:endParaRPr lang="ja-JP" altLang="ja-JP" sz="2000" b="1" kern="100" dirty="0">
              <a:latin typeface="HG丸ｺﾞｼｯｸM-PRO" panose="020F0600000000000000" pitchFamily="50" charset="-128"/>
              <a:ea typeface="HG丸ｺﾞｼｯｸM-PRO" panose="020F0600000000000000" pitchFamily="50" charset="-128"/>
              <a:cs typeface="Times New Roman"/>
            </a:endParaRPr>
          </a:p>
          <a:p>
            <a:pPr marL="0" indent="0" algn="just">
              <a:spcAft>
                <a:spcPts val="0"/>
              </a:spcAft>
              <a:buNone/>
            </a:pPr>
            <a:r>
              <a:rPr lang="ja-JP" altLang="ja-JP" sz="1800" kern="100" dirty="0" smtClean="0">
                <a:latin typeface="Century"/>
                <a:ea typeface="HG丸ｺﾞｼｯｸM-PRO"/>
                <a:cs typeface="Times New Roman"/>
              </a:rPr>
              <a:t>グループホーム</a:t>
            </a:r>
            <a:r>
              <a:rPr lang="ja-JP" altLang="ja-JP" sz="1800" kern="100" dirty="0">
                <a:latin typeface="Century"/>
                <a:ea typeface="HG丸ｺﾞｼｯｸM-PRO"/>
                <a:cs typeface="Times New Roman"/>
              </a:rPr>
              <a:t>に入居し、就労継続支援</a:t>
            </a:r>
            <a:r>
              <a:rPr lang="en-US" altLang="ja-JP" sz="1800" kern="100" dirty="0">
                <a:latin typeface="Century"/>
                <a:ea typeface="HG丸ｺﾞｼｯｸM-PRO"/>
                <a:cs typeface="Times New Roman"/>
              </a:rPr>
              <a:t>B</a:t>
            </a:r>
            <a:r>
              <a:rPr lang="ja-JP" altLang="ja-JP" sz="1800" kern="100" dirty="0">
                <a:latin typeface="Century"/>
                <a:ea typeface="HG丸ｺﾞｼｯｸM-PRO"/>
                <a:cs typeface="Times New Roman"/>
              </a:rPr>
              <a:t>型を利用し、地区担当保健師にも相談しながら生活。今後、グループホーム卒業予定。</a:t>
            </a:r>
            <a:endParaRPr lang="ja-JP" altLang="ja-JP" sz="1800" kern="100" dirty="0">
              <a:latin typeface="Century"/>
              <a:ea typeface="ＭＳ 明朝"/>
              <a:cs typeface="Times New Roman"/>
            </a:endParaRPr>
          </a:p>
          <a:p>
            <a:pPr marL="0" indent="0" algn="just">
              <a:spcAft>
                <a:spcPts val="0"/>
              </a:spcAft>
              <a:buNone/>
            </a:pPr>
            <a:r>
              <a:rPr lang="ja-JP" altLang="ja-JP" sz="1800" kern="100" dirty="0" smtClean="0">
                <a:latin typeface="Century"/>
                <a:ea typeface="HG丸ｺﾞｼｯｸM-PRO"/>
                <a:cs typeface="Times New Roman"/>
              </a:rPr>
              <a:t>「</a:t>
            </a:r>
            <a:r>
              <a:rPr lang="ja-JP" altLang="ja-JP" sz="1800" kern="100" dirty="0">
                <a:latin typeface="Century"/>
                <a:ea typeface="HG丸ｺﾞｼｯｸM-PRO"/>
                <a:cs typeface="Times New Roman"/>
              </a:rPr>
              <a:t>今までは、グループホームの世話人さんや他のメンバーが近くにいたので安心でした。これからは</a:t>
            </a:r>
            <a:r>
              <a:rPr lang="en-US" altLang="ja-JP" sz="1800" kern="100" dirty="0">
                <a:latin typeface="Century"/>
                <a:ea typeface="HG丸ｺﾞｼｯｸM-PRO"/>
                <a:cs typeface="Times New Roman"/>
              </a:rPr>
              <a:t>1</a:t>
            </a:r>
            <a:r>
              <a:rPr lang="ja-JP" altLang="ja-JP" sz="1800" kern="100" dirty="0">
                <a:latin typeface="Century"/>
                <a:ea typeface="HG丸ｺﾞｼｯｸM-PRO"/>
                <a:cs typeface="Times New Roman"/>
              </a:rPr>
              <a:t>人でやらないといけないので、ちゃんとやっていけるか心配です</a:t>
            </a:r>
            <a:r>
              <a:rPr lang="ja-JP" altLang="ja-JP" sz="1800" kern="100" dirty="0" smtClean="0">
                <a:latin typeface="Century"/>
                <a:ea typeface="HG丸ｺﾞｼｯｸM-PRO"/>
                <a:cs typeface="Times New Roman"/>
              </a:rPr>
              <a:t>。でも</a:t>
            </a:r>
            <a:r>
              <a:rPr lang="ja-JP" altLang="ja-JP" sz="1800" kern="100" dirty="0">
                <a:latin typeface="Century"/>
                <a:ea typeface="HG丸ｺﾞｼｯｸM-PRO"/>
                <a:cs typeface="Times New Roman"/>
              </a:rPr>
              <a:t>、新しい生活にわくわくもしています。料理もできるようになりたいです。」</a:t>
            </a:r>
            <a:endParaRPr lang="ja-JP" altLang="ja-JP" sz="1800" kern="100" dirty="0">
              <a:latin typeface="Century"/>
              <a:ea typeface="ＭＳ 明朝"/>
              <a:cs typeface="Times New Roman"/>
            </a:endParaRPr>
          </a:p>
          <a:p>
            <a:pPr algn="just">
              <a:spcAft>
                <a:spcPts val="0"/>
              </a:spcAft>
            </a:pPr>
            <a:endParaRPr lang="en-US" altLang="ja-JP" b="1" kern="100" dirty="0" smtClean="0">
              <a:latin typeface="Century"/>
              <a:ea typeface="HG丸ｺﾞｼｯｸM-PRO"/>
              <a:cs typeface="Times New Roman"/>
            </a:endParaRPr>
          </a:p>
        </p:txBody>
      </p:sp>
      <p:sp>
        <p:nvSpPr>
          <p:cNvPr id="2" name="タイトル 1"/>
          <p:cNvSpPr>
            <a:spLocks noGrp="1"/>
          </p:cNvSpPr>
          <p:nvPr>
            <p:ph type="title"/>
          </p:nvPr>
        </p:nvSpPr>
        <p:spPr>
          <a:xfrm>
            <a:off x="457200" y="274638"/>
            <a:ext cx="7467600" cy="850106"/>
          </a:xfrm>
        </p:spPr>
        <p:txBody>
          <a:bodyPr/>
          <a:lstStyle/>
          <a:p>
            <a:r>
              <a:rPr kumimoji="1" lang="ja-JP" altLang="en-US" b="1" dirty="0" smtClean="0">
                <a:solidFill>
                  <a:schemeClr val="accent1">
                    <a:lumMod val="75000"/>
                  </a:schemeClr>
                </a:solidFill>
                <a:latin typeface="HG丸ｺﾞｼｯｸM-PRO" panose="020F0600000000000000" pitchFamily="50" charset="-128"/>
                <a:ea typeface="HG丸ｺﾞｼｯｸM-PRO" panose="020F0600000000000000" pitchFamily="50" charset="-128"/>
              </a:rPr>
              <a:t>精神障害者の生活②</a:t>
            </a:r>
            <a:endParaRPr kumimoji="1" lang="ja-JP" altLang="en-US"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36848" y="3429000"/>
            <a:ext cx="8208912" cy="28803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spcBef>
                <a:spcPts val="600"/>
              </a:spcBef>
              <a:buClr>
                <a:srgbClr val="FE8637"/>
              </a:buClr>
              <a:buSzPct val="70000"/>
            </a:pPr>
            <a:r>
              <a:rPr lang="ja-JP" altLang="ja-JP" sz="1600" b="1" kern="100" dirty="0">
                <a:solidFill>
                  <a:schemeClr val="tx1"/>
                </a:solidFill>
                <a:latin typeface="Century"/>
                <a:ea typeface="HG丸ｺﾞｼｯｸM-PRO"/>
                <a:cs typeface="Times New Roman"/>
              </a:rPr>
              <a:t>＜さらに利用したサービス</a:t>
            </a:r>
            <a:r>
              <a:rPr lang="ja-JP" altLang="en-US" sz="1600" b="1" kern="100" dirty="0">
                <a:solidFill>
                  <a:schemeClr val="tx1"/>
                </a:solidFill>
                <a:latin typeface="Century"/>
                <a:ea typeface="HG丸ｺﾞｼｯｸM-PRO"/>
                <a:cs typeface="Times New Roman"/>
              </a:rPr>
              <a:t>＞</a:t>
            </a:r>
            <a:endParaRPr lang="en-US" altLang="ja-JP" sz="1600" b="1" kern="100" dirty="0">
              <a:solidFill>
                <a:schemeClr val="tx1"/>
              </a:solidFill>
              <a:latin typeface="Century"/>
              <a:ea typeface="HG丸ｺﾞｼｯｸM-PRO"/>
              <a:cs typeface="Times New Roman"/>
            </a:endParaRPr>
          </a:p>
          <a:p>
            <a:pPr lvl="0" algn="just">
              <a:spcBef>
                <a:spcPts val="600"/>
              </a:spcBef>
              <a:buClr>
                <a:srgbClr val="FE8637"/>
              </a:buClr>
              <a:buSzPct val="70000"/>
            </a:pPr>
            <a:r>
              <a:rPr lang="en-US" altLang="ja-JP" sz="1600" kern="100" dirty="0">
                <a:solidFill>
                  <a:schemeClr val="tx1"/>
                </a:solidFill>
                <a:latin typeface="Century"/>
                <a:ea typeface="HG丸ｺﾞｼｯｸM-PRO"/>
                <a:cs typeface="Times New Roman"/>
              </a:rPr>
              <a:t> </a:t>
            </a:r>
            <a:r>
              <a:rPr lang="ja-JP" altLang="en-US" sz="1600" kern="100" dirty="0" smtClean="0">
                <a:solidFill>
                  <a:schemeClr val="tx1"/>
                </a:solidFill>
                <a:latin typeface="Century"/>
                <a:ea typeface="HG丸ｺﾞｼｯｸM-PRO"/>
                <a:cs typeface="Times New Roman"/>
              </a:rPr>
              <a:t>・</a:t>
            </a:r>
            <a:r>
              <a:rPr lang="ja-JP" altLang="ja-JP" sz="1600" kern="100" dirty="0" smtClean="0">
                <a:solidFill>
                  <a:schemeClr val="tx1"/>
                </a:solidFill>
                <a:latin typeface="Century"/>
                <a:ea typeface="HG丸ｺﾞｼｯｸM-PRO"/>
                <a:cs typeface="Times New Roman"/>
              </a:rPr>
              <a:t>区</a:t>
            </a:r>
            <a:r>
              <a:rPr lang="ja-JP" altLang="ja-JP" sz="1600" kern="100" dirty="0">
                <a:solidFill>
                  <a:schemeClr val="tx1"/>
                </a:solidFill>
                <a:latin typeface="Century"/>
                <a:ea typeface="HG丸ｺﾞｼｯｸM-PRO"/>
                <a:cs typeface="Times New Roman"/>
              </a:rPr>
              <a:t>事業　居住支援事業（引っ越しと新住居での生活の定着支援）</a:t>
            </a:r>
            <a:endParaRPr lang="en-US"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・居宅介護（家事援助：週</a:t>
            </a:r>
            <a:r>
              <a:rPr lang="ja-JP" altLang="ja-JP" sz="1600" kern="100" dirty="0" smtClean="0">
                <a:solidFill>
                  <a:schemeClr val="tx1"/>
                </a:solidFill>
                <a:latin typeface="Century"/>
                <a:ea typeface="HG丸ｺﾞｼｯｸM-PRO"/>
                <a:cs typeface="Times New Roman"/>
              </a:rPr>
              <a:t>２回</a:t>
            </a:r>
            <a:r>
              <a:rPr lang="ja-JP" altLang="en-US" sz="1600" kern="100" dirty="0" smtClean="0">
                <a:solidFill>
                  <a:schemeClr val="tx1"/>
                </a:solidFill>
                <a:latin typeface="Century"/>
                <a:ea typeface="HG丸ｺﾞｼｯｸM-PRO"/>
                <a:cs typeface="Times New Roman"/>
              </a:rPr>
              <a:t>　</a:t>
            </a:r>
            <a:r>
              <a:rPr lang="ja-JP" altLang="ja-JP" sz="1600" kern="100" dirty="0" smtClean="0">
                <a:solidFill>
                  <a:schemeClr val="tx1"/>
                </a:solidFill>
                <a:latin typeface="Century"/>
                <a:ea typeface="HG丸ｺﾞｼｯｸM-PRO"/>
                <a:cs typeface="Times New Roman"/>
              </a:rPr>
              <a:t>１回</a:t>
            </a:r>
            <a:r>
              <a:rPr lang="ja-JP" altLang="en-US" sz="1600" kern="100" dirty="0" smtClean="0">
                <a:solidFill>
                  <a:schemeClr val="tx1"/>
                </a:solidFill>
                <a:latin typeface="Century"/>
                <a:ea typeface="HG丸ｺﾞｼｯｸM-PRO"/>
                <a:cs typeface="Times New Roman"/>
              </a:rPr>
              <a:t>１</a:t>
            </a:r>
            <a:r>
              <a:rPr lang="ja-JP" altLang="ja-JP" sz="1600" kern="100" dirty="0" smtClean="0">
                <a:solidFill>
                  <a:schemeClr val="tx1"/>
                </a:solidFill>
                <a:latin typeface="Century"/>
                <a:ea typeface="HG丸ｺﾞｼｯｸM-PRO"/>
                <a:cs typeface="Times New Roman"/>
              </a:rPr>
              <a:t>時間</a:t>
            </a:r>
            <a:r>
              <a:rPr lang="ja-JP" altLang="en-US" sz="1600" kern="100" dirty="0">
                <a:solidFill>
                  <a:schemeClr val="tx1"/>
                </a:solidFill>
                <a:latin typeface="Century"/>
                <a:ea typeface="HG丸ｺﾞｼｯｸM-PRO"/>
                <a:cs typeface="Times New Roman"/>
              </a:rPr>
              <a:t>　</a:t>
            </a:r>
            <a:r>
              <a:rPr lang="ja-JP" altLang="ja-JP" sz="1600" kern="100" dirty="0" smtClean="0">
                <a:solidFill>
                  <a:schemeClr val="tx1"/>
                </a:solidFill>
                <a:latin typeface="Century"/>
                <a:ea typeface="HG丸ｺﾞｼｯｸM-PRO"/>
                <a:cs typeface="Times New Roman"/>
              </a:rPr>
              <a:t>調理</a:t>
            </a:r>
            <a:r>
              <a:rPr lang="ja-JP" altLang="ja-JP" sz="1600" kern="100" dirty="0">
                <a:solidFill>
                  <a:schemeClr val="tx1"/>
                </a:solidFill>
                <a:latin typeface="Century"/>
                <a:ea typeface="HG丸ｺﾞｼｯｸM-PRO"/>
                <a:cs typeface="Times New Roman"/>
              </a:rPr>
              <a:t>をヘルパーと一緒に行う）</a:t>
            </a:r>
            <a:endParaRPr lang="ja-JP"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en-US" sz="1600" kern="100" dirty="0">
                <a:solidFill>
                  <a:schemeClr val="tx1"/>
                </a:solidFill>
                <a:latin typeface="Century"/>
                <a:ea typeface="HG丸ｺﾞｼｯｸM-PRO"/>
                <a:cs typeface="Times New Roman"/>
              </a:rPr>
              <a:t>　</a:t>
            </a:r>
            <a:r>
              <a:rPr lang="ja-JP" altLang="en-US" sz="1600" kern="100" dirty="0" smtClean="0">
                <a:solidFill>
                  <a:schemeClr val="tx1"/>
                </a:solidFill>
                <a:latin typeface="Century"/>
                <a:ea typeface="HG丸ｺﾞｼｯｸM-PRO"/>
                <a:cs typeface="Times New Roman"/>
              </a:rPr>
              <a:t>　　　　</a:t>
            </a:r>
            <a:r>
              <a:rPr lang="ja-JP" altLang="ja-JP" sz="1600" kern="100" dirty="0" smtClean="0">
                <a:solidFill>
                  <a:schemeClr val="tx1"/>
                </a:solidFill>
                <a:latin typeface="Century"/>
                <a:ea typeface="HG丸ｺﾞｼｯｸM-PRO"/>
                <a:cs typeface="Times New Roman"/>
              </a:rPr>
              <a:t>（</a:t>
            </a:r>
            <a:r>
              <a:rPr lang="ja-JP" altLang="ja-JP" sz="1600" kern="100" dirty="0">
                <a:solidFill>
                  <a:schemeClr val="tx1"/>
                </a:solidFill>
                <a:latin typeface="Century"/>
                <a:ea typeface="HG丸ｺﾞｼｯｸM-PRO"/>
                <a:cs typeface="Times New Roman"/>
              </a:rPr>
              <a:t>通院等介助：月２回の精神科通院時にヘルパーが同行支援）</a:t>
            </a:r>
            <a:endParaRPr lang="ja-JP"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・就労継続支援</a:t>
            </a:r>
            <a:r>
              <a:rPr lang="en-US" altLang="ja-JP" sz="1600" kern="100" dirty="0">
                <a:solidFill>
                  <a:schemeClr val="tx1"/>
                </a:solidFill>
                <a:latin typeface="Century"/>
                <a:ea typeface="HG丸ｺﾞｼｯｸM-PRO"/>
                <a:cs typeface="Times New Roman"/>
              </a:rPr>
              <a:t>B</a:t>
            </a:r>
            <a:r>
              <a:rPr lang="ja-JP" altLang="ja-JP" sz="1600" kern="100" dirty="0">
                <a:solidFill>
                  <a:schemeClr val="tx1"/>
                </a:solidFill>
                <a:latin typeface="Century"/>
                <a:ea typeface="HG丸ｺﾞｼｯｸM-PRO"/>
                <a:cs typeface="Times New Roman"/>
              </a:rPr>
              <a:t>型（通所）</a:t>
            </a:r>
            <a:endParaRPr lang="ja-JP" altLang="ja-JP" sz="16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・地域定着支援（２４時間の連絡体制を確保し、緊急時に支援を行う。）</a:t>
            </a:r>
            <a:endParaRPr lang="en-US" altLang="ja-JP" sz="1600" kern="100" dirty="0">
              <a:solidFill>
                <a:schemeClr val="tx1"/>
              </a:solidFill>
              <a:latin typeface="Century"/>
              <a:ea typeface="ＭＳ 明朝"/>
              <a:cs typeface="Times New Roman"/>
            </a:endParaRPr>
          </a:p>
          <a:p>
            <a:pPr algn="just">
              <a:spcBef>
                <a:spcPts val="600"/>
              </a:spcBef>
              <a:buClr>
                <a:srgbClr val="FE8637"/>
              </a:buClr>
              <a:buSzPct val="70000"/>
            </a:pPr>
            <a:r>
              <a:rPr lang="ja-JP" altLang="ja-JP" sz="1600" kern="100" dirty="0">
                <a:solidFill>
                  <a:schemeClr val="tx1"/>
                </a:solidFill>
                <a:latin typeface="Century"/>
                <a:ea typeface="HG丸ｺﾞｼｯｸM-PRO"/>
                <a:cs typeface="Times New Roman"/>
              </a:rPr>
              <a:t>・地域活動支援センターⅠ型（交流室・夕食会に</a:t>
            </a:r>
            <a:r>
              <a:rPr lang="ja-JP" altLang="ja-JP" sz="1600" kern="100" dirty="0" smtClean="0">
                <a:solidFill>
                  <a:schemeClr val="tx1"/>
                </a:solidFill>
                <a:latin typeface="Century"/>
                <a:ea typeface="HG丸ｺﾞｼｯｸM-PRO"/>
                <a:cs typeface="Times New Roman"/>
              </a:rPr>
              <a:t>参加）</a:t>
            </a:r>
            <a:endParaRPr lang="ja-JP" altLang="en-US" sz="1600" dirty="0">
              <a:solidFill>
                <a:schemeClr val="tx1"/>
              </a:solidFill>
            </a:endParaRPr>
          </a:p>
        </p:txBody>
      </p:sp>
    </p:spTree>
    <p:extLst>
      <p:ext uri="{BB962C8B-B14F-4D97-AF65-F5344CB8AC3E}">
        <p14:creationId xmlns:p14="http://schemas.microsoft.com/office/powerpoint/2010/main" val="348755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124744"/>
            <a:ext cx="8219256" cy="1944216"/>
          </a:xfrm>
        </p:spPr>
        <p:txBody>
          <a:bodyPr>
            <a:normAutofit/>
          </a:bodyPr>
          <a:lstStyle/>
          <a:p>
            <a:pPr marL="0" indent="0">
              <a:buNone/>
            </a:pPr>
            <a:r>
              <a:rPr kumimoji="1" lang="ja-JP" altLang="en-US" sz="1800" b="1" dirty="0" smtClean="0">
                <a:latin typeface="HG丸ｺﾞｼｯｸM-PRO" panose="020F0600000000000000" pitchFamily="50" charset="-128"/>
                <a:ea typeface="HG丸ｺﾞｼｯｸM-PRO" panose="020F0600000000000000" pitchFamily="50" charset="-128"/>
              </a:rPr>
              <a:t>＜</a:t>
            </a:r>
            <a:r>
              <a:rPr kumimoji="1" lang="en-US" altLang="ja-JP" sz="1800" b="1" dirty="0" smtClean="0">
                <a:latin typeface="HG丸ｺﾞｼｯｸM-PRO" panose="020F0600000000000000" pitchFamily="50" charset="-128"/>
                <a:ea typeface="HG丸ｺﾞｼｯｸM-PRO" panose="020F0600000000000000" pitchFamily="50" charset="-128"/>
              </a:rPr>
              <a:t>40</a:t>
            </a:r>
            <a:r>
              <a:rPr kumimoji="1" lang="ja-JP" altLang="en-US" sz="1800" b="1" dirty="0" smtClean="0">
                <a:latin typeface="HG丸ｺﾞｼｯｸM-PRO" panose="020F0600000000000000" pitchFamily="50" charset="-128"/>
                <a:ea typeface="HG丸ｺﾞｼｯｸM-PRO" panose="020F0600000000000000" pitchFamily="50" charset="-128"/>
              </a:rPr>
              <a:t>代、女性、統合失調症、軽度知的障害、単身＞</a:t>
            </a:r>
            <a:endParaRPr kumimoji="1" lang="en-US" altLang="ja-JP" sz="1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母親と二人暮らしをしていた</a:t>
            </a:r>
            <a:r>
              <a:rPr lang="ja-JP" altLang="en-US" sz="1800" dirty="0" smtClean="0">
                <a:latin typeface="HG丸ｺﾞｼｯｸM-PRO" panose="020F0600000000000000" pitchFamily="50" charset="-128"/>
                <a:ea typeface="HG丸ｺﾞｼｯｸM-PRO" panose="020F0600000000000000" pitchFamily="50" charset="-128"/>
              </a:rPr>
              <a:t>が、母が認知症を患い、施設に入所し一人暮らしになった。計画相談、生活介護利用中。</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sz="1800" dirty="0" smtClean="0">
                <a:latin typeface="HG丸ｺﾞｼｯｸM-PRO" panose="020F0600000000000000" pitchFamily="50" charset="-128"/>
                <a:ea typeface="HG丸ｺﾞｼｯｸM-PRO" panose="020F0600000000000000" pitchFamily="50" charset="-128"/>
              </a:rPr>
              <a:t>「今</a:t>
            </a:r>
            <a:r>
              <a:rPr lang="ja-JP" altLang="en-US" sz="1800" dirty="0">
                <a:latin typeface="HG丸ｺﾞｼｯｸM-PRO" panose="020F0600000000000000" pitchFamily="50" charset="-128"/>
                <a:ea typeface="HG丸ｺﾞｼｯｸM-PRO" panose="020F0600000000000000" pitchFamily="50" charset="-128"/>
              </a:rPr>
              <a:t>までの生活</a:t>
            </a:r>
            <a:r>
              <a:rPr lang="ja-JP" altLang="en-US" sz="1800" dirty="0" smtClean="0">
                <a:latin typeface="HG丸ｺﾞｼｯｸM-PRO" panose="020F0600000000000000" pitchFamily="50" charset="-128"/>
                <a:ea typeface="HG丸ｺﾞｼｯｸM-PRO" panose="020F0600000000000000" pitchFamily="50" charset="-128"/>
              </a:rPr>
              <a:t>は母に頼りっきりでした。家事は時々母と一緒にやることはありましたが、お金の管理や色々な手続きなどはやったことがありません。急に一人になって不安でいっぱいです。」</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lgn="just">
              <a:buClr>
                <a:srgbClr val="FE8637"/>
              </a:buClr>
              <a:buNone/>
            </a:pPr>
            <a:endParaRPr lang="en-US" altLang="ja-JP" sz="1700" b="1" kern="100" dirty="0">
              <a:solidFill>
                <a:prstClr val="black"/>
              </a:solidFill>
              <a:latin typeface="Century"/>
              <a:ea typeface="HG丸ｺﾞｼｯｸM-PRO"/>
              <a:cs typeface="Times New Roman"/>
            </a:endParaRPr>
          </a:p>
          <a:p>
            <a:pPr marL="0" indent="0">
              <a:buNone/>
            </a:pPr>
            <a:endParaRPr lang="en-US" altLang="ja-JP" sz="1800" dirty="0" smtClean="0">
              <a:latin typeface="HG丸ｺﾞｼｯｸM-PRO" panose="020F0600000000000000" pitchFamily="50" charset="-128"/>
              <a:ea typeface="HG丸ｺﾞｼｯｸM-PRO" panose="020F0600000000000000" pitchFamily="50" charset="-128"/>
            </a:endParaRPr>
          </a:p>
          <a:p>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title"/>
          </p:nvPr>
        </p:nvSpPr>
        <p:spPr>
          <a:xfrm>
            <a:off x="457200" y="274638"/>
            <a:ext cx="7467600" cy="778098"/>
          </a:xfrm>
        </p:spPr>
        <p:txBody>
          <a:bodyPr/>
          <a:lstStyle/>
          <a:p>
            <a:r>
              <a:rPr kumimoji="1" lang="ja-JP" altLang="en-US" b="1" dirty="0" smtClean="0">
                <a:solidFill>
                  <a:schemeClr val="accent1">
                    <a:lumMod val="75000"/>
                  </a:schemeClr>
                </a:solidFill>
                <a:latin typeface="HG丸ｺﾞｼｯｸM-PRO" panose="020F0600000000000000" pitchFamily="50" charset="-128"/>
                <a:ea typeface="HG丸ｺﾞｼｯｸM-PRO" panose="020F0600000000000000" pitchFamily="50" charset="-128"/>
              </a:rPr>
              <a:t>精神障害者の生活③</a:t>
            </a:r>
            <a:endParaRPr kumimoji="1" lang="ja-JP" altLang="en-US"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95536" y="3356992"/>
            <a:ext cx="8136904" cy="251283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spcBef>
                <a:spcPts val="600"/>
              </a:spcBef>
              <a:buClr>
                <a:srgbClr val="FE8637"/>
              </a:buClr>
              <a:buSzPct val="70000"/>
            </a:pPr>
            <a:r>
              <a:rPr lang="ja-JP" altLang="ja-JP" sz="1700" b="1" kern="100" dirty="0">
                <a:solidFill>
                  <a:schemeClr val="tx1"/>
                </a:solidFill>
                <a:latin typeface="Century"/>
                <a:ea typeface="HG丸ｺﾞｼｯｸM-PRO"/>
                <a:cs typeface="Times New Roman"/>
              </a:rPr>
              <a:t>＜さらに利用したサービス</a:t>
            </a:r>
            <a:r>
              <a:rPr lang="ja-JP" altLang="en-US" sz="1700" b="1" kern="100" dirty="0">
                <a:solidFill>
                  <a:schemeClr val="tx1"/>
                </a:solidFill>
                <a:latin typeface="Century"/>
                <a:ea typeface="HG丸ｺﾞｼｯｸM-PRO"/>
                <a:cs typeface="Times New Roman"/>
              </a:rPr>
              <a:t>＞</a:t>
            </a:r>
            <a:endParaRPr lang="en-US" altLang="ja-JP" sz="1700" b="1" kern="100" dirty="0">
              <a:solidFill>
                <a:schemeClr val="tx1"/>
              </a:solidFill>
              <a:latin typeface="Century"/>
              <a:ea typeface="HG丸ｺﾞｼｯｸM-PRO"/>
              <a:cs typeface="Times New Roman"/>
            </a:endParaRPr>
          </a:p>
          <a:p>
            <a:pPr lvl="0" algn="just">
              <a:spcBef>
                <a:spcPts val="600"/>
              </a:spcBef>
              <a:buClr>
                <a:srgbClr val="FE8637"/>
              </a:buClr>
              <a:buSzPct val="70000"/>
            </a:pPr>
            <a:r>
              <a:rPr lang="ja-JP" altLang="ja-JP" sz="1700" kern="100" dirty="0">
                <a:solidFill>
                  <a:schemeClr val="tx1"/>
                </a:solidFill>
                <a:latin typeface="Century"/>
                <a:ea typeface="HG丸ｺﾞｼｯｸM-PRO"/>
                <a:cs typeface="Times New Roman"/>
              </a:rPr>
              <a:t>・居宅介護（家事援助：週</a:t>
            </a:r>
            <a:r>
              <a:rPr lang="ja-JP" altLang="ja-JP" sz="1700" kern="100" dirty="0" smtClean="0">
                <a:solidFill>
                  <a:schemeClr val="tx1"/>
                </a:solidFill>
                <a:latin typeface="Century"/>
                <a:ea typeface="HG丸ｺﾞｼｯｸM-PRO"/>
                <a:cs typeface="Times New Roman"/>
              </a:rPr>
              <a:t>２回</a:t>
            </a:r>
            <a:r>
              <a:rPr lang="en-US" altLang="ja-JP" sz="1700" kern="100" dirty="0" smtClean="0">
                <a:solidFill>
                  <a:schemeClr val="tx1"/>
                </a:solidFill>
                <a:latin typeface="Century"/>
                <a:ea typeface="HG丸ｺﾞｼｯｸM-PRO"/>
                <a:cs typeface="Times New Roman"/>
              </a:rPr>
              <a:t> </a:t>
            </a:r>
            <a:r>
              <a:rPr lang="ja-JP" altLang="ja-JP" sz="1700" kern="100" dirty="0" smtClean="0">
                <a:solidFill>
                  <a:schemeClr val="tx1"/>
                </a:solidFill>
                <a:latin typeface="Century"/>
                <a:ea typeface="HG丸ｺﾞｼｯｸM-PRO"/>
                <a:cs typeface="Times New Roman"/>
              </a:rPr>
              <a:t>１回</a:t>
            </a:r>
            <a:r>
              <a:rPr lang="en-US" altLang="ja-JP" sz="1700" kern="100" dirty="0">
                <a:solidFill>
                  <a:schemeClr val="tx1"/>
                </a:solidFill>
                <a:latin typeface="Century"/>
                <a:ea typeface="HG丸ｺﾞｼｯｸM-PRO"/>
                <a:cs typeface="Times New Roman"/>
              </a:rPr>
              <a:t>1.5</a:t>
            </a:r>
            <a:r>
              <a:rPr lang="ja-JP" altLang="ja-JP" sz="1700" kern="100" dirty="0">
                <a:solidFill>
                  <a:schemeClr val="tx1"/>
                </a:solidFill>
                <a:latin typeface="Century"/>
                <a:ea typeface="HG丸ｺﾞｼｯｸM-PRO"/>
                <a:cs typeface="Times New Roman"/>
              </a:rPr>
              <a:t>時間</a:t>
            </a:r>
            <a:r>
              <a:rPr lang="ja-JP" altLang="en-US" sz="1700" kern="100" dirty="0">
                <a:solidFill>
                  <a:schemeClr val="tx1"/>
                </a:solidFill>
                <a:latin typeface="Century"/>
                <a:ea typeface="HG丸ｺﾞｼｯｸM-PRO"/>
                <a:cs typeface="Times New Roman"/>
              </a:rPr>
              <a:t>　そうじ</a:t>
            </a:r>
            <a:r>
              <a:rPr lang="ja-JP" altLang="ja-JP" sz="1700" kern="100" dirty="0">
                <a:solidFill>
                  <a:schemeClr val="tx1"/>
                </a:solidFill>
                <a:latin typeface="Century"/>
                <a:ea typeface="HG丸ｺﾞｼｯｸM-PRO"/>
                <a:cs typeface="Times New Roman"/>
              </a:rPr>
              <a:t>と</a:t>
            </a:r>
            <a:r>
              <a:rPr lang="ja-JP" altLang="en-US" sz="1700" kern="100" dirty="0">
                <a:solidFill>
                  <a:schemeClr val="tx1"/>
                </a:solidFill>
                <a:latin typeface="Century"/>
                <a:ea typeface="HG丸ｺﾞｼｯｸM-PRO"/>
                <a:cs typeface="Times New Roman"/>
              </a:rPr>
              <a:t>洗濯</a:t>
            </a:r>
            <a:r>
              <a:rPr lang="ja-JP" altLang="ja-JP" sz="1700" kern="100" dirty="0">
                <a:solidFill>
                  <a:schemeClr val="tx1"/>
                </a:solidFill>
                <a:latin typeface="Century"/>
                <a:ea typeface="HG丸ｺﾞｼｯｸM-PRO"/>
                <a:cs typeface="Times New Roman"/>
              </a:rPr>
              <a:t>をヘルパーと一緒に行う）</a:t>
            </a:r>
            <a:endParaRPr lang="ja-JP" altLang="ja-JP" sz="1700" kern="100" dirty="0">
              <a:solidFill>
                <a:schemeClr val="tx1"/>
              </a:solidFill>
              <a:latin typeface="Century"/>
              <a:ea typeface="ＭＳ 明朝"/>
              <a:cs typeface="Times New Roman"/>
            </a:endParaRPr>
          </a:p>
          <a:p>
            <a:pPr lvl="0" algn="just">
              <a:spcBef>
                <a:spcPts val="600"/>
              </a:spcBef>
              <a:buClr>
                <a:srgbClr val="FE8637"/>
              </a:buClr>
              <a:buSzPct val="70000"/>
            </a:pPr>
            <a:r>
              <a:rPr lang="ja-JP" altLang="ja-JP" sz="1700" kern="100" dirty="0">
                <a:solidFill>
                  <a:schemeClr val="tx1"/>
                </a:solidFill>
                <a:latin typeface="Century"/>
                <a:ea typeface="HG丸ｺﾞｼｯｸM-PRO"/>
                <a:cs typeface="Times New Roman"/>
              </a:rPr>
              <a:t>・地域定着支援（２４時間の連絡体制を確保し、緊急時に支援を行う。）</a:t>
            </a:r>
            <a:endParaRPr lang="en-US" altLang="ja-JP" sz="1700" kern="100" dirty="0">
              <a:solidFill>
                <a:schemeClr val="tx1"/>
              </a:solidFill>
              <a:latin typeface="Century"/>
              <a:ea typeface="HG丸ｺﾞｼｯｸM-PRO"/>
              <a:cs typeface="Times New Roman"/>
            </a:endParaRPr>
          </a:p>
          <a:p>
            <a:pPr lvl="0" algn="just">
              <a:spcBef>
                <a:spcPts val="600"/>
              </a:spcBef>
              <a:buClr>
                <a:srgbClr val="FE8637"/>
              </a:buClr>
              <a:buSzPct val="70000"/>
            </a:pPr>
            <a:r>
              <a:rPr lang="ja-JP" altLang="en-US" sz="1700" kern="100" dirty="0">
                <a:solidFill>
                  <a:schemeClr val="tx1"/>
                </a:solidFill>
                <a:latin typeface="Century"/>
                <a:ea typeface="HG丸ｺﾞｼｯｸM-PRO"/>
                <a:cs typeface="Times New Roman"/>
              </a:rPr>
              <a:t>・安心生活サポート事業（状況確認、生活費の払い戻し、公共料金の支払い）</a:t>
            </a:r>
            <a:endParaRPr lang="en-US" altLang="ja-JP" sz="1700" kern="100" dirty="0">
              <a:solidFill>
                <a:schemeClr val="tx1"/>
              </a:solidFill>
              <a:latin typeface="Century"/>
              <a:ea typeface="HG丸ｺﾞｼｯｸM-PRO"/>
              <a:cs typeface="Times New Roman"/>
            </a:endParaRPr>
          </a:p>
          <a:p>
            <a:pPr lvl="0" algn="just">
              <a:spcBef>
                <a:spcPts val="600"/>
              </a:spcBef>
              <a:buClr>
                <a:srgbClr val="FE8637"/>
              </a:buClr>
              <a:buSzPct val="70000"/>
            </a:pPr>
            <a:r>
              <a:rPr lang="ja-JP" altLang="en-US" sz="1700" kern="100" dirty="0">
                <a:solidFill>
                  <a:schemeClr val="tx1"/>
                </a:solidFill>
                <a:latin typeface="Century"/>
                <a:ea typeface="HG丸ｺﾞｼｯｸM-PRO"/>
                <a:cs typeface="Times New Roman"/>
              </a:rPr>
              <a:t>・配食サービス（夕食）</a:t>
            </a:r>
            <a:endParaRPr lang="en-US" altLang="ja-JP" sz="1700" kern="100" dirty="0">
              <a:solidFill>
                <a:schemeClr val="tx1"/>
              </a:solidFill>
              <a:latin typeface="Century"/>
              <a:ea typeface="ＭＳ 明朝"/>
              <a:cs typeface="Times New Roman"/>
            </a:endParaRPr>
          </a:p>
        </p:txBody>
      </p:sp>
    </p:spTree>
    <p:extLst>
      <p:ext uri="{BB962C8B-B14F-4D97-AF65-F5344CB8AC3E}">
        <p14:creationId xmlns:p14="http://schemas.microsoft.com/office/powerpoint/2010/main" val="21448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268760"/>
            <a:ext cx="7467600" cy="4873752"/>
          </a:xfrm>
        </p:spPr>
        <p:txBody>
          <a:bodyPr>
            <a:normAutofit/>
          </a:bodyPr>
          <a:lstStyle/>
          <a:p>
            <a:pPr marL="0" indent="0">
              <a:buNone/>
            </a:pPr>
            <a:r>
              <a:rPr kumimoji="1" lang="ja-JP" altLang="en-US" sz="1800" b="1" dirty="0" smtClean="0">
                <a:latin typeface="HG丸ｺﾞｼｯｸM-PRO" panose="020F0600000000000000" pitchFamily="50" charset="-128"/>
                <a:ea typeface="HG丸ｺﾞｼｯｸM-PRO" panose="020F0600000000000000" pitchFamily="50" charset="-128"/>
              </a:rPr>
              <a:t>＜</a:t>
            </a:r>
            <a:r>
              <a:rPr kumimoji="1" lang="en-US" altLang="ja-JP" sz="1800" b="1" dirty="0" smtClean="0">
                <a:latin typeface="HG丸ｺﾞｼｯｸM-PRO" panose="020F0600000000000000" pitchFamily="50" charset="-128"/>
                <a:ea typeface="HG丸ｺﾞｼｯｸM-PRO" panose="020F0600000000000000" pitchFamily="50" charset="-128"/>
              </a:rPr>
              <a:t>40</a:t>
            </a:r>
            <a:r>
              <a:rPr kumimoji="1" lang="ja-JP" altLang="en-US" sz="1800" b="1" dirty="0" smtClean="0">
                <a:latin typeface="HG丸ｺﾞｼｯｸM-PRO" panose="020F0600000000000000" pitchFamily="50" charset="-128"/>
                <a:ea typeface="HG丸ｺﾞｼｯｸM-PRO" panose="020F0600000000000000" pitchFamily="50" charset="-128"/>
              </a:rPr>
              <a:t>代、高次脳機能障害、</a:t>
            </a:r>
            <a:r>
              <a:rPr kumimoji="1" lang="en-US" altLang="ja-JP" sz="1800" b="1" dirty="0" smtClean="0">
                <a:latin typeface="HG丸ｺﾞｼｯｸM-PRO" panose="020F0600000000000000" pitchFamily="50" charset="-128"/>
                <a:ea typeface="HG丸ｺﾞｼｯｸM-PRO" panose="020F0600000000000000" pitchFamily="50" charset="-128"/>
              </a:rPr>
              <a:t>80</a:t>
            </a:r>
            <a:r>
              <a:rPr kumimoji="1" lang="ja-JP" altLang="en-US" sz="1800" b="1" dirty="0" smtClean="0">
                <a:latin typeface="HG丸ｺﾞｼｯｸM-PRO" panose="020F0600000000000000" pitchFamily="50" charset="-128"/>
                <a:ea typeface="HG丸ｺﾞｼｯｸM-PRO" panose="020F0600000000000000" pitchFamily="50" charset="-128"/>
              </a:rPr>
              <a:t>代の要介護の母と</a:t>
            </a:r>
            <a:r>
              <a:rPr kumimoji="1" lang="en-US" altLang="ja-JP" sz="1800" b="1" dirty="0" smtClean="0">
                <a:latin typeface="HG丸ｺﾞｼｯｸM-PRO" panose="020F0600000000000000" pitchFamily="50" charset="-128"/>
                <a:ea typeface="HG丸ｺﾞｼｯｸM-PRO" panose="020F0600000000000000" pitchFamily="50" charset="-128"/>
              </a:rPr>
              <a:t>2</a:t>
            </a:r>
            <a:r>
              <a:rPr kumimoji="1" lang="ja-JP" altLang="en-US" sz="1800" b="1" dirty="0" smtClean="0">
                <a:latin typeface="HG丸ｺﾞｼｯｸM-PRO" panose="020F0600000000000000" pitchFamily="50" charset="-128"/>
                <a:ea typeface="HG丸ｺﾞｼｯｸM-PRO" panose="020F0600000000000000" pitchFamily="50" charset="-128"/>
              </a:rPr>
              <a:t>人暮らし＞</a:t>
            </a:r>
            <a:endParaRPr kumimoji="1" lang="en-US" altLang="ja-JP" sz="1800" b="1" dirty="0" smtClean="0">
              <a:latin typeface="HG丸ｺﾞｼｯｸM-PRO" panose="020F0600000000000000" pitchFamily="50" charset="-128"/>
              <a:ea typeface="HG丸ｺﾞｼｯｸM-PRO" panose="020F0600000000000000" pitchFamily="50" charset="-128"/>
            </a:endParaRPr>
          </a:p>
          <a:p>
            <a:pPr marL="0" lvl="0" indent="0">
              <a:buClr>
                <a:srgbClr val="FE8637"/>
              </a:buClr>
              <a:buNone/>
            </a:pPr>
            <a:r>
              <a:rPr lang="ja-JP" altLang="en-US" sz="1800" dirty="0" smtClean="0">
                <a:latin typeface="HG丸ｺﾞｼｯｸM-PRO" panose="020F0600000000000000" pitchFamily="50" charset="-128"/>
                <a:ea typeface="HG丸ｺﾞｼｯｸM-PRO" panose="020F0600000000000000" pitchFamily="50" charset="-128"/>
              </a:rPr>
              <a:t>脳腫瘍後の後遺症で、記憶障害や今まで簡単にできていたことができない、計算ができない、</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慣れた</a:t>
            </a:r>
            <a:r>
              <a:rPr lang="ja-JP" altLang="en-US" sz="1800" dirty="0">
                <a:solidFill>
                  <a:prstClr val="black"/>
                </a:solidFill>
                <a:latin typeface="HG丸ｺﾞｼｯｸM-PRO" panose="020F0600000000000000" pitchFamily="50" charset="-128"/>
                <a:ea typeface="HG丸ｺﾞｼｯｸM-PRO" panose="020F0600000000000000" pitchFamily="50" charset="-128"/>
              </a:rPr>
              <a:t>道でも迷って</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しまう</a:t>
            </a:r>
            <a:r>
              <a:rPr lang="ja-JP" altLang="en-US" sz="1800" dirty="0" smtClean="0">
                <a:latin typeface="HG丸ｺﾞｼｯｸM-PRO" panose="020F0600000000000000" pitchFamily="50" charset="-128"/>
                <a:ea typeface="HG丸ｺﾞｼｯｸM-PRO" panose="020F0600000000000000" pitchFamily="50" charset="-128"/>
              </a:rPr>
              <a:t>などの障害が残った。身体障害はない。</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sz="1800" dirty="0" smtClean="0">
                <a:latin typeface="HG丸ｺﾞｼｯｸM-PRO" panose="020F0600000000000000" pitchFamily="50" charset="-128"/>
                <a:ea typeface="HG丸ｺﾞｼｯｸM-PRO" panose="020F0600000000000000" pitchFamily="50" charset="-128"/>
              </a:rPr>
              <a:t>「今までの仕事はできなくなり退職しました。家事もうまくできなくなって困っています。母のことも心配です。これからも江戸川区に住み続けたいです。また仕事がしたいです。」</a:t>
            </a: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title"/>
          </p:nvPr>
        </p:nvSpPr>
        <p:spPr>
          <a:xfrm>
            <a:off x="457200" y="274638"/>
            <a:ext cx="7467600" cy="850106"/>
          </a:xfrm>
        </p:spPr>
        <p:txBody>
          <a:bodyPr/>
          <a:lstStyle/>
          <a:p>
            <a:r>
              <a:rPr kumimoji="1" lang="ja-JP" altLang="en-US" b="1" dirty="0" smtClean="0">
                <a:solidFill>
                  <a:schemeClr val="accent1">
                    <a:lumMod val="75000"/>
                  </a:schemeClr>
                </a:solidFill>
                <a:latin typeface="HG丸ｺﾞｼｯｸM-PRO" panose="020F0600000000000000" pitchFamily="50" charset="-128"/>
                <a:ea typeface="HG丸ｺﾞｼｯｸM-PRO" panose="020F0600000000000000" pitchFamily="50" charset="-128"/>
              </a:rPr>
              <a:t>精神障害者の生活④</a:t>
            </a:r>
            <a:endParaRPr kumimoji="1" lang="ja-JP" altLang="en-US"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88558" y="3717032"/>
            <a:ext cx="8071874"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74320" lvl="0" indent="-274320" algn="just">
              <a:spcBef>
                <a:spcPts val="600"/>
              </a:spcBef>
              <a:buClr>
                <a:srgbClr val="FE8637"/>
              </a:buClr>
              <a:buSzPct val="70000"/>
              <a:buFont typeface="Wingdings"/>
              <a:buChar char=""/>
            </a:pPr>
            <a:r>
              <a:rPr lang="ja-JP" altLang="ja-JP" sz="1700" b="1" kern="100" dirty="0">
                <a:solidFill>
                  <a:schemeClr val="tx1"/>
                </a:solidFill>
                <a:latin typeface="HG丸ｺﾞｼｯｸM-PRO" panose="020F0600000000000000" pitchFamily="50" charset="-128"/>
                <a:ea typeface="HG丸ｺﾞｼｯｸM-PRO" panose="020F0600000000000000" pitchFamily="50" charset="-128"/>
                <a:cs typeface="Times New Roman"/>
              </a:rPr>
              <a:t>＜利用したサービス＞</a:t>
            </a:r>
            <a:endParaRPr lang="en-US" altLang="ja-JP" sz="17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lvl="0">
              <a:spcBef>
                <a:spcPts val="600"/>
              </a:spcBef>
              <a:buClr>
                <a:srgbClr val="FE8637"/>
              </a:buClr>
              <a:buSzPct val="70000"/>
            </a:pP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・計画</a:t>
            </a:r>
            <a:r>
              <a:rPr lang="ja-JP" altLang="en-US" sz="1700" dirty="0">
                <a:solidFill>
                  <a:schemeClr val="tx1"/>
                </a:solidFill>
                <a:latin typeface="HG丸ｺﾞｼｯｸM-PRO" panose="020F0600000000000000" pitchFamily="50" charset="-128"/>
                <a:ea typeface="HG丸ｺﾞｼｯｸM-PRO" panose="020F0600000000000000" pitchFamily="50" charset="-128"/>
              </a:rPr>
              <a:t>相談（サービス等のコーディネート）</a:t>
            </a:r>
            <a:endParaRPr lang="en-US" altLang="ja-JP" sz="1700" dirty="0">
              <a:solidFill>
                <a:schemeClr val="tx1"/>
              </a:solidFill>
              <a:latin typeface="HG丸ｺﾞｼｯｸM-PRO" panose="020F0600000000000000" pitchFamily="50" charset="-128"/>
              <a:ea typeface="HG丸ｺﾞｼｯｸM-PRO" panose="020F0600000000000000" pitchFamily="50" charset="-128"/>
            </a:endParaRPr>
          </a:p>
          <a:p>
            <a:pPr lvl="0" algn="just">
              <a:spcBef>
                <a:spcPts val="600"/>
              </a:spcBef>
              <a:buClr>
                <a:srgbClr val="FE8637"/>
              </a:buClr>
              <a:buSzPct val="70000"/>
            </a:pPr>
            <a:r>
              <a:rPr lang="ja-JP" altLang="en-US"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居宅</a:t>
            </a:r>
            <a:r>
              <a:rPr lang="ja-JP" altLang="ja-JP" sz="1700" kern="100" dirty="0">
                <a:solidFill>
                  <a:schemeClr val="tx1"/>
                </a:solidFill>
                <a:latin typeface="HG丸ｺﾞｼｯｸM-PRO" panose="020F0600000000000000" pitchFamily="50" charset="-128"/>
                <a:ea typeface="HG丸ｺﾞｼｯｸM-PRO" panose="020F0600000000000000" pitchFamily="50" charset="-128"/>
                <a:cs typeface="Times New Roman"/>
              </a:rPr>
              <a:t>介護（家事援助：週</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２回</a:t>
            </a:r>
            <a:r>
              <a:rPr lang="en-US"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１回</a:t>
            </a:r>
            <a:r>
              <a:rPr lang="ja-JP" altLang="en-US"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１</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時間</a:t>
            </a:r>
            <a:r>
              <a:rPr lang="ja-JP" altLang="en-US" sz="17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調理を</a:t>
            </a:r>
            <a:r>
              <a:rPr lang="ja-JP" altLang="ja-JP" sz="1700" kern="100" dirty="0">
                <a:solidFill>
                  <a:schemeClr val="tx1"/>
                </a:solidFill>
                <a:latin typeface="HG丸ｺﾞｼｯｸM-PRO" panose="020F0600000000000000" pitchFamily="50" charset="-128"/>
                <a:ea typeface="HG丸ｺﾞｼｯｸM-PRO" panose="020F0600000000000000" pitchFamily="50" charset="-128"/>
                <a:cs typeface="Times New Roman"/>
              </a:rPr>
              <a:t>ヘルパー</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と一緒</a:t>
            </a:r>
            <a:r>
              <a:rPr lang="ja-JP" altLang="en-US" sz="17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に</a:t>
            </a:r>
            <a:r>
              <a:rPr lang="ja-JP" altLang="ja-JP" sz="1700" kern="100" dirty="0">
                <a:solidFill>
                  <a:schemeClr val="tx1"/>
                </a:solidFill>
                <a:latin typeface="HG丸ｺﾞｼｯｸM-PRO" panose="020F0600000000000000" pitchFamily="50" charset="-128"/>
                <a:ea typeface="HG丸ｺﾞｼｯｸM-PRO" panose="020F0600000000000000" pitchFamily="50" charset="-128"/>
                <a:cs typeface="Times New Roman"/>
              </a:rPr>
              <a:t>行う）</a:t>
            </a:r>
          </a:p>
          <a:p>
            <a:pPr lvl="0">
              <a:spcBef>
                <a:spcPts val="600"/>
              </a:spcBef>
              <a:buClr>
                <a:srgbClr val="FE8637"/>
              </a:buClr>
              <a:buSzPct val="70000"/>
            </a:pP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・移動</a:t>
            </a:r>
            <a:r>
              <a:rPr lang="ja-JP" altLang="en-US" sz="1700" dirty="0">
                <a:solidFill>
                  <a:schemeClr val="tx1"/>
                </a:solidFill>
                <a:latin typeface="HG丸ｺﾞｼｯｸM-PRO" panose="020F0600000000000000" pitchFamily="50" charset="-128"/>
                <a:ea typeface="HG丸ｺﾞｼｯｸM-PRO" panose="020F0600000000000000" pitchFamily="50" charset="-128"/>
              </a:rPr>
              <a:t>支援（外出時の</a:t>
            </a: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支援、買い物同行）</a:t>
            </a:r>
            <a:endParaRPr lang="en-US" altLang="ja-JP" sz="1700" dirty="0">
              <a:solidFill>
                <a:schemeClr val="tx1"/>
              </a:solidFill>
              <a:latin typeface="HG丸ｺﾞｼｯｸM-PRO" panose="020F0600000000000000" pitchFamily="50" charset="-128"/>
              <a:ea typeface="HG丸ｺﾞｼｯｸM-PRO" panose="020F0600000000000000" pitchFamily="50" charset="-128"/>
            </a:endParaRPr>
          </a:p>
          <a:p>
            <a:pPr lvl="0" algn="just">
              <a:spcBef>
                <a:spcPts val="600"/>
              </a:spcBef>
              <a:buClr>
                <a:srgbClr val="FE8637"/>
              </a:buClr>
              <a:buSzPct val="70000"/>
            </a:pPr>
            <a:r>
              <a:rPr lang="ja-JP" altLang="en-US"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700" kern="100" dirty="0">
                <a:solidFill>
                  <a:schemeClr val="tx1"/>
                </a:solidFill>
                <a:latin typeface="HG丸ｺﾞｼｯｸM-PRO" panose="020F0600000000000000" pitchFamily="50" charset="-128"/>
                <a:ea typeface="HG丸ｺﾞｼｯｸM-PRO" panose="020F0600000000000000" pitchFamily="50" charset="-128"/>
                <a:cs typeface="Times New Roman"/>
              </a:rPr>
              <a:t>安心生活サポート事業（状況確認、生活費の払い戻し、公共料金の支払い</a:t>
            </a:r>
            <a:r>
              <a:rPr lang="ja-JP" altLang="en-US"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7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lvl="0">
              <a:spcBef>
                <a:spcPts val="600"/>
              </a:spcBef>
              <a:buClr>
                <a:srgbClr val="FE8637"/>
              </a:buClr>
              <a:buSzPct val="70000"/>
            </a:pPr>
            <a:r>
              <a:rPr lang="ja-JP" altLang="en-US" sz="1700" dirty="0">
                <a:solidFill>
                  <a:schemeClr val="tx1"/>
                </a:solidFill>
                <a:latin typeface="HG丸ｺﾞｼｯｸM-PRO" panose="020F0600000000000000" pitchFamily="50" charset="-128"/>
                <a:ea typeface="HG丸ｺﾞｼｯｸM-PRO" panose="020F0600000000000000" pitchFamily="50" charset="-128"/>
              </a:rPr>
              <a:t>・</a:t>
            </a: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区事業：高次</a:t>
            </a:r>
            <a:r>
              <a:rPr lang="ja-JP" altLang="en-US" sz="1700" dirty="0">
                <a:solidFill>
                  <a:schemeClr val="tx1"/>
                </a:solidFill>
                <a:latin typeface="HG丸ｺﾞｼｯｸM-PRO" panose="020F0600000000000000" pitchFamily="50" charset="-128"/>
                <a:ea typeface="HG丸ｺﾞｼｯｸM-PRO" panose="020F0600000000000000" pitchFamily="50" charset="-128"/>
              </a:rPr>
              <a:t>脳機能障害者支援事業</a:t>
            </a: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（グループ訓練・個別相談）</a:t>
            </a:r>
            <a:endParaRPr lang="en-US" altLang="ja-JP" sz="1700" dirty="0">
              <a:solidFill>
                <a:schemeClr val="tx1"/>
              </a:solidFill>
              <a:latin typeface="HG丸ｺﾞｼｯｸM-PRO" panose="020F0600000000000000" pitchFamily="50" charset="-128"/>
              <a:ea typeface="HG丸ｺﾞｼｯｸM-PRO" panose="020F0600000000000000" pitchFamily="50" charset="-128"/>
            </a:endParaRPr>
          </a:p>
          <a:p>
            <a:pPr lvl="0" algn="just">
              <a:spcBef>
                <a:spcPts val="600"/>
              </a:spcBef>
              <a:buClr>
                <a:srgbClr val="FE8637"/>
              </a:buClr>
              <a:buSzPct val="70000"/>
            </a:pPr>
            <a:endParaRPr lang="en-US" altLang="ja-JP" kern="100" dirty="0">
              <a:solidFill>
                <a:schemeClr val="bg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718894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江戸川心の健康ガイドブック</a:t>
            </a:r>
            <a:endParaRPr kumimoji="1" lang="ja-JP" alt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6" y="1124744"/>
            <a:ext cx="3388767" cy="4848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4716016" y="5733256"/>
            <a:ext cx="4212976" cy="954107"/>
          </a:xfrm>
          <a:prstGeom prst="rect">
            <a:avLst/>
          </a:prstGeom>
          <a:noFill/>
        </p:spPr>
        <p:txBody>
          <a:bodyPr wrap="square" rtlCol="0">
            <a:spAutoFit/>
          </a:bodyPr>
          <a:lstStyle/>
          <a:p>
            <a:r>
              <a:rPr kumimoji="1" lang="ja-JP" altLang="en-US" sz="2800" dirty="0" smtClean="0"/>
              <a:t>江戸川区の</a:t>
            </a:r>
            <a:r>
              <a:rPr lang="ja-JP" altLang="en-US" sz="2800" dirty="0" smtClean="0"/>
              <a:t>ホームページ</a:t>
            </a:r>
            <a:endParaRPr lang="en-US" altLang="ja-JP" sz="2800" dirty="0" smtClean="0"/>
          </a:p>
          <a:p>
            <a:r>
              <a:rPr kumimoji="1" lang="ja-JP" altLang="en-US" sz="2800" dirty="0" smtClean="0"/>
              <a:t>よりダウンロードできます</a:t>
            </a:r>
            <a:endParaRPr kumimoji="1" lang="ja-JP" altLang="en-US" sz="2800" dirty="0"/>
          </a:p>
        </p:txBody>
      </p:sp>
    </p:spTree>
    <p:extLst>
      <p:ext uri="{BB962C8B-B14F-4D97-AF65-F5344CB8AC3E}">
        <p14:creationId xmlns:p14="http://schemas.microsoft.com/office/powerpoint/2010/main" val="2329607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江戸川区</a:t>
            </a:r>
            <a:r>
              <a:rPr lang="ja-JP" altLang="en-US" dirty="0" smtClean="0"/>
              <a:t>の</a:t>
            </a:r>
            <a:r>
              <a:rPr lang="ja-JP" altLang="en-US" dirty="0"/>
              <a:t>現状</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999721356"/>
              </p:ext>
            </p:extLst>
          </p:nvPr>
        </p:nvGraphicFramePr>
        <p:xfrm>
          <a:off x="457200" y="1340768"/>
          <a:ext cx="8291264" cy="46663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698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lvl="0" indent="0">
              <a:buClr>
                <a:srgbClr val="2DA2BF"/>
              </a:buClr>
              <a:buNone/>
            </a:pPr>
            <a:r>
              <a:rPr lang="ja-JP" altLang="en-US" b="1" cap="small" dirty="0">
                <a:solidFill>
                  <a:prstClr val="black"/>
                </a:solidFill>
                <a:latin typeface="+mn-ea"/>
              </a:rPr>
              <a:t>＜</a:t>
            </a:r>
            <a:r>
              <a:rPr lang="zh-TW" altLang="en-US" b="1" cap="small" dirty="0">
                <a:solidFill>
                  <a:prstClr val="black"/>
                </a:solidFill>
                <a:latin typeface="+mn-ea"/>
              </a:rPr>
              <a:t>自立支援医療費制度（精神通院医療）</a:t>
            </a:r>
            <a:r>
              <a:rPr lang="ja-JP" altLang="en-US" b="1" cap="small" dirty="0">
                <a:solidFill>
                  <a:prstClr val="black"/>
                </a:solidFill>
                <a:latin typeface="+mn-ea"/>
              </a:rPr>
              <a:t>＞</a:t>
            </a:r>
            <a:endParaRPr lang="en-US" altLang="ja-JP" sz="1400" b="1" dirty="0">
              <a:solidFill>
                <a:prstClr val="black"/>
              </a:solidFill>
              <a:latin typeface="+mn-ea"/>
            </a:endParaRPr>
          </a:p>
          <a:p>
            <a:pPr lvl="0">
              <a:buClr>
                <a:srgbClr val="2DA2BF"/>
              </a:buClr>
            </a:pPr>
            <a:r>
              <a:rPr lang="ja-JP" altLang="en-US" sz="1800" b="1" dirty="0">
                <a:solidFill>
                  <a:prstClr val="black"/>
                </a:solidFill>
                <a:latin typeface="+mn-ea"/>
              </a:rPr>
              <a:t>制度の概要</a:t>
            </a:r>
          </a:p>
          <a:p>
            <a:pPr marL="0" lvl="0" indent="0">
              <a:buClr>
                <a:srgbClr val="2DA2BF"/>
              </a:buClr>
              <a:buNone/>
            </a:pPr>
            <a:r>
              <a:rPr lang="ja-JP" altLang="en-US" sz="1800" dirty="0">
                <a:solidFill>
                  <a:prstClr val="black"/>
                </a:solidFill>
                <a:latin typeface="+mn-ea"/>
              </a:rPr>
              <a:t>　精神疾患のため通院による治療を受ける場合、医療費に継続的な負担</a:t>
            </a:r>
            <a:endParaRPr lang="en-US" altLang="ja-JP" sz="1800" dirty="0">
              <a:solidFill>
                <a:prstClr val="black"/>
              </a:solidFill>
              <a:latin typeface="+mn-ea"/>
            </a:endParaRPr>
          </a:p>
          <a:p>
            <a:pPr marL="0" lvl="0" indent="0">
              <a:buClr>
                <a:srgbClr val="2DA2BF"/>
              </a:buClr>
              <a:buNone/>
            </a:pPr>
            <a:r>
              <a:rPr lang="ja-JP" altLang="en-US" sz="1800" dirty="0">
                <a:solidFill>
                  <a:prstClr val="black"/>
                </a:solidFill>
                <a:latin typeface="+mn-ea"/>
              </a:rPr>
              <a:t>　がかかるため、通院医療費の負担軽減を図る制度です。</a:t>
            </a:r>
            <a:endParaRPr lang="en-US" altLang="ja-JP" sz="1800" dirty="0">
              <a:solidFill>
                <a:prstClr val="black"/>
              </a:solidFill>
              <a:latin typeface="+mn-ea"/>
            </a:endParaRPr>
          </a:p>
          <a:p>
            <a:pPr marL="0" lvl="0" indent="0">
              <a:buClr>
                <a:srgbClr val="2DA2BF"/>
              </a:buClr>
              <a:buNone/>
            </a:pPr>
            <a:r>
              <a:rPr lang="ja-JP" altLang="en-US" sz="1800" dirty="0">
                <a:solidFill>
                  <a:prstClr val="black"/>
                </a:solidFill>
                <a:latin typeface="+mn-ea"/>
              </a:rPr>
              <a:t>　医療保険での</a:t>
            </a:r>
            <a:r>
              <a:rPr lang="en-US" altLang="ja-JP" sz="1800" dirty="0">
                <a:solidFill>
                  <a:prstClr val="black"/>
                </a:solidFill>
                <a:latin typeface="+mn-ea"/>
              </a:rPr>
              <a:t>3</a:t>
            </a:r>
            <a:r>
              <a:rPr lang="ja-JP" altLang="en-US" sz="1800" dirty="0">
                <a:solidFill>
                  <a:prstClr val="black"/>
                </a:solidFill>
                <a:latin typeface="+mn-ea"/>
              </a:rPr>
              <a:t>割の自己負担が、原則</a:t>
            </a:r>
            <a:r>
              <a:rPr lang="en-US" altLang="ja-JP" sz="1800" dirty="0">
                <a:solidFill>
                  <a:prstClr val="black"/>
                </a:solidFill>
                <a:latin typeface="+mn-ea"/>
              </a:rPr>
              <a:t>1</a:t>
            </a:r>
            <a:r>
              <a:rPr lang="ja-JP" altLang="en-US" sz="1800" dirty="0">
                <a:solidFill>
                  <a:prstClr val="black"/>
                </a:solidFill>
                <a:latin typeface="+mn-ea"/>
              </a:rPr>
              <a:t>割に軽減されます。</a:t>
            </a:r>
            <a:endParaRPr lang="en-US" altLang="ja-JP" sz="1800" dirty="0">
              <a:solidFill>
                <a:prstClr val="black"/>
              </a:solidFill>
              <a:latin typeface="+mn-ea"/>
            </a:endParaRPr>
          </a:p>
          <a:p>
            <a:pPr marL="0" lvl="0" indent="0">
              <a:buClr>
                <a:srgbClr val="2DA2BF"/>
              </a:buClr>
              <a:buNone/>
            </a:pPr>
            <a:r>
              <a:rPr lang="ja-JP" altLang="en-US" sz="1800" dirty="0">
                <a:solidFill>
                  <a:prstClr val="black"/>
                </a:solidFill>
                <a:latin typeface="+mn-ea"/>
              </a:rPr>
              <a:t>　また、市区町村民税が非課税世帯の方は、自己負担分を助成する制度</a:t>
            </a:r>
            <a:endParaRPr lang="en-US" altLang="ja-JP" sz="1800" dirty="0">
              <a:solidFill>
                <a:prstClr val="black"/>
              </a:solidFill>
              <a:latin typeface="+mn-ea"/>
            </a:endParaRPr>
          </a:p>
          <a:p>
            <a:pPr marL="0" lvl="0" indent="0">
              <a:buClr>
                <a:srgbClr val="2DA2BF"/>
              </a:buClr>
              <a:buNone/>
            </a:pPr>
            <a:r>
              <a:rPr lang="ja-JP" altLang="en-US" sz="1800" dirty="0">
                <a:solidFill>
                  <a:prstClr val="black"/>
                </a:solidFill>
                <a:latin typeface="+mn-ea"/>
              </a:rPr>
              <a:t>　もあります。</a:t>
            </a:r>
            <a:endParaRPr lang="en-US" altLang="ja-JP" sz="1800" dirty="0">
              <a:solidFill>
                <a:prstClr val="black"/>
              </a:solidFill>
              <a:latin typeface="+mn-ea"/>
            </a:endParaRPr>
          </a:p>
          <a:p>
            <a:pPr marL="0" lvl="0" indent="0">
              <a:buClr>
                <a:srgbClr val="2DA2BF"/>
              </a:buClr>
              <a:buNone/>
            </a:pPr>
            <a:endParaRPr lang="en-US" altLang="ja-JP" sz="1800" dirty="0">
              <a:solidFill>
                <a:prstClr val="black"/>
              </a:solidFill>
              <a:latin typeface="+mn-ea"/>
            </a:endParaRPr>
          </a:p>
          <a:p>
            <a:pPr lvl="0">
              <a:buClr>
                <a:srgbClr val="2DA2BF"/>
              </a:buClr>
            </a:pPr>
            <a:r>
              <a:rPr lang="ja-JP" altLang="en-US" sz="1800" b="1" dirty="0">
                <a:solidFill>
                  <a:srgbClr val="000000"/>
                </a:solidFill>
                <a:latin typeface="+mn-ea"/>
              </a:rPr>
              <a:t>制度の範囲</a:t>
            </a:r>
            <a:endParaRPr lang="en-US" altLang="ja-JP" sz="1800" b="1" dirty="0">
              <a:solidFill>
                <a:srgbClr val="000000"/>
              </a:solidFill>
              <a:latin typeface="+mn-ea"/>
            </a:endParaRPr>
          </a:p>
          <a:p>
            <a:pPr marL="0" lvl="0" indent="0">
              <a:buClr>
                <a:srgbClr val="2DA2BF"/>
              </a:buClr>
              <a:buNone/>
            </a:pPr>
            <a:r>
              <a:rPr lang="ja-JP" altLang="en-US" sz="1800" dirty="0">
                <a:solidFill>
                  <a:srgbClr val="000000"/>
                </a:solidFill>
                <a:latin typeface="+mn-ea"/>
              </a:rPr>
              <a:t>　入院しないで行われる医療（外来、外来での投薬、デイ・ケア、往診</a:t>
            </a:r>
            <a:r>
              <a:rPr lang="ja-JP" altLang="en-US" sz="1800" dirty="0" smtClean="0">
                <a:solidFill>
                  <a:srgbClr val="000000"/>
                </a:solidFill>
                <a:latin typeface="+mn-ea"/>
              </a:rPr>
              <a:t>、訪問</a:t>
            </a:r>
            <a:r>
              <a:rPr lang="ja-JP" altLang="en-US" sz="1800" dirty="0">
                <a:solidFill>
                  <a:srgbClr val="000000"/>
                </a:solidFill>
                <a:latin typeface="+mn-ea"/>
              </a:rPr>
              <a:t>看護</a:t>
            </a:r>
            <a:r>
              <a:rPr lang="ja-JP" altLang="en-US" sz="1800" dirty="0" smtClean="0">
                <a:solidFill>
                  <a:srgbClr val="000000"/>
                </a:solidFill>
                <a:latin typeface="+mn-ea"/>
              </a:rPr>
              <a:t>等が</a:t>
            </a:r>
            <a:r>
              <a:rPr lang="ja-JP" altLang="en-US" sz="1800" dirty="0">
                <a:solidFill>
                  <a:srgbClr val="000000"/>
                </a:solidFill>
                <a:latin typeface="+mn-ea"/>
              </a:rPr>
              <a:t>含まれます）</a:t>
            </a:r>
            <a:endParaRPr lang="en-US" altLang="ja-JP" sz="1800" dirty="0">
              <a:solidFill>
                <a:srgbClr val="000000"/>
              </a:solidFill>
              <a:latin typeface="+mn-ea"/>
            </a:endParaRPr>
          </a:p>
          <a:p>
            <a:pPr marL="0" lvl="0" indent="0">
              <a:buClr>
                <a:srgbClr val="2DA2BF"/>
              </a:buClr>
              <a:buNone/>
            </a:pPr>
            <a:endParaRPr lang="en-US" altLang="ja-JP" sz="1800" dirty="0">
              <a:solidFill>
                <a:srgbClr val="000000"/>
              </a:solidFill>
              <a:latin typeface="+mn-ea"/>
            </a:endParaRPr>
          </a:p>
          <a:p>
            <a:pPr lvl="0">
              <a:buClr>
                <a:srgbClr val="2DA2BF"/>
              </a:buClr>
            </a:pPr>
            <a:r>
              <a:rPr lang="ja-JP" altLang="en-US" sz="1800" b="1" dirty="0">
                <a:solidFill>
                  <a:prstClr val="black"/>
                </a:solidFill>
                <a:latin typeface="+mn-ea"/>
              </a:rPr>
              <a:t>窓口</a:t>
            </a:r>
            <a:r>
              <a:rPr lang="ja-JP" altLang="en-US" sz="1800" dirty="0">
                <a:solidFill>
                  <a:prstClr val="black"/>
                </a:solidFill>
                <a:latin typeface="+mn-ea"/>
              </a:rPr>
              <a:t>：江戸川保健所・各健康</a:t>
            </a:r>
            <a:r>
              <a:rPr lang="ja-JP" altLang="en-US" sz="1800" dirty="0" smtClean="0">
                <a:solidFill>
                  <a:prstClr val="black"/>
                </a:solidFill>
                <a:latin typeface="+mn-ea"/>
              </a:rPr>
              <a:t>サポートセンター</a:t>
            </a:r>
            <a:endParaRPr lang="ja-JP" altLang="en-US" sz="1800" dirty="0">
              <a:solidFill>
                <a:prstClr val="black"/>
              </a:solidFill>
              <a:latin typeface="+mn-ea"/>
            </a:endParaRPr>
          </a:p>
        </p:txBody>
      </p:sp>
      <p:sp>
        <p:nvSpPr>
          <p:cNvPr id="3" name="タイトル 2"/>
          <p:cNvSpPr>
            <a:spLocks noGrp="1"/>
          </p:cNvSpPr>
          <p:nvPr>
            <p:ph type="title"/>
          </p:nvPr>
        </p:nvSpPr>
        <p:spPr/>
        <p:txBody>
          <a:bodyPr/>
          <a:lstStyle/>
          <a:p>
            <a:r>
              <a:rPr kumimoji="1" lang="ja-JP" altLang="en-US" dirty="0" smtClean="0"/>
              <a:t>精神障害者の生活を支える制度</a:t>
            </a:r>
            <a:endParaRPr kumimoji="1" lang="ja-JP" altLang="en-US" dirty="0"/>
          </a:p>
        </p:txBody>
      </p:sp>
    </p:spTree>
    <p:extLst>
      <p:ext uri="{BB962C8B-B14F-4D97-AF65-F5344CB8AC3E}">
        <p14:creationId xmlns:p14="http://schemas.microsoft.com/office/powerpoint/2010/main" val="20689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pPr marL="0" lvl="0" indent="0">
              <a:buClr>
                <a:srgbClr val="2DA2BF"/>
              </a:buClr>
              <a:buNone/>
            </a:pPr>
            <a:r>
              <a:rPr lang="ja-JP" altLang="en-US" sz="2600" b="1" dirty="0" smtClean="0">
                <a:solidFill>
                  <a:prstClr val="black"/>
                </a:solidFill>
                <a:latin typeface="+mn-ea"/>
              </a:rPr>
              <a:t>＜精神障害者保健福祉手帳＞</a:t>
            </a:r>
            <a:endParaRPr lang="en-US" altLang="ja-JP" sz="2600" b="1" dirty="0" smtClean="0">
              <a:solidFill>
                <a:prstClr val="black"/>
              </a:solidFill>
              <a:latin typeface="+mn-ea"/>
            </a:endParaRPr>
          </a:p>
          <a:p>
            <a:pPr marL="0" lvl="0" indent="0">
              <a:buClr>
                <a:srgbClr val="2DA2BF"/>
              </a:buClr>
              <a:buNone/>
            </a:pPr>
            <a:r>
              <a:rPr lang="ja-JP" altLang="en-US" sz="1800" b="1" dirty="0" smtClean="0">
                <a:solidFill>
                  <a:prstClr val="black"/>
                </a:solidFill>
                <a:latin typeface="+mn-ea"/>
              </a:rPr>
              <a:t>障害者</a:t>
            </a:r>
            <a:r>
              <a:rPr lang="ja-JP" altLang="en-US" sz="1800" b="1" dirty="0">
                <a:solidFill>
                  <a:prstClr val="black"/>
                </a:solidFill>
                <a:latin typeface="+mn-ea"/>
              </a:rPr>
              <a:t>の方が地域で生活し、社会参加するための手助けとなります。</a:t>
            </a:r>
            <a:endParaRPr lang="en-US" altLang="ja-JP" sz="1800" b="1" dirty="0">
              <a:solidFill>
                <a:prstClr val="black"/>
              </a:solidFill>
              <a:latin typeface="+mn-ea"/>
            </a:endParaRPr>
          </a:p>
          <a:p>
            <a:pPr lvl="0">
              <a:buClr>
                <a:srgbClr val="2DA2BF"/>
              </a:buClr>
            </a:pPr>
            <a:r>
              <a:rPr lang="ja-JP" altLang="en-US" sz="1800" b="1" dirty="0">
                <a:solidFill>
                  <a:prstClr val="black"/>
                </a:solidFill>
                <a:latin typeface="+mn-ea"/>
              </a:rPr>
              <a:t>対象者</a:t>
            </a:r>
            <a:endParaRPr lang="en-US" altLang="ja-JP" sz="1800" b="1" dirty="0">
              <a:solidFill>
                <a:prstClr val="black"/>
              </a:solidFill>
              <a:latin typeface="+mn-ea"/>
            </a:endParaRPr>
          </a:p>
          <a:p>
            <a:pPr marL="0" lvl="0" indent="0">
              <a:buClr>
                <a:srgbClr val="FE8637"/>
              </a:buClr>
              <a:buNone/>
            </a:pPr>
            <a:r>
              <a:rPr lang="ja-JP" altLang="en-US" sz="1800" dirty="0">
                <a:solidFill>
                  <a:prstClr val="black"/>
                </a:solidFill>
                <a:latin typeface="+mn-ea"/>
              </a:rPr>
              <a:t>　精神障害のため日常生活や社会生活にハンディキャップを持つ方が対象です。</a:t>
            </a:r>
            <a:endParaRPr lang="en-US" altLang="ja-JP" sz="1800" dirty="0">
              <a:solidFill>
                <a:prstClr val="black"/>
              </a:solidFill>
              <a:latin typeface="+mn-ea"/>
            </a:endParaRPr>
          </a:p>
          <a:p>
            <a:pPr marL="0" lvl="0" indent="0">
              <a:buClr>
                <a:srgbClr val="FE8637"/>
              </a:buClr>
              <a:buNone/>
            </a:pPr>
            <a:r>
              <a:rPr lang="ja-JP" altLang="en-US" sz="1800" dirty="0">
                <a:solidFill>
                  <a:prstClr val="black"/>
                </a:solidFill>
                <a:latin typeface="+mn-ea"/>
              </a:rPr>
              <a:t>　入院・在宅による区別や年齢制限はありません。精神疾患の初診日から</a:t>
            </a:r>
            <a:r>
              <a:rPr lang="en-US" altLang="ja-JP" sz="1800" b="1" dirty="0">
                <a:solidFill>
                  <a:prstClr val="black"/>
                </a:solidFill>
                <a:latin typeface="+mn-ea"/>
              </a:rPr>
              <a:t>6</a:t>
            </a:r>
            <a:r>
              <a:rPr lang="ja-JP" altLang="en-US" sz="1800" b="1" dirty="0">
                <a:solidFill>
                  <a:prstClr val="black"/>
                </a:solidFill>
                <a:latin typeface="+mn-ea"/>
              </a:rPr>
              <a:t>か月</a:t>
            </a:r>
            <a:endParaRPr lang="en-US" altLang="ja-JP" sz="1800" b="1" dirty="0">
              <a:solidFill>
                <a:prstClr val="black"/>
              </a:solidFill>
              <a:latin typeface="+mn-ea"/>
            </a:endParaRPr>
          </a:p>
          <a:p>
            <a:pPr marL="0" lvl="0" indent="0">
              <a:buClr>
                <a:srgbClr val="FE8637"/>
              </a:buClr>
              <a:buNone/>
            </a:pPr>
            <a:r>
              <a:rPr lang="ja-JP" altLang="en-US" sz="1800" b="1" dirty="0">
                <a:solidFill>
                  <a:prstClr val="black"/>
                </a:solidFill>
                <a:latin typeface="+mn-ea"/>
              </a:rPr>
              <a:t>　</a:t>
            </a:r>
            <a:r>
              <a:rPr lang="ja-JP" altLang="en-US" sz="1800" dirty="0">
                <a:solidFill>
                  <a:prstClr val="black"/>
                </a:solidFill>
                <a:latin typeface="+mn-ea"/>
              </a:rPr>
              <a:t>経過している必要があります。知的障害は対象外です</a:t>
            </a:r>
            <a:r>
              <a:rPr lang="ja-JP" altLang="en-US" sz="1800" dirty="0" smtClean="0">
                <a:solidFill>
                  <a:prstClr val="black"/>
                </a:solidFill>
                <a:latin typeface="+mn-ea"/>
              </a:rPr>
              <a:t>。</a:t>
            </a:r>
            <a:endParaRPr lang="en-US" altLang="ja-JP" sz="1800" dirty="0">
              <a:solidFill>
                <a:prstClr val="black"/>
              </a:solidFill>
              <a:latin typeface="+mn-ea"/>
            </a:endParaRPr>
          </a:p>
          <a:p>
            <a:pPr marL="0" lvl="0" indent="0">
              <a:buClr>
                <a:srgbClr val="FE8637"/>
              </a:buClr>
              <a:buNone/>
            </a:pPr>
            <a:endParaRPr lang="en-US" altLang="ja-JP" sz="1800" dirty="0">
              <a:solidFill>
                <a:prstClr val="black"/>
              </a:solidFill>
              <a:latin typeface="+mn-ea"/>
            </a:endParaRPr>
          </a:p>
          <a:p>
            <a:pPr lvl="0">
              <a:buClr>
                <a:srgbClr val="2DA2BF"/>
              </a:buClr>
            </a:pPr>
            <a:r>
              <a:rPr lang="ja-JP" altLang="en-US" sz="1800" b="1" dirty="0">
                <a:solidFill>
                  <a:prstClr val="black"/>
                </a:solidFill>
                <a:latin typeface="+mn-ea"/>
              </a:rPr>
              <a:t>有効期限</a:t>
            </a:r>
            <a:endParaRPr lang="en-US" altLang="ja-JP" sz="1800" b="1" dirty="0">
              <a:solidFill>
                <a:prstClr val="black"/>
              </a:solidFill>
              <a:latin typeface="+mn-ea"/>
            </a:endParaRPr>
          </a:p>
          <a:p>
            <a:pPr marL="0" lvl="0" indent="0">
              <a:buClr>
                <a:srgbClr val="2DA2BF"/>
              </a:buClr>
              <a:buNone/>
            </a:pPr>
            <a:r>
              <a:rPr lang="ja-JP" altLang="en-US" sz="1800" dirty="0">
                <a:solidFill>
                  <a:prstClr val="black"/>
                </a:solidFill>
                <a:latin typeface="+mn-ea"/>
              </a:rPr>
              <a:t>　</a:t>
            </a:r>
            <a:r>
              <a:rPr lang="ja-JP" altLang="en-US" sz="1800" dirty="0" smtClean="0">
                <a:solidFill>
                  <a:prstClr val="black"/>
                </a:solidFill>
                <a:latin typeface="+mn-ea"/>
              </a:rPr>
              <a:t>有効期間は</a:t>
            </a:r>
            <a:r>
              <a:rPr lang="en-US" altLang="ja-JP" sz="1800" dirty="0" smtClean="0">
                <a:solidFill>
                  <a:prstClr val="black"/>
                </a:solidFill>
                <a:latin typeface="+mn-ea"/>
              </a:rPr>
              <a:t>2</a:t>
            </a:r>
            <a:r>
              <a:rPr lang="ja-JP" altLang="en-US" sz="1800" dirty="0" smtClean="0">
                <a:solidFill>
                  <a:prstClr val="black"/>
                </a:solidFill>
                <a:latin typeface="+mn-ea"/>
              </a:rPr>
              <a:t>年間となります。</a:t>
            </a:r>
            <a:r>
              <a:rPr lang="en-US" altLang="ja-JP" sz="1800" dirty="0" smtClean="0">
                <a:solidFill>
                  <a:prstClr val="black"/>
                </a:solidFill>
                <a:latin typeface="+mn-ea"/>
              </a:rPr>
              <a:t>2</a:t>
            </a:r>
            <a:r>
              <a:rPr lang="ja-JP" altLang="en-US" sz="1800" dirty="0" smtClean="0">
                <a:solidFill>
                  <a:prstClr val="black"/>
                </a:solidFill>
                <a:latin typeface="+mn-ea"/>
              </a:rPr>
              <a:t>年</a:t>
            </a:r>
            <a:r>
              <a:rPr lang="ja-JP" altLang="en-US" sz="1800" dirty="0">
                <a:solidFill>
                  <a:prstClr val="black"/>
                </a:solidFill>
                <a:latin typeface="+mn-ea"/>
              </a:rPr>
              <a:t>毎</a:t>
            </a:r>
            <a:r>
              <a:rPr lang="ja-JP" altLang="en-US" sz="1800" dirty="0" smtClean="0">
                <a:solidFill>
                  <a:prstClr val="black"/>
                </a:solidFill>
                <a:latin typeface="+mn-ea"/>
              </a:rPr>
              <a:t>に</a:t>
            </a:r>
            <a:r>
              <a:rPr lang="ja-JP" altLang="en-US" sz="1800" dirty="0">
                <a:solidFill>
                  <a:prstClr val="black"/>
                </a:solidFill>
                <a:latin typeface="+mn-ea"/>
              </a:rPr>
              <a:t>申請</a:t>
            </a:r>
            <a:r>
              <a:rPr lang="ja-JP" altLang="en-US" sz="1800" dirty="0" smtClean="0">
                <a:solidFill>
                  <a:prstClr val="black"/>
                </a:solidFill>
                <a:latin typeface="+mn-ea"/>
              </a:rPr>
              <a:t>し障害</a:t>
            </a:r>
            <a:r>
              <a:rPr lang="ja-JP" altLang="en-US" sz="1800" dirty="0">
                <a:solidFill>
                  <a:prstClr val="black"/>
                </a:solidFill>
                <a:latin typeface="+mn-ea"/>
              </a:rPr>
              <a:t>の状態を再認定して更新</a:t>
            </a:r>
            <a:r>
              <a:rPr lang="ja-JP" altLang="en-US" sz="1800" dirty="0" smtClean="0">
                <a:solidFill>
                  <a:prstClr val="black"/>
                </a:solidFill>
                <a:latin typeface="+mn-ea"/>
              </a:rPr>
              <a:t>で</a:t>
            </a:r>
            <a:endParaRPr lang="en-US" altLang="ja-JP" sz="1800" dirty="0" smtClean="0">
              <a:solidFill>
                <a:prstClr val="black"/>
              </a:solidFill>
              <a:latin typeface="+mn-ea"/>
            </a:endParaRPr>
          </a:p>
          <a:p>
            <a:pPr marL="0" lvl="0" indent="0">
              <a:buClr>
                <a:srgbClr val="2DA2BF"/>
              </a:buClr>
              <a:buNone/>
            </a:pPr>
            <a:r>
              <a:rPr lang="ja-JP" altLang="en-US" sz="1800" dirty="0">
                <a:solidFill>
                  <a:prstClr val="black"/>
                </a:solidFill>
                <a:latin typeface="+mn-ea"/>
              </a:rPr>
              <a:t>　</a:t>
            </a:r>
            <a:r>
              <a:rPr lang="ja-JP" altLang="en-US" sz="1800" dirty="0" smtClean="0">
                <a:solidFill>
                  <a:prstClr val="black"/>
                </a:solidFill>
                <a:latin typeface="+mn-ea"/>
              </a:rPr>
              <a:t>きます。更新</a:t>
            </a:r>
            <a:r>
              <a:rPr lang="ja-JP" altLang="en-US" sz="1800" dirty="0">
                <a:solidFill>
                  <a:prstClr val="black"/>
                </a:solidFill>
                <a:latin typeface="+mn-ea"/>
              </a:rPr>
              <a:t>申請は、有効期間満了日の</a:t>
            </a:r>
            <a:r>
              <a:rPr lang="en-US" altLang="ja-JP" sz="1800" b="1" dirty="0">
                <a:solidFill>
                  <a:prstClr val="black"/>
                </a:solidFill>
                <a:latin typeface="+mn-ea"/>
              </a:rPr>
              <a:t>3</a:t>
            </a:r>
            <a:r>
              <a:rPr lang="ja-JP" altLang="en-US" sz="1800" b="1" dirty="0">
                <a:solidFill>
                  <a:prstClr val="black"/>
                </a:solidFill>
                <a:latin typeface="+mn-ea"/>
              </a:rPr>
              <a:t>ヶ月前</a:t>
            </a:r>
            <a:r>
              <a:rPr lang="ja-JP" altLang="en-US" sz="1800" dirty="0">
                <a:solidFill>
                  <a:prstClr val="black"/>
                </a:solidFill>
                <a:latin typeface="+mn-ea"/>
              </a:rPr>
              <a:t>から出来ますので、お早め</a:t>
            </a:r>
            <a:r>
              <a:rPr lang="ja-JP" altLang="en-US" sz="1800" dirty="0" smtClean="0">
                <a:solidFill>
                  <a:prstClr val="black"/>
                </a:solidFill>
                <a:latin typeface="+mn-ea"/>
              </a:rPr>
              <a:t>に</a:t>
            </a:r>
            <a:endParaRPr lang="en-US" altLang="ja-JP" sz="1800" dirty="0" smtClean="0">
              <a:solidFill>
                <a:prstClr val="black"/>
              </a:solidFill>
              <a:latin typeface="+mn-ea"/>
            </a:endParaRPr>
          </a:p>
          <a:p>
            <a:pPr marL="0" lvl="0" indent="0">
              <a:buClr>
                <a:srgbClr val="2DA2BF"/>
              </a:buClr>
              <a:buNone/>
            </a:pPr>
            <a:r>
              <a:rPr lang="ja-JP" altLang="en-US" sz="1800" dirty="0">
                <a:solidFill>
                  <a:prstClr val="black"/>
                </a:solidFill>
                <a:latin typeface="+mn-ea"/>
              </a:rPr>
              <a:t>　</a:t>
            </a:r>
            <a:r>
              <a:rPr lang="ja-JP" altLang="en-US" sz="1800" dirty="0" smtClean="0">
                <a:solidFill>
                  <a:prstClr val="black"/>
                </a:solidFill>
                <a:latin typeface="+mn-ea"/>
              </a:rPr>
              <a:t>手続きを</a:t>
            </a:r>
            <a:r>
              <a:rPr lang="ja-JP" altLang="en-US" sz="1800" dirty="0">
                <a:solidFill>
                  <a:prstClr val="black"/>
                </a:solidFill>
                <a:latin typeface="+mn-ea"/>
              </a:rPr>
              <a:t>して下さい。</a:t>
            </a:r>
            <a:endParaRPr lang="en-US" altLang="ja-JP" sz="1800" dirty="0">
              <a:solidFill>
                <a:prstClr val="black"/>
              </a:solidFill>
              <a:latin typeface="+mn-ea"/>
            </a:endParaRPr>
          </a:p>
          <a:p>
            <a:pPr lvl="0">
              <a:buClr>
                <a:srgbClr val="2DA2BF"/>
              </a:buClr>
            </a:pPr>
            <a:endParaRPr lang="en-US" altLang="ja-JP" sz="1800" dirty="0">
              <a:solidFill>
                <a:prstClr val="black"/>
              </a:solidFill>
              <a:latin typeface="+mn-ea"/>
            </a:endParaRPr>
          </a:p>
          <a:p>
            <a:pPr lvl="0">
              <a:buClr>
                <a:srgbClr val="2DA2BF"/>
              </a:buClr>
            </a:pPr>
            <a:r>
              <a:rPr lang="ja-JP" altLang="en-US" sz="1800" b="1" dirty="0">
                <a:solidFill>
                  <a:prstClr val="black"/>
                </a:solidFill>
                <a:latin typeface="+mn-ea"/>
              </a:rPr>
              <a:t>窓口</a:t>
            </a:r>
            <a:endParaRPr lang="en-US" altLang="ja-JP" sz="1800" b="1" dirty="0">
              <a:solidFill>
                <a:prstClr val="black"/>
              </a:solidFill>
              <a:latin typeface="+mn-ea"/>
            </a:endParaRPr>
          </a:p>
          <a:p>
            <a:pPr marL="0" lvl="0" indent="0">
              <a:buClr>
                <a:srgbClr val="2DA2BF"/>
              </a:buClr>
              <a:buNone/>
            </a:pPr>
            <a:r>
              <a:rPr lang="ja-JP" altLang="en-US" sz="1800" dirty="0">
                <a:solidFill>
                  <a:prstClr val="black"/>
                </a:solidFill>
                <a:latin typeface="+mn-ea"/>
              </a:rPr>
              <a:t>　江戸川保健所精神保健係・各健康サポートセンター</a:t>
            </a:r>
            <a:endParaRPr lang="en-US" altLang="ja-JP" sz="1800" dirty="0">
              <a:solidFill>
                <a:prstClr val="black"/>
              </a:solidFill>
              <a:latin typeface="+mn-ea"/>
            </a:endParaRPr>
          </a:p>
          <a:p>
            <a:endParaRPr kumimoji="1" lang="ja-JP" altLang="en-US" dirty="0">
              <a:latin typeface="+mn-ea"/>
            </a:endParaRPr>
          </a:p>
        </p:txBody>
      </p:sp>
      <p:sp>
        <p:nvSpPr>
          <p:cNvPr id="3" name="タイトル 2"/>
          <p:cNvSpPr>
            <a:spLocks noGrp="1"/>
          </p:cNvSpPr>
          <p:nvPr>
            <p:ph type="title"/>
          </p:nvPr>
        </p:nvSpPr>
        <p:spPr/>
        <p:txBody>
          <a:bodyPr>
            <a:normAutofit/>
          </a:bodyPr>
          <a:lstStyle/>
          <a:p>
            <a:r>
              <a:rPr kumimoji="1" lang="ja-JP" altLang="en-US" dirty="0" smtClean="0"/>
              <a:t>精神障害者の生活を支える制度</a:t>
            </a:r>
            <a:endParaRPr kumimoji="1" lang="ja-JP" altLang="en-US" dirty="0"/>
          </a:p>
        </p:txBody>
      </p:sp>
    </p:spTree>
    <p:extLst>
      <p:ext uri="{BB962C8B-B14F-4D97-AF65-F5344CB8AC3E}">
        <p14:creationId xmlns:p14="http://schemas.microsoft.com/office/powerpoint/2010/main" val="3967019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lang="ja-JP" altLang="en-US" sz="2800" b="1" dirty="0">
                <a:latin typeface="HG丸ｺﾞｼｯｸM-PRO" panose="020F0600000000000000" pitchFamily="50" charset="-128"/>
                <a:ea typeface="HG丸ｺﾞｼｯｸM-PRO" panose="020F0600000000000000" pitchFamily="50" charset="-128"/>
              </a:rPr>
              <a:t>障害福祉サービス</a:t>
            </a: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障害のある方の障害程度等をふまえて個別に支給</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決定を行う、障害者の日常生活及び社会生活を総</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合的に支援するための法律（障害者総合支援法）</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に定められたサービスです</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25000"/>
              </a:lnSpc>
              <a:spcAft>
                <a:spcPts val="120"/>
              </a:spcAft>
              <a:buNone/>
            </a:pPr>
            <a:endParaRPr lang="en-US" altLang="ja-JP" b="1" u="sng" dirty="0" smtClean="0">
              <a:latin typeface="ＭＳ Ｐゴシック"/>
              <a:ea typeface="HG丸ｺﾞｼｯｸM-PRO"/>
              <a:cs typeface="ＭＳ Ｐゴシック"/>
            </a:endParaRPr>
          </a:p>
          <a:p>
            <a:pPr marL="0" indent="0">
              <a:lnSpc>
                <a:spcPct val="125000"/>
              </a:lnSpc>
              <a:spcAft>
                <a:spcPts val="120"/>
              </a:spcAft>
              <a:buNone/>
            </a:pPr>
            <a:r>
              <a:rPr lang="ja-JP" altLang="ja-JP" b="1" u="sng" dirty="0" smtClean="0">
                <a:latin typeface="ＭＳ Ｐゴシック"/>
                <a:ea typeface="HG丸ｺﾞｼｯｸM-PRO"/>
                <a:cs typeface="ＭＳ Ｐゴシック"/>
              </a:rPr>
              <a:t>以下</a:t>
            </a:r>
            <a:r>
              <a:rPr lang="ja-JP" altLang="ja-JP" b="1" u="sng" dirty="0">
                <a:latin typeface="ＭＳ Ｐゴシック"/>
                <a:ea typeface="HG丸ｺﾞｼｯｸM-PRO"/>
                <a:cs typeface="ＭＳ Ｐゴシック"/>
              </a:rPr>
              <a:t>のいずれか</a:t>
            </a:r>
            <a:r>
              <a:rPr lang="ja-JP" altLang="en-US" b="1" u="sng" dirty="0">
                <a:latin typeface="ＭＳ Ｐゴシック"/>
                <a:ea typeface="HG丸ｺﾞｼｯｸM-PRO"/>
                <a:cs typeface="ＭＳ Ｐゴシック"/>
              </a:rPr>
              <a:t>をお持ちの</a:t>
            </a:r>
            <a:r>
              <a:rPr lang="ja-JP" altLang="ja-JP" b="1" u="sng" dirty="0">
                <a:latin typeface="ＭＳ Ｐゴシック"/>
                <a:ea typeface="HG丸ｺﾞｼｯｸM-PRO"/>
                <a:cs typeface="ＭＳ Ｐゴシック"/>
              </a:rPr>
              <a:t>方</a:t>
            </a:r>
            <a:endParaRPr lang="ja-JP" altLang="ja-JP" sz="3200" b="1" u="sng" dirty="0">
              <a:latin typeface="ＭＳ Ｐゴシック"/>
              <a:cs typeface="ＭＳ Ｐゴシック"/>
            </a:endParaRPr>
          </a:p>
          <a:p>
            <a:pPr marL="0" indent="0" algn="just">
              <a:buNone/>
            </a:pPr>
            <a:r>
              <a:rPr lang="ja-JP" altLang="en-US" kern="100" dirty="0" smtClean="0">
                <a:latin typeface="Century"/>
                <a:ea typeface="HG丸ｺﾞｼｯｸM-PRO"/>
                <a:cs typeface="Times New Roman"/>
              </a:rPr>
              <a:t>　①</a:t>
            </a:r>
            <a:r>
              <a:rPr lang="ja-JP" altLang="ja-JP" kern="100" dirty="0">
                <a:latin typeface="Century"/>
                <a:ea typeface="HG丸ｺﾞｼｯｸM-PRO"/>
                <a:cs typeface="Times New Roman"/>
              </a:rPr>
              <a:t>自立支援医療</a:t>
            </a:r>
            <a:r>
              <a:rPr lang="ja-JP" altLang="en-US" kern="100" dirty="0">
                <a:latin typeface="Century"/>
                <a:ea typeface="HG丸ｺﾞｼｯｸM-PRO"/>
                <a:cs typeface="Times New Roman"/>
              </a:rPr>
              <a:t>受給者証　（申請中可）</a:t>
            </a:r>
            <a:r>
              <a:rPr lang="ja-JP" altLang="ja-JP" kern="100" dirty="0">
                <a:latin typeface="Century"/>
                <a:ea typeface="HG丸ｺﾞｼｯｸM-PRO"/>
                <a:cs typeface="Times New Roman"/>
              </a:rPr>
              <a:t>　　　　　　　</a:t>
            </a:r>
            <a:endParaRPr lang="en-US" altLang="ja-JP" kern="100" dirty="0">
              <a:latin typeface="Century"/>
              <a:ea typeface="HG丸ｺﾞｼｯｸM-PRO"/>
              <a:cs typeface="Times New Roman"/>
            </a:endParaRPr>
          </a:p>
          <a:p>
            <a:pPr marL="0" indent="0" algn="just">
              <a:buNone/>
            </a:pPr>
            <a:r>
              <a:rPr lang="ja-JP" altLang="en-US" kern="100" dirty="0" smtClean="0">
                <a:latin typeface="Century"/>
                <a:ea typeface="HG丸ｺﾞｼｯｸM-PRO"/>
                <a:cs typeface="Times New Roman"/>
              </a:rPr>
              <a:t>　②</a:t>
            </a:r>
            <a:r>
              <a:rPr lang="ja-JP" altLang="ja-JP" kern="100" dirty="0">
                <a:latin typeface="Century"/>
                <a:ea typeface="HG丸ｺﾞｼｯｸM-PRO"/>
                <a:cs typeface="Times New Roman"/>
              </a:rPr>
              <a:t>精神障害者</a:t>
            </a:r>
            <a:r>
              <a:rPr lang="ja-JP" altLang="en-US" kern="100" dirty="0">
                <a:latin typeface="Century"/>
                <a:ea typeface="HG丸ｺﾞｼｯｸM-PRO"/>
                <a:cs typeface="Times New Roman"/>
              </a:rPr>
              <a:t>保健</a:t>
            </a:r>
            <a:r>
              <a:rPr lang="ja-JP" altLang="ja-JP" kern="100" dirty="0">
                <a:latin typeface="Century"/>
                <a:ea typeface="HG丸ｺﾞｼｯｸM-PRO"/>
                <a:cs typeface="Times New Roman"/>
              </a:rPr>
              <a:t>福祉手帳</a:t>
            </a:r>
            <a:r>
              <a:rPr lang="ja-JP" altLang="en-US" kern="100" dirty="0">
                <a:latin typeface="Century"/>
                <a:ea typeface="HG丸ｺﾞｼｯｸM-PRO"/>
                <a:cs typeface="Times New Roman"/>
              </a:rPr>
              <a:t>　（申請中可）</a:t>
            </a:r>
            <a:endParaRPr lang="ja-JP" altLang="ja-JP" kern="100" dirty="0">
              <a:latin typeface="Century"/>
              <a:ea typeface="ＭＳ 明朝"/>
              <a:cs typeface="Times New Roman"/>
            </a:endParaRPr>
          </a:p>
          <a:p>
            <a:pPr marL="0" indent="0" algn="just">
              <a:buNone/>
            </a:pPr>
            <a:r>
              <a:rPr lang="ja-JP" altLang="en-US" kern="100" dirty="0" smtClean="0">
                <a:latin typeface="Century"/>
                <a:ea typeface="HG丸ｺﾞｼｯｸM-PRO"/>
                <a:cs typeface="Times New Roman"/>
              </a:rPr>
              <a:t>　③</a:t>
            </a:r>
            <a:r>
              <a:rPr lang="ja-JP" altLang="ja-JP" kern="100" dirty="0">
                <a:latin typeface="Century"/>
                <a:ea typeface="HG丸ｺﾞｼｯｸM-PRO"/>
                <a:cs typeface="Times New Roman"/>
              </a:rPr>
              <a:t>精神障害を理由</a:t>
            </a:r>
            <a:r>
              <a:rPr lang="ja-JP" altLang="en-US" kern="100" dirty="0">
                <a:latin typeface="Century"/>
                <a:ea typeface="HG丸ｺﾞｼｯｸM-PRO"/>
                <a:cs typeface="Times New Roman"/>
              </a:rPr>
              <a:t>とした</a:t>
            </a:r>
            <a:r>
              <a:rPr lang="ja-JP" altLang="ja-JP" kern="100" dirty="0">
                <a:latin typeface="Century"/>
                <a:ea typeface="HG丸ｺﾞｼｯｸM-PRO"/>
                <a:cs typeface="Times New Roman"/>
              </a:rPr>
              <a:t>障害年金を受給</a:t>
            </a:r>
            <a:r>
              <a:rPr lang="ja-JP" altLang="en-US" kern="100" dirty="0">
                <a:latin typeface="Century"/>
                <a:ea typeface="HG丸ｺﾞｼｯｸM-PRO"/>
                <a:cs typeface="Times New Roman"/>
              </a:rPr>
              <a:t>中</a:t>
            </a:r>
            <a:endParaRPr lang="en-US" altLang="ja-JP" kern="100" dirty="0">
              <a:latin typeface="Century"/>
              <a:ea typeface="HG丸ｺﾞｼｯｸM-PRO"/>
              <a:cs typeface="Times New Roman"/>
            </a:endParaRPr>
          </a:p>
          <a:p>
            <a:pPr marL="0" indent="0" algn="just">
              <a:buNone/>
            </a:pPr>
            <a:r>
              <a:rPr lang="ja-JP" altLang="en-US" kern="100" dirty="0" smtClean="0">
                <a:latin typeface="Century"/>
                <a:ea typeface="HG丸ｺﾞｼｯｸM-PRO"/>
                <a:cs typeface="Times New Roman"/>
              </a:rPr>
              <a:t>　④</a:t>
            </a:r>
            <a:r>
              <a:rPr lang="ja-JP" altLang="ja-JP" kern="100" dirty="0">
                <a:latin typeface="Century"/>
                <a:ea typeface="HG丸ｺﾞｼｯｸM-PRO"/>
                <a:cs typeface="Times New Roman"/>
              </a:rPr>
              <a:t>医師の診断書</a:t>
            </a:r>
            <a:r>
              <a:rPr lang="en-US" altLang="ja-JP" sz="1800" kern="100" dirty="0">
                <a:latin typeface="Century"/>
                <a:ea typeface="HG丸ｺﾞｼｯｸM-PRO"/>
                <a:cs typeface="Times New Roman"/>
              </a:rPr>
              <a:t>(ICD-10</a:t>
            </a:r>
            <a:r>
              <a:rPr lang="ja-JP" altLang="en-US" sz="1800" kern="100" dirty="0">
                <a:latin typeface="Century"/>
                <a:ea typeface="HG丸ｺﾞｼｯｸM-PRO"/>
                <a:cs typeface="Times New Roman"/>
              </a:rPr>
              <a:t>コードなどで精神障害が確認</a:t>
            </a:r>
            <a:r>
              <a:rPr lang="ja-JP" altLang="en-US" sz="1800" kern="100" dirty="0" smtClean="0">
                <a:latin typeface="Century"/>
                <a:ea typeface="HG丸ｺﾞｼｯｸM-PRO"/>
                <a:cs typeface="Times New Roman"/>
              </a:rPr>
              <a:t>できるもの</a:t>
            </a:r>
            <a:r>
              <a:rPr lang="en-US" altLang="ja-JP" sz="1800" kern="100" dirty="0" smtClean="0">
                <a:latin typeface="Century"/>
                <a:ea typeface="HG丸ｺﾞｼｯｸM-PRO"/>
                <a:cs typeface="Times New Roman"/>
              </a:rPr>
              <a:t>)</a:t>
            </a:r>
            <a:endParaRPr lang="ja-JP" altLang="ja-JP" sz="1800" kern="100" dirty="0">
              <a:latin typeface="Century"/>
              <a:ea typeface="ＭＳ 明朝"/>
              <a:cs typeface="Times New Roman"/>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3" name="タイトル 2"/>
          <p:cNvSpPr>
            <a:spLocks noGrp="1"/>
          </p:cNvSpPr>
          <p:nvPr>
            <p:ph type="title"/>
          </p:nvPr>
        </p:nvSpPr>
        <p:spPr/>
        <p:txBody>
          <a:bodyPr/>
          <a:lstStyle/>
          <a:p>
            <a:r>
              <a:rPr kumimoji="1" lang="ja-JP" altLang="en-US" dirty="0" smtClean="0"/>
              <a:t>精神障害者を支える制度</a:t>
            </a:r>
            <a:endParaRPr kumimoji="1" lang="ja-JP" altLang="en-US" dirty="0"/>
          </a:p>
        </p:txBody>
      </p:sp>
    </p:spTree>
    <p:extLst>
      <p:ext uri="{BB962C8B-B14F-4D97-AF65-F5344CB8AC3E}">
        <p14:creationId xmlns:p14="http://schemas.microsoft.com/office/powerpoint/2010/main" val="1928210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412776"/>
            <a:ext cx="8229600" cy="4525963"/>
          </a:xfrm>
        </p:spPr>
        <p:txBody>
          <a:bodyPr>
            <a:normAutofit fontScale="25000" lnSpcReduction="20000"/>
          </a:bodyPr>
          <a:lstStyle/>
          <a:p>
            <a:pPr marL="109728" indent="0">
              <a:buNone/>
            </a:pPr>
            <a:endParaRPr lang="ja-JP" altLang="en-US" dirty="0"/>
          </a:p>
          <a:p>
            <a:pPr marL="109728" indent="0">
              <a:buNone/>
            </a:pPr>
            <a:r>
              <a:rPr lang="ja-JP" altLang="en-US" sz="11200" b="1" dirty="0" smtClean="0"/>
              <a:t>＜介護給付＞</a:t>
            </a:r>
            <a:endParaRPr lang="en-US" altLang="ja-JP" sz="11200" b="1" dirty="0" smtClean="0"/>
          </a:p>
          <a:p>
            <a:r>
              <a:rPr lang="ja-JP" altLang="en-US" sz="11200" dirty="0" smtClean="0"/>
              <a:t>居宅</a:t>
            </a:r>
            <a:r>
              <a:rPr lang="ja-JP" altLang="en-US" sz="11200" dirty="0"/>
              <a:t>介護（ホームヘルプ）</a:t>
            </a:r>
          </a:p>
          <a:p>
            <a:pPr marL="109728" indent="0">
              <a:buNone/>
            </a:pPr>
            <a:r>
              <a:rPr lang="ja-JP" altLang="en-US" sz="11200" dirty="0"/>
              <a:t>　　入浴</a:t>
            </a:r>
            <a:r>
              <a:rPr lang="ja-JP" altLang="en-US" sz="11200" dirty="0" smtClean="0"/>
              <a:t>、</a:t>
            </a:r>
            <a:r>
              <a:rPr lang="ja-JP" altLang="en-US" sz="11200" dirty="0"/>
              <a:t>排泄</a:t>
            </a:r>
            <a:r>
              <a:rPr lang="ja-JP" altLang="en-US" sz="11200" dirty="0" smtClean="0"/>
              <a:t>、</a:t>
            </a:r>
            <a:r>
              <a:rPr lang="ja-JP" altLang="en-US" sz="11200" dirty="0"/>
              <a:t>食事の介護および家事援助、通院</a:t>
            </a:r>
            <a:r>
              <a:rPr lang="ja-JP" altLang="en-US" sz="11200" dirty="0" smtClean="0"/>
              <a:t>等</a:t>
            </a:r>
            <a:endParaRPr lang="en-US" altLang="ja-JP" sz="11200" dirty="0" smtClean="0"/>
          </a:p>
          <a:p>
            <a:pPr marL="109728" indent="0">
              <a:buNone/>
            </a:pPr>
            <a:r>
              <a:rPr lang="ja-JP" altLang="en-US" sz="11200" dirty="0"/>
              <a:t>　</a:t>
            </a:r>
            <a:r>
              <a:rPr lang="ja-JP" altLang="en-US" sz="11200" dirty="0" smtClean="0"/>
              <a:t>　介助</a:t>
            </a:r>
            <a:r>
              <a:rPr lang="ja-JP" altLang="en-US" sz="11200" dirty="0"/>
              <a:t>など。</a:t>
            </a:r>
          </a:p>
          <a:p>
            <a:endParaRPr lang="ja-JP" altLang="en-US" sz="11200" dirty="0"/>
          </a:p>
          <a:p>
            <a:r>
              <a:rPr lang="ja-JP" altLang="en-US" sz="11200" dirty="0" smtClean="0"/>
              <a:t>共同</a:t>
            </a:r>
            <a:r>
              <a:rPr lang="ja-JP" altLang="en-US" sz="11200" dirty="0"/>
              <a:t>生活援助（グループホーム）　　</a:t>
            </a:r>
          </a:p>
          <a:p>
            <a:pPr marL="109728" indent="0">
              <a:buNone/>
            </a:pPr>
            <a:r>
              <a:rPr lang="ja-JP" altLang="en-US" sz="11200" dirty="0"/>
              <a:t>　　</a:t>
            </a:r>
            <a:r>
              <a:rPr lang="en-US" altLang="ja-JP" sz="11200" dirty="0"/>
              <a:t>※</a:t>
            </a:r>
            <a:r>
              <a:rPr lang="ja-JP" altLang="en-US" sz="11200" dirty="0"/>
              <a:t>通過型（３年間）と滞在型があります</a:t>
            </a:r>
          </a:p>
          <a:p>
            <a:pPr marL="109728" indent="0">
              <a:buNone/>
            </a:pPr>
            <a:r>
              <a:rPr lang="ja-JP" altLang="en-US" sz="11200" dirty="0"/>
              <a:t>　　主に夜間において、共同生活住居での入浴、</a:t>
            </a:r>
            <a:r>
              <a:rPr lang="ja-JP" altLang="en-US" sz="11200" dirty="0" smtClean="0"/>
              <a:t>排せ</a:t>
            </a:r>
            <a:endParaRPr lang="en-US" altLang="ja-JP" sz="11200" dirty="0" smtClean="0"/>
          </a:p>
          <a:p>
            <a:pPr marL="109728" indent="0">
              <a:buNone/>
            </a:pPr>
            <a:r>
              <a:rPr lang="ja-JP" altLang="en-US" sz="11200" dirty="0"/>
              <a:t>　</a:t>
            </a:r>
            <a:r>
              <a:rPr lang="ja-JP" altLang="en-US" sz="11200" dirty="0" smtClean="0"/>
              <a:t>　つや</a:t>
            </a:r>
            <a:r>
              <a:rPr lang="ja-JP" altLang="en-US" sz="11200" dirty="0"/>
              <a:t>食事</a:t>
            </a:r>
            <a:r>
              <a:rPr lang="ja-JP" altLang="en-US" sz="11200" dirty="0" smtClean="0"/>
              <a:t>等の</a:t>
            </a:r>
            <a:r>
              <a:rPr lang="ja-JP" altLang="en-US" sz="11200" dirty="0"/>
              <a:t>介護、調理、洗濯、掃除等の家事</a:t>
            </a:r>
            <a:r>
              <a:rPr lang="ja-JP" altLang="en-US" sz="11200" dirty="0" smtClean="0"/>
              <a:t>、</a:t>
            </a:r>
            <a:endParaRPr lang="en-US" altLang="ja-JP" sz="11200" dirty="0" smtClean="0"/>
          </a:p>
          <a:p>
            <a:pPr marL="109728" indent="0">
              <a:buNone/>
            </a:pPr>
            <a:r>
              <a:rPr lang="ja-JP" altLang="en-US" sz="11200" dirty="0"/>
              <a:t>　</a:t>
            </a:r>
            <a:r>
              <a:rPr lang="ja-JP" altLang="en-US" sz="11200" dirty="0" smtClean="0"/>
              <a:t>　生活</a:t>
            </a:r>
            <a:r>
              <a:rPr lang="ja-JP" altLang="en-US" sz="11200" dirty="0"/>
              <a:t>等に関する相談</a:t>
            </a:r>
            <a:r>
              <a:rPr lang="ja-JP" altLang="en-US" sz="11200" dirty="0" smtClean="0"/>
              <a:t>及び</a:t>
            </a:r>
            <a:r>
              <a:rPr lang="ja-JP" altLang="en-US" sz="11200" dirty="0"/>
              <a:t>助言、就労先</a:t>
            </a:r>
            <a:r>
              <a:rPr lang="ja-JP" altLang="en-US" sz="11200" dirty="0" smtClean="0"/>
              <a:t>その他関</a:t>
            </a:r>
            <a:endParaRPr lang="en-US" altLang="ja-JP" sz="11200" dirty="0" smtClean="0"/>
          </a:p>
          <a:p>
            <a:pPr marL="109728" indent="0">
              <a:buNone/>
            </a:pPr>
            <a:r>
              <a:rPr lang="ja-JP" altLang="en-US" sz="11200" dirty="0"/>
              <a:t>　</a:t>
            </a:r>
            <a:r>
              <a:rPr lang="ja-JP" altLang="en-US" sz="11200" dirty="0" smtClean="0"/>
              <a:t>　係</a:t>
            </a:r>
            <a:r>
              <a:rPr lang="ja-JP" altLang="en-US" sz="11200" dirty="0"/>
              <a:t>機関との連絡、その他の必要な</a:t>
            </a:r>
            <a:r>
              <a:rPr lang="ja-JP" altLang="en-US" sz="11200" dirty="0" smtClean="0"/>
              <a:t>日常</a:t>
            </a:r>
            <a:r>
              <a:rPr lang="ja-JP" altLang="en-US" sz="11200" dirty="0"/>
              <a:t>生活上</a:t>
            </a:r>
            <a:r>
              <a:rPr lang="ja-JP" altLang="en-US" sz="11200" dirty="0" smtClean="0"/>
              <a:t>の</a:t>
            </a:r>
            <a:endParaRPr lang="en-US" altLang="ja-JP" sz="11200" dirty="0" smtClean="0"/>
          </a:p>
          <a:p>
            <a:pPr marL="109728" indent="0">
              <a:buNone/>
            </a:pPr>
            <a:r>
              <a:rPr lang="ja-JP" altLang="en-US" sz="11200" dirty="0"/>
              <a:t>　</a:t>
            </a:r>
            <a:r>
              <a:rPr lang="ja-JP" altLang="en-US" sz="11200" dirty="0" smtClean="0"/>
              <a:t>　世話</a:t>
            </a:r>
            <a:r>
              <a:rPr lang="ja-JP" altLang="en-US" sz="11200" dirty="0"/>
              <a:t>を行います</a:t>
            </a:r>
            <a:r>
              <a:rPr lang="ja-JP" altLang="en-US" sz="11200" dirty="0" smtClean="0"/>
              <a:t>。</a:t>
            </a:r>
            <a:endParaRPr lang="ja-JP" altLang="en-US" sz="11200" dirty="0"/>
          </a:p>
        </p:txBody>
      </p:sp>
      <p:sp>
        <p:nvSpPr>
          <p:cNvPr id="3" name="タイトル 2"/>
          <p:cNvSpPr>
            <a:spLocks noGrp="1"/>
          </p:cNvSpPr>
          <p:nvPr>
            <p:ph type="title"/>
          </p:nvPr>
        </p:nvSpPr>
        <p:spPr/>
        <p:txBody>
          <a:bodyPr>
            <a:normAutofit/>
          </a:bodyPr>
          <a:lstStyle/>
          <a:p>
            <a:r>
              <a:rPr lang="ja-JP" altLang="en-US" dirty="0"/>
              <a:t>障害福祉サービスの内容</a:t>
            </a:r>
            <a:br>
              <a:rPr lang="ja-JP" altLang="en-US" dirty="0"/>
            </a:br>
            <a:r>
              <a:rPr lang="ja-JP" altLang="en-US" sz="2400" dirty="0"/>
              <a:t>（精神障害者の方がよく利用されているもの）</a:t>
            </a:r>
            <a:endParaRPr kumimoji="1" lang="ja-JP" altLang="en-US" sz="2400" dirty="0"/>
          </a:p>
        </p:txBody>
      </p:sp>
    </p:spTree>
    <p:extLst>
      <p:ext uri="{BB962C8B-B14F-4D97-AF65-F5344CB8AC3E}">
        <p14:creationId xmlns:p14="http://schemas.microsoft.com/office/powerpoint/2010/main" val="235243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55000" lnSpcReduction="20000"/>
          </a:bodyPr>
          <a:lstStyle/>
          <a:p>
            <a:pPr marL="109728" indent="0">
              <a:buNone/>
            </a:pPr>
            <a:r>
              <a:rPr lang="ja-JP" altLang="en-US" sz="4500" dirty="0" smtClean="0"/>
              <a:t>＜</a:t>
            </a:r>
            <a:r>
              <a:rPr lang="ja-JP" altLang="en-US" sz="4500" dirty="0"/>
              <a:t>介護給付＞</a:t>
            </a:r>
          </a:p>
          <a:p>
            <a:r>
              <a:rPr lang="ja-JP" altLang="en-US" sz="4500" dirty="0" smtClean="0"/>
              <a:t>生活</a:t>
            </a:r>
            <a:r>
              <a:rPr lang="ja-JP" altLang="en-US" sz="4500" dirty="0"/>
              <a:t>介護</a:t>
            </a:r>
          </a:p>
          <a:p>
            <a:pPr marL="109728" indent="0">
              <a:buNone/>
            </a:pPr>
            <a:r>
              <a:rPr lang="ja-JP" altLang="en-US" sz="4500" dirty="0"/>
              <a:t>  </a:t>
            </a:r>
            <a:r>
              <a:rPr lang="en-US" altLang="ja-JP" sz="4500" dirty="0" smtClean="0"/>
              <a:t>※</a:t>
            </a:r>
            <a:r>
              <a:rPr lang="ja-JP" altLang="en-US" sz="4500" dirty="0"/>
              <a:t>介護保険のデイサービスと</a:t>
            </a:r>
            <a:r>
              <a:rPr lang="ja-JP" altLang="en-US" sz="4500" dirty="0" smtClean="0"/>
              <a:t>同等</a:t>
            </a:r>
            <a:endParaRPr lang="en-US" altLang="ja-JP" sz="4500" dirty="0" smtClean="0"/>
          </a:p>
          <a:p>
            <a:pPr marL="109728" indent="0">
              <a:buNone/>
            </a:pPr>
            <a:r>
              <a:rPr lang="ja-JP" altLang="en-US" sz="4500" dirty="0"/>
              <a:t>　</a:t>
            </a:r>
            <a:r>
              <a:rPr lang="ja-JP" altLang="en-US" sz="4500" dirty="0" smtClean="0"/>
              <a:t>　事業所</a:t>
            </a:r>
            <a:r>
              <a:rPr lang="ja-JP" altLang="en-US" sz="4500" dirty="0"/>
              <a:t>により送迎</a:t>
            </a:r>
            <a:r>
              <a:rPr lang="ja-JP" altLang="en-US" sz="4500" dirty="0" smtClean="0"/>
              <a:t>あり</a:t>
            </a:r>
            <a:endParaRPr lang="en-US" altLang="ja-JP" sz="4500" dirty="0" smtClean="0"/>
          </a:p>
          <a:p>
            <a:pPr marL="109728" indent="0">
              <a:buNone/>
            </a:pPr>
            <a:r>
              <a:rPr lang="ja-JP" altLang="en-US" sz="4500" dirty="0" smtClean="0"/>
              <a:t>　　日常</a:t>
            </a:r>
            <a:r>
              <a:rPr lang="ja-JP" altLang="en-US" sz="4500" dirty="0"/>
              <a:t>生活全般に介護を必要とする方に、日中、入浴</a:t>
            </a:r>
            <a:r>
              <a:rPr lang="ja-JP" altLang="en-US" sz="4500" dirty="0" smtClean="0"/>
              <a:t>、</a:t>
            </a:r>
            <a:endParaRPr lang="en-US" altLang="ja-JP" sz="4500" dirty="0" smtClean="0"/>
          </a:p>
          <a:p>
            <a:pPr marL="109728" indent="0">
              <a:buNone/>
            </a:pPr>
            <a:r>
              <a:rPr lang="ja-JP" altLang="en-US" sz="4500" dirty="0"/>
              <a:t>　</a:t>
            </a:r>
            <a:r>
              <a:rPr lang="ja-JP" altLang="en-US" sz="4500" dirty="0" smtClean="0"/>
              <a:t>　排泄</a:t>
            </a:r>
            <a:r>
              <a:rPr lang="ja-JP" altLang="en-US" sz="4500" dirty="0"/>
              <a:t>、</a:t>
            </a:r>
            <a:r>
              <a:rPr lang="ja-JP" altLang="en-US" sz="4500" dirty="0" smtClean="0"/>
              <a:t>食事の</a:t>
            </a:r>
            <a:r>
              <a:rPr lang="ja-JP" altLang="en-US" sz="4500" dirty="0"/>
              <a:t>介護などを行うとともに、創作的活動</a:t>
            </a:r>
            <a:r>
              <a:rPr lang="ja-JP" altLang="en-US" sz="4500" dirty="0" err="1" smtClean="0"/>
              <a:t>ま</a:t>
            </a:r>
            <a:endParaRPr lang="en-US" altLang="ja-JP" sz="4500" dirty="0" smtClean="0"/>
          </a:p>
          <a:p>
            <a:pPr marL="109728" indent="0">
              <a:buNone/>
            </a:pPr>
            <a:r>
              <a:rPr lang="ja-JP" altLang="en-US" sz="4500" dirty="0"/>
              <a:t>　</a:t>
            </a:r>
            <a:r>
              <a:rPr lang="ja-JP" altLang="en-US" sz="4500" dirty="0" smtClean="0"/>
              <a:t>　</a:t>
            </a:r>
            <a:r>
              <a:rPr lang="ja-JP" altLang="en-US" sz="4500" dirty="0" err="1" smtClean="0"/>
              <a:t>たは</a:t>
            </a:r>
            <a:r>
              <a:rPr lang="ja-JP" altLang="en-US" sz="4500" dirty="0"/>
              <a:t>生産活動の場</a:t>
            </a:r>
            <a:r>
              <a:rPr lang="ja-JP" altLang="en-US" sz="4500" dirty="0" smtClean="0"/>
              <a:t>を提供</a:t>
            </a:r>
            <a:r>
              <a:rPr lang="ja-JP" altLang="en-US" sz="4500" dirty="0"/>
              <a:t>します。</a:t>
            </a:r>
          </a:p>
          <a:p>
            <a:pPr marL="109728" indent="0">
              <a:buNone/>
            </a:pPr>
            <a:r>
              <a:rPr lang="ja-JP" altLang="en-US" sz="4500" dirty="0"/>
              <a:t>　 </a:t>
            </a:r>
          </a:p>
          <a:p>
            <a:r>
              <a:rPr lang="ja-JP" altLang="en-US" sz="4500" dirty="0" smtClean="0"/>
              <a:t>短期</a:t>
            </a:r>
            <a:r>
              <a:rPr lang="ja-JP" altLang="en-US" sz="4500" dirty="0"/>
              <a:t>入所（ショートステイ</a:t>
            </a:r>
            <a:r>
              <a:rPr lang="ja-JP" altLang="en-US" sz="4500" dirty="0" smtClean="0"/>
              <a:t>）</a:t>
            </a:r>
            <a:endParaRPr lang="en-US" altLang="ja-JP" sz="4500" dirty="0" smtClean="0"/>
          </a:p>
          <a:p>
            <a:pPr marL="109728" indent="0">
              <a:buNone/>
            </a:pPr>
            <a:r>
              <a:rPr lang="ja-JP" altLang="en-US" sz="4500" dirty="0" smtClean="0"/>
              <a:t>　　自宅</a:t>
            </a:r>
            <a:r>
              <a:rPr lang="ja-JP" altLang="en-US" sz="4500" dirty="0"/>
              <a:t>で介護する方が病気の場合などに、短期間</a:t>
            </a:r>
            <a:r>
              <a:rPr lang="ja-JP" altLang="en-US" sz="4500" dirty="0" smtClean="0"/>
              <a:t>、</a:t>
            </a:r>
            <a:r>
              <a:rPr lang="ja-JP" altLang="en-US" sz="4500" dirty="0"/>
              <a:t>夜間</a:t>
            </a:r>
            <a:r>
              <a:rPr lang="ja-JP" altLang="en-US" sz="4500" dirty="0" smtClean="0"/>
              <a:t>も</a:t>
            </a:r>
            <a:endParaRPr lang="en-US" altLang="ja-JP" sz="4500" dirty="0" smtClean="0"/>
          </a:p>
          <a:p>
            <a:pPr marL="109728" indent="0">
              <a:buNone/>
            </a:pPr>
            <a:r>
              <a:rPr lang="ja-JP" altLang="en-US" sz="4500" dirty="0"/>
              <a:t>　</a:t>
            </a:r>
            <a:r>
              <a:rPr lang="ja-JP" altLang="en-US" sz="4500" dirty="0" smtClean="0"/>
              <a:t>　含め施設で</a:t>
            </a:r>
            <a:r>
              <a:rPr lang="ja-JP" altLang="en-US" sz="4500" dirty="0"/>
              <a:t>、入浴、排泄、食事の介護などを行います。</a:t>
            </a:r>
          </a:p>
          <a:p>
            <a:pPr marL="109728" indent="0">
              <a:buNone/>
            </a:pPr>
            <a:r>
              <a:rPr lang="ja-JP" altLang="en-US" dirty="0"/>
              <a:t>　</a:t>
            </a:r>
          </a:p>
          <a:p>
            <a:endParaRPr kumimoji="1" lang="ja-JP" altLang="en-US" dirty="0"/>
          </a:p>
        </p:txBody>
      </p:sp>
      <p:sp>
        <p:nvSpPr>
          <p:cNvPr id="3" name="タイトル 2"/>
          <p:cNvSpPr>
            <a:spLocks noGrp="1"/>
          </p:cNvSpPr>
          <p:nvPr>
            <p:ph type="title"/>
          </p:nvPr>
        </p:nvSpPr>
        <p:spPr/>
        <p:txBody>
          <a:bodyPr>
            <a:normAutofit/>
          </a:bodyPr>
          <a:lstStyle/>
          <a:p>
            <a:r>
              <a:rPr lang="ja-JP" altLang="en-US" dirty="0"/>
              <a:t>障害福祉サービスの内容</a:t>
            </a:r>
            <a:br>
              <a:rPr lang="ja-JP" altLang="en-US" dirty="0"/>
            </a:br>
            <a:r>
              <a:rPr lang="ja-JP" altLang="en-US" sz="2400" dirty="0"/>
              <a:t>（精神障害者の方がよく利用されているもの）</a:t>
            </a:r>
            <a:endParaRPr kumimoji="1" lang="ja-JP" altLang="en-US" sz="2400" dirty="0"/>
          </a:p>
        </p:txBody>
      </p:sp>
    </p:spTree>
    <p:extLst>
      <p:ext uri="{BB962C8B-B14F-4D97-AF65-F5344CB8AC3E}">
        <p14:creationId xmlns:p14="http://schemas.microsoft.com/office/powerpoint/2010/main" val="958107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70000" lnSpcReduction="20000"/>
          </a:bodyPr>
          <a:lstStyle/>
          <a:p>
            <a:pPr marL="109728" indent="0">
              <a:buNone/>
            </a:pPr>
            <a:r>
              <a:rPr lang="ja-JP" altLang="en-US" b="1" dirty="0" smtClean="0"/>
              <a:t>＜</a:t>
            </a:r>
            <a:r>
              <a:rPr lang="ja-JP" altLang="en-US" b="1" dirty="0"/>
              <a:t>訓練等給付＞</a:t>
            </a:r>
          </a:p>
          <a:p>
            <a:r>
              <a:rPr lang="ja-JP" altLang="en-US" b="1" dirty="0" smtClean="0"/>
              <a:t>自立</a:t>
            </a:r>
            <a:r>
              <a:rPr lang="ja-JP" altLang="en-US" b="1" dirty="0"/>
              <a:t>訓練（機能訓練・生活訓練）</a:t>
            </a:r>
          </a:p>
          <a:p>
            <a:pPr marL="109728" indent="0">
              <a:buNone/>
            </a:pPr>
            <a:r>
              <a:rPr lang="ja-JP" altLang="en-US" dirty="0"/>
              <a:t>　　自立した日常生活または社会生活ができるよう、一定期間、</a:t>
            </a:r>
          </a:p>
          <a:p>
            <a:pPr marL="109728" indent="0">
              <a:buNone/>
            </a:pPr>
            <a:r>
              <a:rPr lang="ja-JP" altLang="en-US" dirty="0"/>
              <a:t>　　身体機能または生活能力の向上のために必要な訓練を行います</a:t>
            </a:r>
            <a:r>
              <a:rPr lang="ja-JP" altLang="en-US" dirty="0" smtClean="0"/>
              <a:t>。</a:t>
            </a:r>
            <a:endParaRPr lang="en-US" altLang="ja-JP" dirty="0" smtClean="0"/>
          </a:p>
          <a:p>
            <a:pPr marL="109728" indent="0">
              <a:buNone/>
            </a:pPr>
            <a:endParaRPr lang="ja-JP" altLang="en-US" dirty="0"/>
          </a:p>
          <a:p>
            <a:r>
              <a:rPr lang="ja-JP" altLang="en-US" b="1" dirty="0" smtClean="0"/>
              <a:t>就労</a:t>
            </a:r>
            <a:r>
              <a:rPr lang="ja-JP" altLang="en-US" b="1" dirty="0"/>
              <a:t>継続支援（</a:t>
            </a:r>
            <a:r>
              <a:rPr lang="en-US" altLang="ja-JP" b="1" dirty="0"/>
              <a:t>A</a:t>
            </a:r>
            <a:r>
              <a:rPr lang="ja-JP" altLang="en-US" b="1" dirty="0"/>
              <a:t>型＝雇用型、</a:t>
            </a:r>
            <a:r>
              <a:rPr lang="en-US" altLang="ja-JP" b="1" dirty="0"/>
              <a:t>B</a:t>
            </a:r>
            <a:r>
              <a:rPr lang="ja-JP" altLang="en-US" b="1" dirty="0"/>
              <a:t>型＝非雇用型）</a:t>
            </a:r>
          </a:p>
          <a:p>
            <a:pPr marL="109728" indent="0">
              <a:buNone/>
            </a:pPr>
            <a:r>
              <a:rPr lang="ja-JP" altLang="en-US" dirty="0"/>
              <a:t>　　一般企業などへの就労が困難な方に、働く場を提供</a:t>
            </a:r>
            <a:r>
              <a:rPr lang="ja-JP" altLang="en-US" dirty="0" smtClean="0"/>
              <a:t>する</a:t>
            </a:r>
            <a:r>
              <a:rPr lang="ja-JP" altLang="en-US" dirty="0"/>
              <a:t>と共に</a:t>
            </a:r>
            <a:r>
              <a:rPr lang="ja-JP" altLang="en-US" dirty="0" smtClean="0"/>
              <a:t>、</a:t>
            </a:r>
            <a:r>
              <a:rPr lang="ja-JP" altLang="en-US" dirty="0"/>
              <a:t>知識</a:t>
            </a:r>
            <a:r>
              <a:rPr lang="ja-JP" altLang="en-US" dirty="0" smtClean="0"/>
              <a:t>及び</a:t>
            </a:r>
            <a:endParaRPr lang="en-US" altLang="ja-JP" dirty="0" smtClean="0"/>
          </a:p>
          <a:p>
            <a:pPr marL="109728" indent="0">
              <a:buNone/>
            </a:pPr>
            <a:r>
              <a:rPr lang="ja-JP" altLang="en-US" dirty="0"/>
              <a:t>　</a:t>
            </a:r>
            <a:r>
              <a:rPr lang="ja-JP" altLang="en-US" dirty="0" smtClean="0"/>
              <a:t>　能力</a:t>
            </a:r>
            <a:r>
              <a:rPr lang="ja-JP" altLang="en-US" dirty="0"/>
              <a:t>の向上のために必要な訓練を行います。</a:t>
            </a:r>
          </a:p>
          <a:p>
            <a:pPr marL="109728" indent="0">
              <a:buNone/>
            </a:pPr>
            <a:r>
              <a:rPr lang="ja-JP" altLang="en-US" dirty="0"/>
              <a:t>　　　</a:t>
            </a:r>
            <a:r>
              <a:rPr lang="en-US" altLang="ja-JP" dirty="0"/>
              <a:t>A</a:t>
            </a:r>
            <a:r>
              <a:rPr lang="ja-JP" altLang="en-US" dirty="0"/>
              <a:t>型：最低賃金が保証されます。</a:t>
            </a:r>
          </a:p>
          <a:p>
            <a:pPr marL="109728" indent="0">
              <a:buNone/>
            </a:pPr>
            <a:r>
              <a:rPr lang="ja-JP" altLang="en-US" dirty="0"/>
              <a:t>　　　</a:t>
            </a:r>
            <a:r>
              <a:rPr lang="en-US" altLang="ja-JP" dirty="0"/>
              <a:t>B</a:t>
            </a:r>
            <a:r>
              <a:rPr lang="ja-JP" altLang="en-US" dirty="0"/>
              <a:t>型：仕事をした内容や時間により工賃が支給されます。</a:t>
            </a:r>
          </a:p>
          <a:p>
            <a:pPr marL="109728" indent="0">
              <a:buNone/>
            </a:pPr>
            <a:r>
              <a:rPr lang="ja-JP" altLang="en-US" dirty="0"/>
              <a:t>　　　　工賃は事業所によりますが、月</a:t>
            </a:r>
            <a:r>
              <a:rPr lang="en-US" altLang="ja-JP" dirty="0"/>
              <a:t>3,000</a:t>
            </a:r>
            <a:r>
              <a:rPr lang="ja-JP" altLang="en-US" dirty="0"/>
              <a:t>円～</a:t>
            </a:r>
            <a:r>
              <a:rPr lang="en-US" altLang="ja-JP" dirty="0"/>
              <a:t>20,000</a:t>
            </a:r>
            <a:r>
              <a:rPr lang="ja-JP" altLang="en-US" dirty="0"/>
              <a:t>円位です。</a:t>
            </a:r>
          </a:p>
          <a:p>
            <a:pPr marL="109728" indent="0">
              <a:buNone/>
            </a:pPr>
            <a:r>
              <a:rPr lang="ja-JP" altLang="en-US" dirty="0"/>
              <a:t>　　</a:t>
            </a:r>
          </a:p>
          <a:p>
            <a:r>
              <a:rPr lang="ja-JP" altLang="en-US" b="1" dirty="0" smtClean="0"/>
              <a:t>就労</a:t>
            </a:r>
            <a:r>
              <a:rPr lang="ja-JP" altLang="en-US" b="1" dirty="0"/>
              <a:t>移行支援</a:t>
            </a:r>
          </a:p>
          <a:p>
            <a:pPr marL="109728" indent="0">
              <a:buNone/>
            </a:pPr>
            <a:r>
              <a:rPr lang="ja-JP" altLang="en-US" dirty="0"/>
              <a:t>　　一般企業への就労を希望する方に、一定期間、就労に</a:t>
            </a:r>
            <a:r>
              <a:rPr lang="ja-JP" altLang="en-US" dirty="0" smtClean="0"/>
              <a:t>必要な</a:t>
            </a:r>
            <a:r>
              <a:rPr lang="ja-JP" altLang="en-US" dirty="0"/>
              <a:t>知識及び</a:t>
            </a:r>
            <a:r>
              <a:rPr lang="ja-JP" altLang="en-US" dirty="0" smtClean="0"/>
              <a:t>能</a:t>
            </a:r>
            <a:endParaRPr lang="en-US" altLang="ja-JP" dirty="0" smtClean="0"/>
          </a:p>
          <a:p>
            <a:pPr marL="109728" indent="0">
              <a:buNone/>
            </a:pPr>
            <a:r>
              <a:rPr lang="ja-JP" altLang="en-US" dirty="0"/>
              <a:t>　</a:t>
            </a:r>
            <a:r>
              <a:rPr lang="ja-JP" altLang="en-US" dirty="0" smtClean="0"/>
              <a:t>　力</a:t>
            </a:r>
            <a:r>
              <a:rPr lang="ja-JP" altLang="en-US" dirty="0"/>
              <a:t>の向上のために必要な訓練を行います。</a:t>
            </a:r>
          </a:p>
          <a:p>
            <a:endParaRPr kumimoji="1" lang="ja-JP" altLang="en-US" dirty="0"/>
          </a:p>
        </p:txBody>
      </p:sp>
      <p:sp>
        <p:nvSpPr>
          <p:cNvPr id="3" name="タイトル 2"/>
          <p:cNvSpPr>
            <a:spLocks noGrp="1"/>
          </p:cNvSpPr>
          <p:nvPr>
            <p:ph type="title"/>
          </p:nvPr>
        </p:nvSpPr>
        <p:spPr/>
        <p:txBody>
          <a:bodyPr>
            <a:normAutofit/>
          </a:bodyPr>
          <a:lstStyle/>
          <a:p>
            <a:r>
              <a:rPr lang="ja-JP" altLang="en-US" dirty="0"/>
              <a:t>障害福祉サービスの内容</a:t>
            </a:r>
            <a:br>
              <a:rPr lang="ja-JP" altLang="en-US" dirty="0"/>
            </a:br>
            <a:r>
              <a:rPr lang="ja-JP" altLang="en-US" sz="2400" dirty="0"/>
              <a:t>（精神障害者の方がよく利用されているもの）</a:t>
            </a:r>
            <a:endParaRPr kumimoji="1" lang="ja-JP" altLang="en-US" sz="2400" dirty="0"/>
          </a:p>
        </p:txBody>
      </p:sp>
    </p:spTree>
    <p:extLst>
      <p:ext uri="{BB962C8B-B14F-4D97-AF65-F5344CB8AC3E}">
        <p14:creationId xmlns:p14="http://schemas.microsoft.com/office/powerpoint/2010/main" val="958107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2477</TotalTime>
  <Words>1247</Words>
  <Application>Microsoft Office PowerPoint</Application>
  <PresentationFormat>画面に合わせる (4:3)</PresentationFormat>
  <Paragraphs>337</Paragraphs>
  <Slides>29</Slides>
  <Notes>2</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ビジネス</vt:lpstr>
      <vt:lpstr>平成28年度　 計画相談支援 ブラッシュアップ研修</vt:lpstr>
      <vt:lpstr>精神保健医療福祉の現状　　　　　  　『入院医療中心』から『地域生活中心』へ</vt:lpstr>
      <vt:lpstr>江戸川区の現状</vt:lpstr>
      <vt:lpstr>精神障害者の生活を支える制度</vt:lpstr>
      <vt:lpstr>精神障害者の生活を支える制度</vt:lpstr>
      <vt:lpstr>精神障害者を支える制度</vt:lpstr>
      <vt:lpstr>障害福祉サービスの内容 （精神障害者の方がよく利用されているもの）</vt:lpstr>
      <vt:lpstr>障害福祉サービスの内容 （精神障害者の方がよく利用されているもの）</vt:lpstr>
      <vt:lpstr>障害福祉サービスの内容 （精神障害者の方がよく利用されているもの）</vt:lpstr>
      <vt:lpstr>地域相談支援</vt:lpstr>
      <vt:lpstr>地域生活支援事業</vt:lpstr>
      <vt:lpstr>江戸川区事業</vt:lpstr>
      <vt:lpstr>精神障害者居住支援事業</vt:lpstr>
      <vt:lpstr>精神障害者居住支援事業</vt:lpstr>
      <vt:lpstr>精神障害者就労支援事業</vt:lpstr>
      <vt:lpstr>精神障害者自立生活体験事業</vt:lpstr>
      <vt:lpstr>精神障害者自立生活体験事業</vt:lpstr>
      <vt:lpstr>精神障害者地域生活安定化支援事業</vt:lpstr>
      <vt:lpstr>精神障害者地域生活安定化支援事業</vt:lpstr>
      <vt:lpstr>高次脳機能障害者支援事業</vt:lpstr>
      <vt:lpstr>高次脳機能障害者支援事業</vt:lpstr>
      <vt:lpstr>健康サポートセンター</vt:lpstr>
      <vt:lpstr>健康サポートセンター</vt:lpstr>
      <vt:lpstr>その他の社会資源</vt:lpstr>
      <vt:lpstr>精神障害者の生活①</vt:lpstr>
      <vt:lpstr>精神障害者の生活②</vt:lpstr>
      <vt:lpstr>精神障害者の生活③</vt:lpstr>
      <vt:lpstr>精神障害者の生活④</vt:lpstr>
      <vt:lpstr>江戸川心の健康ガイドブック</vt:lpstr>
    </vt:vector>
  </TitlesOfParts>
  <Company>江戸川区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H27年度　 生活サポーター実務研修</dc:title>
  <dc:creator>全庁ＬＡＮ利用者</dc:creator>
  <cp:lastModifiedBy>全庁ＬＡＮ利用者</cp:lastModifiedBy>
  <cp:revision>119</cp:revision>
  <cp:lastPrinted>2016-04-25T08:33:40Z</cp:lastPrinted>
  <dcterms:created xsi:type="dcterms:W3CDTF">2015-10-15T09:08:09Z</dcterms:created>
  <dcterms:modified xsi:type="dcterms:W3CDTF">2016-06-02T06:46:50Z</dcterms:modified>
</cp:coreProperties>
</file>