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76" r:id="rId11"/>
    <p:sldId id="266" r:id="rId12"/>
    <p:sldId id="267" r:id="rId13"/>
    <p:sldId id="268" r:id="rId14"/>
    <p:sldId id="269" r:id="rId15"/>
    <p:sldId id="270" r:id="rId16"/>
    <p:sldId id="271" r:id="rId17"/>
    <p:sldId id="275" r:id="rId18"/>
    <p:sldId id="274" r:id="rId19"/>
    <p:sldId id="272" r:id="rId20"/>
    <p:sldId id="273"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46" autoAdjust="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A96036-4947-42C9-98B5-1E6E3DBC6DFB}" type="datetimeFigureOut">
              <a:rPr kumimoji="1" lang="ja-JP" altLang="en-US" smtClean="0"/>
              <a:t>2016/11/11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B43AD1-7102-414A-89E9-5F75392FB29F}" type="slidenum">
              <a:rPr kumimoji="1" lang="ja-JP" altLang="en-US" smtClean="0"/>
              <a:t>‹#›</a:t>
            </a:fld>
            <a:endParaRPr kumimoji="1" lang="ja-JP" altLang="en-US"/>
          </a:p>
        </p:txBody>
      </p:sp>
    </p:spTree>
    <p:extLst>
      <p:ext uri="{BB962C8B-B14F-4D97-AF65-F5344CB8AC3E}">
        <p14:creationId xmlns:p14="http://schemas.microsoft.com/office/powerpoint/2010/main" val="2584378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B43AD1-7102-414A-89E9-5F75392FB29F}" type="slidenum">
              <a:rPr kumimoji="1" lang="ja-JP" altLang="en-US" smtClean="0"/>
              <a:t>1</a:t>
            </a:fld>
            <a:endParaRPr kumimoji="1" lang="ja-JP" altLang="en-US"/>
          </a:p>
        </p:txBody>
      </p:sp>
    </p:spTree>
    <p:extLst>
      <p:ext uri="{BB962C8B-B14F-4D97-AF65-F5344CB8AC3E}">
        <p14:creationId xmlns:p14="http://schemas.microsoft.com/office/powerpoint/2010/main" val="175287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D71A11F-152B-4A6B-8914-EBE7FADBD79A}" type="datetimeFigureOut">
              <a:rPr kumimoji="1" lang="ja-JP" altLang="en-US" smtClean="0"/>
              <a:t>2016/11/11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CE1FD3-F631-4482-9C7B-41B00AB0503D}"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D71A11F-152B-4A6B-8914-EBE7FADBD79A}" type="datetimeFigureOut">
              <a:rPr kumimoji="1" lang="ja-JP" altLang="en-US" smtClean="0"/>
              <a:t>2016/11/11</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FCE1FD3-F631-4482-9C7B-41B00AB0503D}"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障害</a:t>
            </a:r>
            <a:r>
              <a:rPr lang="ja-JP" altLang="en-US" dirty="0"/>
              <a:t>福祉</a:t>
            </a:r>
            <a:r>
              <a:rPr lang="ja-JP" altLang="en-US" dirty="0" smtClean="0"/>
              <a:t>サービス等の概要</a:t>
            </a:r>
            <a:endParaRPr kumimoji="1" lang="ja-JP" altLang="en-US" dirty="0"/>
          </a:p>
        </p:txBody>
      </p:sp>
      <p:sp>
        <p:nvSpPr>
          <p:cNvPr id="3" name="サブタイトル 2"/>
          <p:cNvSpPr>
            <a:spLocks noGrp="1"/>
          </p:cNvSpPr>
          <p:nvPr>
            <p:ph type="subTitle" idx="1"/>
          </p:nvPr>
        </p:nvSpPr>
        <p:spPr>
          <a:xfrm>
            <a:off x="3563888" y="4797152"/>
            <a:ext cx="5328592" cy="520081"/>
          </a:xfrm>
        </p:spPr>
        <p:txBody>
          <a:bodyPr/>
          <a:lstStyle/>
          <a:p>
            <a:r>
              <a:rPr kumimoji="1" lang="ja-JP" altLang="en-US" dirty="0" smtClean="0"/>
              <a:t>身体障害者相談係　横田一博</a:t>
            </a:r>
            <a:endParaRPr kumimoji="1" lang="ja-JP" altLang="en-US" dirty="0"/>
          </a:p>
        </p:txBody>
      </p:sp>
    </p:spTree>
    <p:extLst>
      <p:ext uri="{BB962C8B-B14F-4D97-AF65-F5344CB8AC3E}">
        <p14:creationId xmlns:p14="http://schemas.microsoft.com/office/powerpoint/2010/main" val="296424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420888"/>
            <a:ext cx="7408333" cy="3705275"/>
          </a:xfrm>
        </p:spPr>
        <p:txBody>
          <a:bodyPr>
            <a:normAutofit/>
          </a:bodyPr>
          <a:lstStyle/>
          <a:p>
            <a:r>
              <a:rPr lang="ja-JP" altLang="en-US" b="1" dirty="0"/>
              <a:t>外出</a:t>
            </a:r>
            <a:r>
              <a:rPr lang="ja-JP" altLang="en-US" b="1" dirty="0" smtClean="0"/>
              <a:t>支援</a:t>
            </a:r>
            <a:endParaRPr lang="en-US" altLang="ja-JP" b="1" dirty="0" smtClean="0"/>
          </a:p>
          <a:p>
            <a:endParaRPr lang="en-US" altLang="ja-JP" b="1" dirty="0" smtClean="0"/>
          </a:p>
          <a:p>
            <a:r>
              <a:rPr lang="ja-JP" altLang="ja-JP" dirty="0"/>
              <a:t>成人３５時間、児童</a:t>
            </a:r>
            <a:r>
              <a:rPr lang="ja-JP" altLang="ja-JP" dirty="0" smtClean="0"/>
              <a:t>２５時間</a:t>
            </a:r>
            <a:endParaRPr lang="en-US" altLang="ja-JP" dirty="0" smtClean="0"/>
          </a:p>
          <a:p>
            <a:endParaRPr lang="en-US" altLang="ja-JP" dirty="0"/>
          </a:p>
          <a:p>
            <a:r>
              <a:rPr lang="ja-JP" altLang="en-US" dirty="0"/>
              <a:t>外出準備～外出～帰宅直後の対応まで</a:t>
            </a:r>
            <a:endParaRPr lang="en-US" altLang="ja-JP" dirty="0"/>
          </a:p>
          <a:p>
            <a:endParaRPr lang="en-US" altLang="ja-JP" dirty="0"/>
          </a:p>
          <a:p>
            <a:r>
              <a:rPr lang="ja-JP" altLang="en-US" dirty="0" smtClean="0"/>
              <a:t>障害種別毎に</a:t>
            </a:r>
            <a:r>
              <a:rPr lang="ja-JP" altLang="en-US" dirty="0"/>
              <a:t>支給要件がある</a:t>
            </a:r>
            <a:r>
              <a:rPr lang="ja-JP" altLang="en-US" dirty="0" smtClean="0"/>
              <a:t>。</a:t>
            </a:r>
            <a:endParaRPr lang="en-US" altLang="ja-JP" dirty="0" smtClean="0"/>
          </a:p>
          <a:p>
            <a:pPr marL="0" indent="0">
              <a:buNone/>
            </a:pPr>
            <a:r>
              <a:rPr lang="ja-JP" altLang="en-US" dirty="0"/>
              <a:t>　</a:t>
            </a:r>
            <a:r>
              <a:rPr lang="ja-JP" altLang="ja-JP" dirty="0"/>
              <a:t>「移動支援事業ガイドライン」</a:t>
            </a:r>
            <a:r>
              <a:rPr lang="ja-JP" altLang="en-US" dirty="0"/>
              <a:t>（資料１６）参照</a:t>
            </a:r>
          </a:p>
          <a:p>
            <a:endParaRPr lang="en-US" altLang="ja-JP" b="1" dirty="0"/>
          </a:p>
          <a:p>
            <a:pPr marL="0" indent="0">
              <a:buNone/>
            </a:pPr>
            <a:endParaRPr lang="en-US" altLang="ja-JP" b="1" dirty="0"/>
          </a:p>
        </p:txBody>
      </p:sp>
      <p:sp>
        <p:nvSpPr>
          <p:cNvPr id="3" name="タイトル 2"/>
          <p:cNvSpPr>
            <a:spLocks noGrp="1"/>
          </p:cNvSpPr>
          <p:nvPr>
            <p:ph type="title"/>
          </p:nvPr>
        </p:nvSpPr>
        <p:spPr/>
        <p:txBody>
          <a:bodyPr/>
          <a:lstStyle/>
          <a:p>
            <a:r>
              <a:rPr lang="ja-JP" altLang="ja-JP" b="1" dirty="0"/>
              <a:t>★移動支援</a:t>
            </a:r>
            <a:endParaRPr kumimoji="1" lang="ja-JP" altLang="en-US" dirty="0"/>
          </a:p>
        </p:txBody>
      </p:sp>
    </p:spTree>
    <p:extLst>
      <p:ext uri="{BB962C8B-B14F-4D97-AF65-F5344CB8AC3E}">
        <p14:creationId xmlns:p14="http://schemas.microsoft.com/office/powerpoint/2010/main" val="333783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348880"/>
            <a:ext cx="7408333" cy="3777283"/>
          </a:xfrm>
        </p:spPr>
        <p:txBody>
          <a:bodyPr/>
          <a:lstStyle/>
          <a:p>
            <a:pPr marL="0" indent="0">
              <a:buNone/>
            </a:pPr>
            <a:endParaRPr lang="en-US" altLang="ja-JP" b="1" dirty="0"/>
          </a:p>
          <a:p>
            <a:pPr marL="0" indent="0">
              <a:buNone/>
            </a:pPr>
            <a:r>
              <a:rPr lang="ja-JP" altLang="ja-JP" b="1" dirty="0"/>
              <a:t>★療養</a:t>
            </a:r>
            <a:r>
              <a:rPr lang="ja-JP" altLang="ja-JP" b="1" dirty="0" smtClean="0"/>
              <a:t>介護</a:t>
            </a:r>
            <a:endParaRPr lang="en-US" altLang="ja-JP" b="1" dirty="0" smtClean="0"/>
          </a:p>
          <a:p>
            <a:pPr marL="0" indent="0">
              <a:buNone/>
            </a:pPr>
            <a:r>
              <a:rPr lang="ja-JP" altLang="en-US" b="1" dirty="0"/>
              <a:t>　</a:t>
            </a:r>
            <a:r>
              <a:rPr lang="ja-JP" altLang="en-US" b="1" dirty="0" smtClean="0"/>
              <a:t>　</a:t>
            </a:r>
            <a:r>
              <a:rPr lang="ja-JP" altLang="ja-JP" dirty="0"/>
              <a:t>医療的ケアが常時必要な方の日常生活、日中の</a:t>
            </a:r>
            <a:r>
              <a:rPr lang="ja-JP" altLang="ja-JP" dirty="0" smtClean="0"/>
              <a:t>支援</a:t>
            </a:r>
            <a:endParaRPr lang="en-US" altLang="ja-JP" b="1" dirty="0" smtClean="0"/>
          </a:p>
          <a:p>
            <a:pPr marL="0" indent="0">
              <a:buNone/>
            </a:pPr>
            <a:endParaRPr lang="en-US" altLang="ja-JP" b="1" dirty="0"/>
          </a:p>
          <a:p>
            <a:pPr marL="0" indent="0">
              <a:buNone/>
            </a:pPr>
            <a:r>
              <a:rPr lang="ja-JP" altLang="ja-JP" b="1" dirty="0"/>
              <a:t>★生活</a:t>
            </a:r>
            <a:r>
              <a:rPr lang="ja-JP" altLang="ja-JP" b="1" dirty="0" smtClean="0"/>
              <a:t>介護</a:t>
            </a:r>
            <a:endParaRPr lang="ja-JP" altLang="ja-JP" dirty="0"/>
          </a:p>
          <a:p>
            <a:pPr marL="0" indent="0">
              <a:buNone/>
            </a:pPr>
            <a:r>
              <a:rPr lang="ja-JP" altLang="en-US" dirty="0" smtClean="0"/>
              <a:t>　　</a:t>
            </a:r>
            <a:r>
              <a:rPr lang="ja-JP" altLang="ja-JP" dirty="0" smtClean="0"/>
              <a:t>障害者</a:t>
            </a:r>
            <a:r>
              <a:rPr lang="ja-JP" altLang="ja-JP" dirty="0"/>
              <a:t>の日中活動</a:t>
            </a:r>
            <a:r>
              <a:rPr lang="ja-JP" altLang="ja-JP" dirty="0" smtClean="0"/>
              <a:t>。</a:t>
            </a:r>
            <a:endParaRPr lang="en-US" altLang="ja-JP" dirty="0" smtClean="0"/>
          </a:p>
          <a:p>
            <a:pPr marL="0" indent="0">
              <a:buNone/>
            </a:pPr>
            <a:r>
              <a:rPr lang="ja-JP" altLang="en-US" dirty="0"/>
              <a:t>　</a:t>
            </a:r>
            <a:r>
              <a:rPr lang="ja-JP" altLang="en-US" dirty="0" smtClean="0"/>
              <a:t>　</a:t>
            </a:r>
            <a:r>
              <a:rPr lang="ja-JP" altLang="ja-JP" dirty="0" smtClean="0"/>
              <a:t>区分</a:t>
            </a:r>
            <a:r>
              <a:rPr lang="ja-JP" altLang="ja-JP" dirty="0"/>
              <a:t>３以上（５０歳以上は区分２</a:t>
            </a:r>
            <a:r>
              <a:rPr lang="ja-JP" altLang="ja-JP" dirty="0" smtClean="0"/>
              <a:t>以上</a:t>
            </a:r>
            <a:r>
              <a:rPr lang="ja-JP" altLang="en-US" dirty="0" smtClean="0"/>
              <a:t>）</a:t>
            </a: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日中活動系（介護給付費）</a:t>
            </a:r>
            <a:endParaRPr kumimoji="1" lang="ja-JP" altLang="en-US" dirty="0"/>
          </a:p>
        </p:txBody>
      </p:sp>
    </p:spTree>
    <p:extLst>
      <p:ext uri="{BB962C8B-B14F-4D97-AF65-F5344CB8AC3E}">
        <p14:creationId xmlns:p14="http://schemas.microsoft.com/office/powerpoint/2010/main" val="4245405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420888"/>
            <a:ext cx="7408333" cy="3705275"/>
          </a:xfrm>
        </p:spPr>
        <p:txBody>
          <a:bodyPr>
            <a:normAutofit lnSpcReduction="10000"/>
          </a:bodyPr>
          <a:lstStyle/>
          <a:p>
            <a:pPr marL="0" indent="0">
              <a:buNone/>
            </a:pPr>
            <a:r>
              <a:rPr lang="ja-JP" altLang="ja-JP" b="1" dirty="0"/>
              <a:t>★自立訓練（機能訓練、生活訓練</a:t>
            </a:r>
            <a:r>
              <a:rPr lang="ja-JP" altLang="ja-JP" b="1" dirty="0" smtClean="0"/>
              <a:t>）</a:t>
            </a:r>
            <a:endParaRPr lang="en-US" altLang="ja-JP" b="1" dirty="0" smtClean="0"/>
          </a:p>
          <a:p>
            <a:pPr marL="0" indent="0">
              <a:buNone/>
            </a:pPr>
            <a:endParaRPr kumimoji="1" lang="en-US" altLang="ja-JP" b="1" dirty="0" smtClean="0"/>
          </a:p>
          <a:p>
            <a:pPr marL="0" indent="0">
              <a:buNone/>
            </a:pPr>
            <a:r>
              <a:rPr lang="ja-JP" altLang="ja-JP" b="1" dirty="0"/>
              <a:t>★自立訓練（宿泊型自立訓練）</a:t>
            </a:r>
            <a:endParaRPr lang="en-US" altLang="ja-JP" b="1" dirty="0"/>
          </a:p>
          <a:p>
            <a:pPr marL="0" indent="0">
              <a:buNone/>
            </a:pPr>
            <a:endParaRPr kumimoji="1" lang="en-US" altLang="ja-JP" b="1" dirty="0"/>
          </a:p>
          <a:p>
            <a:pPr marL="0" indent="0">
              <a:buNone/>
            </a:pPr>
            <a:r>
              <a:rPr lang="ja-JP" altLang="ja-JP" b="1" dirty="0"/>
              <a:t>★就労移行</a:t>
            </a:r>
            <a:r>
              <a:rPr lang="ja-JP" altLang="ja-JP" b="1" dirty="0" smtClean="0"/>
              <a:t>支援</a:t>
            </a:r>
            <a:endParaRPr lang="en-US" altLang="ja-JP" b="1" dirty="0" smtClean="0"/>
          </a:p>
          <a:p>
            <a:pPr marL="0" indent="0">
              <a:buNone/>
            </a:pPr>
            <a:endParaRPr kumimoji="1" lang="en-US" altLang="ja-JP" b="1" dirty="0"/>
          </a:p>
          <a:p>
            <a:pPr marL="0" indent="0">
              <a:buNone/>
            </a:pPr>
            <a:r>
              <a:rPr lang="ja-JP" altLang="ja-JP" b="1" dirty="0"/>
              <a:t>★就労継続</a:t>
            </a:r>
            <a:r>
              <a:rPr lang="ja-JP" altLang="ja-JP" b="1" dirty="0" smtClean="0"/>
              <a:t>支援</a:t>
            </a:r>
            <a:endParaRPr lang="en-US" altLang="ja-JP" b="1" dirty="0" smtClean="0"/>
          </a:p>
          <a:p>
            <a:pPr marL="0" indent="0">
              <a:buNone/>
            </a:pPr>
            <a:r>
              <a:rPr lang="ja-JP" altLang="en-US" dirty="0" smtClean="0"/>
              <a:t>　　</a:t>
            </a:r>
            <a:r>
              <a:rPr lang="ja-JP" altLang="ja-JP" dirty="0" smtClean="0"/>
              <a:t>・</a:t>
            </a:r>
            <a:r>
              <a:rPr lang="en-US" altLang="ja-JP" dirty="0"/>
              <a:t>A</a:t>
            </a:r>
            <a:r>
              <a:rPr lang="ja-JP" altLang="ja-JP" dirty="0"/>
              <a:t>型＝雇用型　　最低賃金が適用される。</a:t>
            </a:r>
          </a:p>
          <a:p>
            <a:pPr marL="0" indent="0">
              <a:buNone/>
            </a:pPr>
            <a:r>
              <a:rPr lang="ja-JP" altLang="en-US" dirty="0" smtClean="0"/>
              <a:t>　　</a:t>
            </a:r>
            <a:r>
              <a:rPr lang="ja-JP" altLang="ja-JP" dirty="0" smtClean="0"/>
              <a:t>・</a:t>
            </a:r>
            <a:r>
              <a:rPr lang="en-US" altLang="ja-JP" dirty="0"/>
              <a:t>B</a:t>
            </a:r>
            <a:r>
              <a:rPr lang="ja-JP" altLang="ja-JP" dirty="0"/>
              <a:t>型＝非雇用型　</a:t>
            </a:r>
            <a:r>
              <a:rPr lang="ja-JP" altLang="en-US" dirty="0" smtClean="0"/>
              <a:t>　</a:t>
            </a:r>
            <a:r>
              <a:rPr lang="ja-JP" altLang="ja-JP" b="1" dirty="0"/>
              <a:t>※就労</a:t>
            </a:r>
            <a:r>
              <a:rPr lang="ja-JP" altLang="ja-JP" b="1" dirty="0" smtClean="0"/>
              <a:t>アセス</a:t>
            </a:r>
            <a:r>
              <a:rPr lang="ja-JP" altLang="en-US" b="1" dirty="0" smtClean="0"/>
              <a:t>メント</a:t>
            </a: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日中活動系（訓練等給付費）</a:t>
            </a:r>
            <a:endParaRPr kumimoji="1" lang="ja-JP" altLang="en-US" dirty="0"/>
          </a:p>
        </p:txBody>
      </p:sp>
    </p:spTree>
    <p:extLst>
      <p:ext uri="{BB962C8B-B14F-4D97-AF65-F5344CB8AC3E}">
        <p14:creationId xmlns:p14="http://schemas.microsoft.com/office/powerpoint/2010/main" val="25762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pPr marL="0" indent="0">
              <a:buNone/>
            </a:pPr>
            <a:r>
              <a:rPr lang="ja-JP" altLang="ja-JP" b="1" dirty="0"/>
              <a:t>Ⅰ型・・・</a:t>
            </a:r>
            <a:r>
              <a:rPr lang="ja-JP" altLang="ja-JP" dirty="0"/>
              <a:t>主に精神</a:t>
            </a:r>
            <a:r>
              <a:rPr lang="ja-JP" altLang="ja-JP" dirty="0" smtClean="0"/>
              <a:t>障害者</a:t>
            </a:r>
            <a:endParaRPr lang="en-US" altLang="ja-JP" dirty="0" smtClean="0"/>
          </a:p>
          <a:p>
            <a:pPr marL="0" indent="0">
              <a:buNone/>
            </a:pPr>
            <a:r>
              <a:rPr lang="ja-JP" altLang="en-US" dirty="0" smtClean="0"/>
              <a:t>　　　　　</a:t>
            </a:r>
            <a:r>
              <a:rPr lang="ja-JP" altLang="ja-JP" dirty="0" smtClean="0"/>
              <a:t>施設</a:t>
            </a:r>
            <a:r>
              <a:rPr lang="ja-JP" altLang="ja-JP" dirty="0"/>
              <a:t>利用料として、</a:t>
            </a:r>
            <a:r>
              <a:rPr lang="en-US" altLang="ja-JP" dirty="0"/>
              <a:t>1</a:t>
            </a:r>
            <a:r>
              <a:rPr lang="ja-JP" altLang="ja-JP" dirty="0"/>
              <a:t>回</a:t>
            </a:r>
            <a:r>
              <a:rPr lang="en-US" altLang="ja-JP" dirty="0"/>
              <a:t>100</a:t>
            </a:r>
            <a:r>
              <a:rPr lang="ja-JP" altLang="ja-JP" dirty="0"/>
              <a:t>円（相談のみは無料）</a:t>
            </a:r>
            <a:r>
              <a:rPr lang="ja-JP" altLang="ja-JP" dirty="0" smtClean="0"/>
              <a:t>。</a:t>
            </a:r>
            <a:endParaRPr lang="en-US" altLang="ja-JP" dirty="0" smtClean="0"/>
          </a:p>
          <a:p>
            <a:pPr marL="0" indent="0">
              <a:buNone/>
            </a:pPr>
            <a:endParaRPr kumimoji="1" lang="en-US" altLang="ja-JP" dirty="0"/>
          </a:p>
          <a:p>
            <a:pPr marL="0" indent="0">
              <a:buNone/>
            </a:pPr>
            <a:r>
              <a:rPr lang="ja-JP" altLang="ja-JP" b="1" dirty="0" smtClean="0"/>
              <a:t>Ⅱ型</a:t>
            </a:r>
            <a:r>
              <a:rPr lang="ja-JP" altLang="ja-JP" b="1" dirty="0"/>
              <a:t>・・</a:t>
            </a:r>
            <a:r>
              <a:rPr lang="ja-JP" altLang="ja-JP" b="1" dirty="0" smtClean="0"/>
              <a:t>・</a:t>
            </a:r>
            <a:r>
              <a:rPr lang="ja-JP" altLang="en-US" dirty="0" smtClean="0"/>
              <a:t>区分２以上</a:t>
            </a:r>
            <a:endParaRPr lang="en-US" altLang="ja-JP" dirty="0" smtClean="0"/>
          </a:p>
          <a:p>
            <a:pPr marL="0" indent="0">
              <a:buNone/>
            </a:pPr>
            <a:r>
              <a:rPr lang="ja-JP" altLang="en-US" dirty="0"/>
              <a:t>　</a:t>
            </a:r>
            <a:r>
              <a:rPr lang="ja-JP" altLang="en-US" dirty="0" smtClean="0"/>
              <a:t>　　　　生活介護利用者のトワイライト利用もある</a:t>
            </a:r>
            <a:endParaRPr lang="en-US" altLang="ja-JP" dirty="0" smtClean="0"/>
          </a:p>
          <a:p>
            <a:pPr marL="0" indent="0">
              <a:buNone/>
            </a:pPr>
            <a:endParaRPr kumimoji="1" lang="en-US" altLang="ja-JP" b="1" dirty="0"/>
          </a:p>
          <a:p>
            <a:pPr marL="0" indent="0">
              <a:buNone/>
            </a:pPr>
            <a:r>
              <a:rPr lang="ja-JP" altLang="ja-JP" b="1" dirty="0"/>
              <a:t>Ⅲ型・・・</a:t>
            </a:r>
            <a:r>
              <a:rPr lang="ja-JP" altLang="ja-JP" dirty="0"/>
              <a:t>昔の小規模作業所</a:t>
            </a:r>
            <a:r>
              <a:rPr lang="ja-JP" altLang="ja-JP" dirty="0" smtClean="0"/>
              <a:t>。</a:t>
            </a:r>
            <a:endParaRPr lang="en-US" altLang="ja-JP" dirty="0" smtClean="0"/>
          </a:p>
          <a:p>
            <a:pPr marL="0" indent="0">
              <a:buNone/>
            </a:pPr>
            <a:r>
              <a:rPr kumimoji="1" lang="ja-JP" altLang="en-US" dirty="0"/>
              <a:t>　</a:t>
            </a:r>
            <a:r>
              <a:rPr kumimoji="1" lang="ja-JP" altLang="en-US" dirty="0" smtClean="0"/>
              <a:t>　　　　</a:t>
            </a:r>
            <a:r>
              <a:rPr lang="ja-JP" altLang="ja-JP" dirty="0" smtClean="0"/>
              <a:t>施設</a:t>
            </a:r>
            <a:r>
              <a:rPr lang="ja-JP" altLang="ja-JP" dirty="0"/>
              <a:t>利用料として、</a:t>
            </a:r>
            <a:r>
              <a:rPr lang="en-US" altLang="ja-JP" dirty="0"/>
              <a:t>1</a:t>
            </a:r>
            <a:r>
              <a:rPr lang="ja-JP" altLang="ja-JP" dirty="0"/>
              <a:t>回</a:t>
            </a:r>
            <a:r>
              <a:rPr lang="en-US" altLang="ja-JP" dirty="0"/>
              <a:t>100</a:t>
            </a:r>
            <a:r>
              <a:rPr lang="ja-JP" altLang="ja-JP" dirty="0"/>
              <a:t>円。</a:t>
            </a:r>
            <a:endParaRPr kumimoji="1" lang="ja-JP" altLang="en-US" dirty="0"/>
          </a:p>
        </p:txBody>
      </p:sp>
      <p:sp>
        <p:nvSpPr>
          <p:cNvPr id="3" name="タイトル 2"/>
          <p:cNvSpPr>
            <a:spLocks noGrp="1"/>
          </p:cNvSpPr>
          <p:nvPr>
            <p:ph type="title"/>
          </p:nvPr>
        </p:nvSpPr>
        <p:spPr/>
        <p:txBody>
          <a:bodyPr/>
          <a:lstStyle/>
          <a:p>
            <a:r>
              <a:rPr lang="ja-JP" altLang="ja-JP" b="1" dirty="0"/>
              <a:t>★地域活動支援センター</a:t>
            </a:r>
            <a:endParaRPr kumimoji="1" lang="ja-JP" altLang="en-US" dirty="0"/>
          </a:p>
        </p:txBody>
      </p:sp>
    </p:spTree>
    <p:extLst>
      <p:ext uri="{BB962C8B-B14F-4D97-AF65-F5344CB8AC3E}">
        <p14:creationId xmlns:p14="http://schemas.microsoft.com/office/powerpoint/2010/main" val="1788469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420888"/>
            <a:ext cx="7804389" cy="3705275"/>
          </a:xfrm>
        </p:spPr>
        <p:txBody>
          <a:bodyPr>
            <a:normAutofit/>
          </a:bodyPr>
          <a:lstStyle/>
          <a:p>
            <a:pPr marL="0" indent="0">
              <a:buNone/>
            </a:pPr>
            <a:r>
              <a:rPr lang="ja-JP" altLang="ja-JP" b="1" dirty="0"/>
              <a:t>★短期</a:t>
            </a:r>
            <a:r>
              <a:rPr lang="ja-JP" altLang="ja-JP" b="1" dirty="0" smtClean="0"/>
              <a:t>入所</a:t>
            </a:r>
            <a:endParaRPr lang="en-US" altLang="ja-JP" b="1" dirty="0" smtClean="0"/>
          </a:p>
          <a:p>
            <a:pPr marL="0" indent="0">
              <a:buNone/>
            </a:pPr>
            <a:r>
              <a:rPr lang="ja-JP" altLang="en-US" b="1" dirty="0" smtClean="0"/>
              <a:t>　　</a:t>
            </a:r>
            <a:r>
              <a:rPr lang="ja-JP" altLang="en-US" dirty="0" smtClean="0"/>
              <a:t>支援ハウスの場合</a:t>
            </a:r>
            <a:endParaRPr lang="en-US" altLang="ja-JP" dirty="0" smtClean="0"/>
          </a:p>
          <a:p>
            <a:pPr marL="0" indent="0">
              <a:buNone/>
            </a:pPr>
            <a:r>
              <a:rPr lang="ja-JP" altLang="en-US" dirty="0" smtClean="0"/>
              <a:t>　　　　ショートステイ　　月５日まで</a:t>
            </a:r>
            <a:endParaRPr lang="en-US" altLang="ja-JP" dirty="0" smtClean="0"/>
          </a:p>
          <a:p>
            <a:pPr marL="0" indent="0">
              <a:buNone/>
            </a:pPr>
            <a:r>
              <a:rPr lang="ja-JP" altLang="en-US" dirty="0"/>
              <a:t>　</a:t>
            </a:r>
            <a:r>
              <a:rPr lang="ja-JP" altLang="en-US" dirty="0" smtClean="0"/>
              <a:t>　　　ミドルステイ　　　緊急で月５日を越える場合</a:t>
            </a:r>
            <a:endParaRPr lang="en-US" altLang="ja-JP" dirty="0" smtClean="0"/>
          </a:p>
          <a:p>
            <a:pPr marL="0" indent="0">
              <a:buNone/>
            </a:pPr>
            <a:r>
              <a:rPr lang="ja-JP" altLang="en-US" dirty="0" smtClean="0"/>
              <a:t>　　　　　　　　　　　　</a:t>
            </a:r>
            <a:r>
              <a:rPr lang="en-US" altLang="ja-JP" dirty="0" smtClean="0"/>
              <a:t>※</a:t>
            </a:r>
            <a:r>
              <a:rPr lang="ja-JP" altLang="en-US" dirty="0" smtClean="0"/>
              <a:t>ショートステイ分含め、年間６０日まで</a:t>
            </a:r>
            <a:endParaRPr lang="en-US" altLang="ja-JP" dirty="0" smtClean="0"/>
          </a:p>
          <a:p>
            <a:pPr marL="0" indent="0">
              <a:buNone/>
            </a:pPr>
            <a:endParaRPr lang="en-US" altLang="ja-JP" dirty="0" smtClean="0"/>
          </a:p>
          <a:p>
            <a:pPr marL="0" indent="0">
              <a:buNone/>
            </a:pPr>
            <a:r>
              <a:rPr lang="ja-JP" altLang="ja-JP" b="1" dirty="0"/>
              <a:t>★日中一時</a:t>
            </a:r>
            <a:r>
              <a:rPr lang="ja-JP" altLang="ja-JP" b="1" dirty="0" smtClean="0"/>
              <a:t>支援</a:t>
            </a:r>
            <a:endParaRPr lang="en-US" altLang="ja-JP" b="1" dirty="0" smtClean="0"/>
          </a:p>
          <a:p>
            <a:pPr marL="0" indent="0">
              <a:buNone/>
            </a:pPr>
            <a:r>
              <a:rPr lang="ja-JP" altLang="en-US" dirty="0" smtClean="0"/>
              <a:t>　　　　</a:t>
            </a:r>
            <a:r>
              <a:rPr lang="ja-JP" altLang="ja-JP" dirty="0" smtClean="0"/>
              <a:t>日帰り</a:t>
            </a:r>
            <a:r>
              <a:rPr lang="ja-JP" altLang="ja-JP" dirty="0"/>
              <a:t>ショート。</a:t>
            </a:r>
          </a:p>
          <a:p>
            <a:endParaRPr kumimoji="1" lang="ja-JP" altLang="en-US" dirty="0"/>
          </a:p>
        </p:txBody>
      </p:sp>
      <p:sp>
        <p:nvSpPr>
          <p:cNvPr id="3" name="タイトル 2"/>
          <p:cNvSpPr>
            <a:spLocks noGrp="1"/>
          </p:cNvSpPr>
          <p:nvPr>
            <p:ph type="title"/>
          </p:nvPr>
        </p:nvSpPr>
        <p:spPr/>
        <p:txBody>
          <a:bodyPr/>
          <a:lstStyle/>
          <a:p>
            <a:r>
              <a:rPr lang="ja-JP" altLang="ja-JP" b="1" dirty="0"/>
              <a:t>★短期入所</a:t>
            </a:r>
            <a:endParaRPr kumimoji="1" lang="ja-JP" altLang="en-US" dirty="0"/>
          </a:p>
        </p:txBody>
      </p:sp>
    </p:spTree>
    <p:extLst>
      <p:ext uri="{BB962C8B-B14F-4D97-AF65-F5344CB8AC3E}">
        <p14:creationId xmlns:p14="http://schemas.microsoft.com/office/powerpoint/2010/main" val="1415426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115616" y="2675467"/>
            <a:ext cx="7164784" cy="3450696"/>
          </a:xfrm>
        </p:spPr>
        <p:txBody>
          <a:bodyPr/>
          <a:lstStyle/>
          <a:p>
            <a:pPr marL="0" indent="0">
              <a:buNone/>
            </a:pPr>
            <a:r>
              <a:rPr lang="ja-JP" altLang="ja-JP" b="1" dirty="0"/>
              <a:t>★施設入所</a:t>
            </a:r>
            <a:r>
              <a:rPr lang="ja-JP" altLang="ja-JP" b="1" dirty="0" smtClean="0"/>
              <a:t>支援</a:t>
            </a:r>
            <a:endParaRPr lang="en-US" altLang="ja-JP" b="1" dirty="0" smtClean="0"/>
          </a:p>
          <a:p>
            <a:pPr marL="0" indent="0">
              <a:buNone/>
            </a:pPr>
            <a:r>
              <a:rPr lang="ja-JP" altLang="en-US" b="1" dirty="0" smtClean="0"/>
              <a:t>　　</a:t>
            </a:r>
            <a:r>
              <a:rPr lang="ja-JP" altLang="en-US" b="1" dirty="0"/>
              <a:t>　</a:t>
            </a:r>
            <a:r>
              <a:rPr lang="ja-JP" altLang="en-US" b="1" dirty="0" smtClean="0"/>
              <a:t>　都が調整している施設</a:t>
            </a:r>
            <a:endParaRPr lang="en-US" altLang="ja-JP" b="1" dirty="0" smtClean="0"/>
          </a:p>
          <a:p>
            <a:pPr marL="0" indent="0">
              <a:buNone/>
            </a:pPr>
            <a:r>
              <a:rPr lang="ja-JP" altLang="en-US" b="1" dirty="0"/>
              <a:t>　</a:t>
            </a:r>
            <a:r>
              <a:rPr lang="ja-JP" altLang="en-US" b="1" dirty="0" smtClean="0"/>
              <a:t>　　　民間施設</a:t>
            </a:r>
            <a:endParaRPr lang="en-US" altLang="ja-JP" b="1" dirty="0"/>
          </a:p>
          <a:p>
            <a:pPr marL="0" indent="0">
              <a:buNone/>
            </a:pPr>
            <a:endParaRPr lang="en-US" altLang="ja-JP" b="1" dirty="0" smtClean="0"/>
          </a:p>
          <a:p>
            <a:pPr marL="0" indent="0">
              <a:buNone/>
            </a:pPr>
            <a:r>
              <a:rPr lang="ja-JP" altLang="ja-JP" b="1" dirty="0"/>
              <a:t>★共同生活</a:t>
            </a:r>
            <a:r>
              <a:rPr lang="ja-JP" altLang="ja-JP" b="1" dirty="0" smtClean="0"/>
              <a:t>援助</a:t>
            </a:r>
            <a:endParaRPr lang="en-US" altLang="ja-JP" b="1" dirty="0" smtClean="0"/>
          </a:p>
          <a:p>
            <a:pPr marL="0" indent="0">
              <a:buNone/>
            </a:pPr>
            <a:r>
              <a:rPr lang="ja-JP" altLang="en-US" b="1" dirty="0" smtClean="0"/>
              <a:t>　　　　包括型</a:t>
            </a:r>
            <a:endParaRPr lang="en-US" altLang="ja-JP" b="1" dirty="0" smtClean="0"/>
          </a:p>
          <a:p>
            <a:pPr marL="0" indent="0">
              <a:buNone/>
            </a:pPr>
            <a:r>
              <a:rPr kumimoji="1" lang="ja-JP" altLang="en-US" b="1" dirty="0"/>
              <a:t>　</a:t>
            </a:r>
            <a:r>
              <a:rPr kumimoji="1" lang="ja-JP" altLang="en-US" b="1" dirty="0" smtClean="0"/>
              <a:t>　　　外部サービス利用型</a:t>
            </a:r>
            <a:endParaRPr kumimoji="1" lang="ja-JP" altLang="en-US" dirty="0"/>
          </a:p>
        </p:txBody>
      </p:sp>
      <p:sp>
        <p:nvSpPr>
          <p:cNvPr id="3" name="タイトル 2"/>
          <p:cNvSpPr>
            <a:spLocks noGrp="1"/>
          </p:cNvSpPr>
          <p:nvPr>
            <p:ph type="title"/>
          </p:nvPr>
        </p:nvSpPr>
        <p:spPr/>
        <p:txBody>
          <a:bodyPr/>
          <a:lstStyle/>
          <a:p>
            <a:r>
              <a:rPr kumimoji="1" lang="ja-JP" altLang="en-US" dirty="0" smtClean="0"/>
              <a:t>居住系</a:t>
            </a:r>
            <a:endParaRPr kumimoji="1" lang="ja-JP" altLang="en-US" dirty="0"/>
          </a:p>
        </p:txBody>
      </p:sp>
    </p:spTree>
    <p:extLst>
      <p:ext uri="{BB962C8B-B14F-4D97-AF65-F5344CB8AC3E}">
        <p14:creationId xmlns:p14="http://schemas.microsoft.com/office/powerpoint/2010/main" val="294192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420888"/>
            <a:ext cx="7408333" cy="3705275"/>
          </a:xfrm>
        </p:spPr>
        <p:txBody>
          <a:bodyPr>
            <a:normAutofit lnSpcReduction="10000"/>
          </a:bodyPr>
          <a:lstStyle/>
          <a:p>
            <a:pPr marL="0" indent="0">
              <a:buNone/>
            </a:pPr>
            <a:r>
              <a:rPr lang="ja-JP" altLang="ja-JP" dirty="0"/>
              <a:t>★児童発達</a:t>
            </a:r>
            <a:r>
              <a:rPr lang="ja-JP" altLang="ja-JP" dirty="0" smtClean="0"/>
              <a:t>支援</a:t>
            </a:r>
            <a:r>
              <a:rPr lang="ja-JP" altLang="en-US" dirty="0" smtClean="0"/>
              <a:t>　（就学前）</a:t>
            </a:r>
            <a:endParaRPr lang="en-US" altLang="ja-JP" dirty="0" smtClean="0"/>
          </a:p>
          <a:p>
            <a:pPr marL="0" indent="0">
              <a:buNone/>
            </a:pPr>
            <a:r>
              <a:rPr lang="ja-JP" altLang="en-US" dirty="0" smtClean="0"/>
              <a:t>　　　　基本、重心、医療型</a:t>
            </a:r>
            <a:endParaRPr lang="en-US" altLang="ja-JP" dirty="0" smtClean="0"/>
          </a:p>
          <a:p>
            <a:pPr marL="0" indent="0">
              <a:buNone/>
            </a:pPr>
            <a:endParaRPr lang="en-US" altLang="ja-JP" dirty="0" smtClean="0"/>
          </a:p>
          <a:p>
            <a:pPr marL="0" indent="0">
              <a:buNone/>
            </a:pPr>
            <a:r>
              <a:rPr lang="ja-JP" altLang="ja-JP" dirty="0"/>
              <a:t>★放課後等</a:t>
            </a:r>
            <a:r>
              <a:rPr lang="ja-JP" altLang="ja-JP" dirty="0" smtClean="0"/>
              <a:t>デイサービス</a:t>
            </a:r>
            <a:r>
              <a:rPr lang="ja-JP" altLang="en-US" dirty="0"/>
              <a:t>　</a:t>
            </a:r>
            <a:r>
              <a:rPr lang="ja-JP" altLang="en-US" dirty="0" smtClean="0"/>
              <a:t>（就学後）</a:t>
            </a:r>
            <a:endParaRPr lang="en-US" altLang="ja-JP" dirty="0" smtClean="0"/>
          </a:p>
          <a:p>
            <a:pPr marL="0" indent="0">
              <a:buNone/>
            </a:pPr>
            <a:r>
              <a:rPr kumimoji="1" lang="ja-JP" altLang="en-US" dirty="0"/>
              <a:t>　</a:t>
            </a:r>
            <a:r>
              <a:rPr kumimoji="1" lang="ja-JP" altLang="en-US" dirty="0" smtClean="0"/>
              <a:t>　　　基本、重心</a:t>
            </a:r>
            <a:endParaRPr kumimoji="1" lang="en-US" altLang="ja-JP" dirty="0" smtClean="0"/>
          </a:p>
          <a:p>
            <a:pPr marL="0" indent="0">
              <a:buNone/>
            </a:pPr>
            <a:endParaRPr lang="en-US" altLang="ja-JP" dirty="0"/>
          </a:p>
          <a:p>
            <a:pPr marL="0" indent="0">
              <a:buNone/>
            </a:pPr>
            <a:r>
              <a:rPr lang="en-US" altLang="ja-JP" dirty="0" smtClean="0"/>
              <a:t>※</a:t>
            </a:r>
            <a:r>
              <a:rPr lang="ja-JP" altLang="en-US" dirty="0"/>
              <a:t>重症</a:t>
            </a:r>
            <a:r>
              <a:rPr lang="ja-JP" altLang="en-US" dirty="0" smtClean="0"/>
              <a:t>心身障害児（重心）</a:t>
            </a:r>
            <a:endParaRPr lang="en-US" altLang="ja-JP" dirty="0" smtClean="0"/>
          </a:p>
          <a:p>
            <a:pPr marL="0" indent="0">
              <a:buNone/>
            </a:pPr>
            <a:r>
              <a:rPr lang="ja-JP" altLang="en-US" dirty="0" smtClean="0"/>
              <a:t>　　</a:t>
            </a:r>
            <a:r>
              <a:rPr lang="ja-JP" altLang="ja-JP" dirty="0" smtClean="0"/>
              <a:t>ＩＱ</a:t>
            </a:r>
            <a:r>
              <a:rPr lang="en-US" altLang="ja-JP" dirty="0"/>
              <a:t>35</a:t>
            </a:r>
            <a:r>
              <a:rPr lang="ja-JP" altLang="ja-JP" dirty="0"/>
              <a:t>以下（愛の手帳１～２度程度）且つ立位</a:t>
            </a:r>
            <a:r>
              <a:rPr lang="ja-JP" altLang="ja-JP" dirty="0" smtClean="0"/>
              <a:t>困難</a:t>
            </a:r>
            <a:endParaRPr lang="en-US" altLang="ja-JP" dirty="0" smtClean="0"/>
          </a:p>
          <a:p>
            <a:pPr marL="0" indent="0">
              <a:buNone/>
            </a:pPr>
            <a:r>
              <a:rPr lang="ja-JP" altLang="en-US" dirty="0" smtClean="0"/>
              <a:t>　　</a:t>
            </a:r>
            <a:r>
              <a:rPr lang="ja-JP" altLang="ja-JP" dirty="0" smtClean="0"/>
              <a:t>（</a:t>
            </a:r>
            <a:r>
              <a:rPr lang="ja-JP" altLang="ja-JP" dirty="0"/>
              <a:t>大島</a:t>
            </a:r>
            <a:r>
              <a:rPr lang="ja-JP" altLang="ja-JP" dirty="0" smtClean="0"/>
              <a:t>分類</a:t>
            </a:r>
            <a:r>
              <a:rPr lang="ja-JP" altLang="en-US" dirty="0" smtClean="0"/>
              <a:t>１～４</a:t>
            </a:r>
            <a:r>
              <a:rPr lang="ja-JP" altLang="ja-JP" dirty="0" smtClean="0"/>
              <a:t>）</a:t>
            </a:r>
            <a:r>
              <a:rPr lang="ja-JP" altLang="ja-JP" dirty="0"/>
              <a:t>。</a:t>
            </a:r>
            <a:endParaRPr kumimoji="1" lang="ja-JP" altLang="en-US" dirty="0"/>
          </a:p>
        </p:txBody>
      </p:sp>
      <p:sp>
        <p:nvSpPr>
          <p:cNvPr id="3" name="タイトル 2"/>
          <p:cNvSpPr>
            <a:spLocks noGrp="1"/>
          </p:cNvSpPr>
          <p:nvPr>
            <p:ph type="title"/>
          </p:nvPr>
        </p:nvSpPr>
        <p:spPr/>
        <p:txBody>
          <a:bodyPr/>
          <a:lstStyle/>
          <a:p>
            <a:r>
              <a:rPr kumimoji="1" lang="ja-JP" altLang="en-US" dirty="0" smtClean="0"/>
              <a:t>児童福祉法</a:t>
            </a:r>
            <a:endParaRPr kumimoji="1" lang="ja-JP" altLang="en-US" dirty="0"/>
          </a:p>
        </p:txBody>
      </p:sp>
    </p:spTree>
    <p:extLst>
      <p:ext uri="{BB962C8B-B14F-4D97-AF65-F5344CB8AC3E}">
        <p14:creationId xmlns:p14="http://schemas.microsoft.com/office/powerpoint/2010/main" val="2773866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1916832"/>
            <a:ext cx="7408333" cy="4209331"/>
          </a:xfrm>
        </p:spPr>
        <p:txBody>
          <a:bodyPr>
            <a:normAutofit/>
          </a:bodyPr>
          <a:lstStyle/>
          <a:p>
            <a:pPr marL="0" indent="0">
              <a:buNone/>
            </a:pPr>
            <a:r>
              <a:rPr kumimoji="1" lang="ja-JP" altLang="en-US" dirty="0" smtClean="0"/>
              <a:t>しおりＰ１８</a:t>
            </a:r>
            <a:endParaRPr kumimoji="1" lang="en-US" altLang="ja-JP" dirty="0" smtClean="0"/>
          </a:p>
          <a:p>
            <a:endParaRPr lang="en-US" altLang="ja-JP" dirty="0"/>
          </a:p>
          <a:p>
            <a:pPr marL="0" indent="0">
              <a:buNone/>
            </a:pPr>
            <a:r>
              <a:rPr lang="ja-JP" altLang="en-US" dirty="0" smtClean="0"/>
              <a:t>★精神障害者</a:t>
            </a:r>
            <a:r>
              <a:rPr lang="ja-JP" altLang="en-US" dirty="0"/>
              <a:t>居宅支援</a:t>
            </a:r>
            <a:r>
              <a:rPr lang="ja-JP" altLang="en-US" dirty="0" smtClean="0"/>
              <a:t>事業</a:t>
            </a:r>
            <a:endParaRPr lang="en-US" altLang="ja-JP" dirty="0" smtClean="0"/>
          </a:p>
          <a:p>
            <a:endParaRPr lang="en-US" altLang="ja-JP" dirty="0" smtClean="0"/>
          </a:p>
          <a:p>
            <a:pPr marL="0" indent="0">
              <a:buNone/>
            </a:pPr>
            <a:r>
              <a:rPr kumimoji="1" lang="ja-JP" altLang="en-US" dirty="0" smtClean="0"/>
              <a:t>★精神障害者自立生活体験事業</a:t>
            </a:r>
            <a:endParaRPr kumimoji="1" lang="en-US" altLang="ja-JP" dirty="0" smtClean="0"/>
          </a:p>
          <a:p>
            <a:endParaRPr kumimoji="1" lang="en-US" altLang="ja-JP" dirty="0" smtClean="0"/>
          </a:p>
          <a:p>
            <a:pPr marL="0" indent="0">
              <a:buNone/>
            </a:pPr>
            <a:r>
              <a:rPr lang="ja-JP" altLang="en-US" dirty="0" smtClean="0"/>
              <a:t>★精神障害者就労支援事業</a:t>
            </a:r>
            <a:endParaRPr lang="en-US" altLang="ja-JP" dirty="0" smtClean="0"/>
          </a:p>
          <a:p>
            <a:endParaRPr lang="en-US" altLang="ja-JP" dirty="0" smtClean="0"/>
          </a:p>
          <a:p>
            <a:pPr marL="0" indent="0">
              <a:buNone/>
            </a:pPr>
            <a:r>
              <a:rPr kumimoji="1" lang="ja-JP" altLang="en-US" dirty="0" smtClean="0"/>
              <a:t>★高次</a:t>
            </a:r>
            <a:r>
              <a:rPr kumimoji="1" lang="ja-JP" altLang="en-US" dirty="0"/>
              <a:t>脳機能</a:t>
            </a:r>
            <a:r>
              <a:rPr kumimoji="1" lang="ja-JP" altLang="en-US" dirty="0" smtClean="0"/>
              <a:t>障害者支援事業</a:t>
            </a: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精神障害者のための区委託事業</a:t>
            </a:r>
            <a:endParaRPr kumimoji="1" lang="ja-JP" altLang="en-US" dirty="0"/>
          </a:p>
        </p:txBody>
      </p:sp>
    </p:spTree>
    <p:extLst>
      <p:ext uri="{BB962C8B-B14F-4D97-AF65-F5344CB8AC3E}">
        <p14:creationId xmlns:p14="http://schemas.microsoft.com/office/powerpoint/2010/main" val="3350637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276872"/>
            <a:ext cx="7408333" cy="3849291"/>
          </a:xfrm>
        </p:spPr>
        <p:txBody>
          <a:bodyPr>
            <a:normAutofit lnSpcReduction="10000"/>
          </a:bodyPr>
          <a:lstStyle/>
          <a:p>
            <a:r>
              <a:rPr kumimoji="1" lang="ja-JP" altLang="en-US" dirty="0" smtClean="0"/>
              <a:t>補装具費の支給（しおりＰ９１）</a:t>
            </a:r>
            <a:endParaRPr kumimoji="1" lang="en-US" altLang="ja-JP" dirty="0" smtClean="0"/>
          </a:p>
          <a:p>
            <a:pPr marL="0" indent="0">
              <a:buNone/>
            </a:pPr>
            <a:r>
              <a:rPr lang="ja-JP" altLang="en-US" dirty="0" smtClean="0"/>
              <a:t>　　　購入後、修理後の申請はできない</a:t>
            </a:r>
            <a:endParaRPr lang="en-US" altLang="ja-JP" dirty="0" smtClean="0"/>
          </a:p>
          <a:p>
            <a:pPr marL="0" indent="0">
              <a:buNone/>
            </a:pPr>
            <a:r>
              <a:rPr lang="ja-JP" altLang="en-US" dirty="0"/>
              <a:t>　</a:t>
            </a:r>
            <a:r>
              <a:rPr lang="ja-JP" altLang="en-US" dirty="0" smtClean="0"/>
              <a:t>　　直接判定、書類判定、障害名による判断</a:t>
            </a:r>
            <a:endParaRPr lang="en-US" altLang="ja-JP" dirty="0"/>
          </a:p>
          <a:p>
            <a:endParaRPr kumimoji="1" lang="en-US" altLang="ja-JP" dirty="0" smtClean="0"/>
          </a:p>
          <a:p>
            <a:r>
              <a:rPr lang="ja-JP" altLang="en-US" dirty="0"/>
              <a:t>日常生活</a:t>
            </a:r>
            <a:r>
              <a:rPr lang="ja-JP" altLang="en-US" dirty="0" smtClean="0"/>
              <a:t>用具の給付（しおりＰ９５）</a:t>
            </a:r>
            <a:endParaRPr lang="en-US" altLang="ja-JP" dirty="0" smtClean="0"/>
          </a:p>
          <a:p>
            <a:pPr marL="0" indent="0">
              <a:buNone/>
            </a:pPr>
            <a:r>
              <a:rPr lang="ja-JP" altLang="en-US" dirty="0" smtClean="0"/>
              <a:t>　　　</a:t>
            </a:r>
            <a:r>
              <a:rPr kumimoji="1" lang="ja-JP" altLang="en-US" dirty="0" smtClean="0"/>
              <a:t>購入後の申請はできない</a:t>
            </a:r>
            <a:endParaRPr kumimoji="1" lang="en-US" altLang="ja-JP" dirty="0" smtClean="0"/>
          </a:p>
          <a:p>
            <a:pPr marL="0" indent="0">
              <a:buNone/>
            </a:pPr>
            <a:endParaRPr lang="en-US" altLang="ja-JP" dirty="0" smtClean="0"/>
          </a:p>
          <a:p>
            <a:pPr marL="0" indent="0">
              <a:buNone/>
            </a:pPr>
            <a:r>
              <a:rPr lang="en-US" altLang="ja-JP" dirty="0" smtClean="0"/>
              <a:t>※</a:t>
            </a:r>
            <a:r>
              <a:rPr lang="ja-JP" altLang="en-US" dirty="0" smtClean="0"/>
              <a:t>どちらも、介護保険等他サービスが優先</a:t>
            </a:r>
            <a:endParaRPr lang="en-US" altLang="ja-JP" dirty="0" smtClean="0"/>
          </a:p>
          <a:p>
            <a:pPr marL="0" indent="0">
              <a:buNone/>
            </a:pPr>
            <a:r>
              <a:rPr lang="ja-JP" altLang="en-US" dirty="0"/>
              <a:t>　</a:t>
            </a:r>
            <a:r>
              <a:rPr lang="ja-JP" altLang="en-US" dirty="0" smtClean="0"/>
              <a:t>　住民税額によっては対象にならない場合もある</a:t>
            </a:r>
            <a:endParaRPr kumimoji="1" lang="ja-JP" altLang="en-US" dirty="0"/>
          </a:p>
        </p:txBody>
      </p:sp>
      <p:sp>
        <p:nvSpPr>
          <p:cNvPr id="3" name="タイトル 2"/>
          <p:cNvSpPr>
            <a:spLocks noGrp="1"/>
          </p:cNvSpPr>
          <p:nvPr>
            <p:ph type="title"/>
          </p:nvPr>
        </p:nvSpPr>
        <p:spPr/>
        <p:txBody>
          <a:bodyPr/>
          <a:lstStyle/>
          <a:p>
            <a:r>
              <a:rPr kumimoji="1" lang="ja-JP" altLang="en-US" dirty="0" smtClean="0"/>
              <a:t>●福祉用具</a:t>
            </a:r>
            <a:endParaRPr kumimoji="1" lang="ja-JP" altLang="en-US" dirty="0"/>
          </a:p>
        </p:txBody>
      </p:sp>
    </p:spTree>
    <p:extLst>
      <p:ext uri="{BB962C8B-B14F-4D97-AF65-F5344CB8AC3E}">
        <p14:creationId xmlns:p14="http://schemas.microsoft.com/office/powerpoint/2010/main" val="1550003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492896"/>
            <a:ext cx="7408333" cy="3633267"/>
          </a:xfrm>
        </p:spPr>
        <p:txBody>
          <a:bodyPr/>
          <a:lstStyle/>
          <a:p>
            <a:pPr marL="0" indent="0">
              <a:buNone/>
            </a:pPr>
            <a:r>
              <a:rPr lang="ja-JP" altLang="ja-JP" dirty="0"/>
              <a:t>【サービス等利用計画の作成または変更にあたり、継続的かつ計画的な観点に立って福祉サービス等の提供が行われることが必要であり、継続が困難な、あるいは必要性が乏しい福祉サービス等の利用を助長することがあってはならない。</a:t>
            </a:r>
            <a:r>
              <a:rPr lang="ja-JP" altLang="ja-JP" dirty="0" smtClean="0"/>
              <a:t>】</a:t>
            </a:r>
            <a:r>
              <a:rPr lang="ja-JP" altLang="en-US" dirty="0" smtClean="0"/>
              <a:t>（解釈通知より）</a:t>
            </a:r>
            <a:endParaRPr lang="en-US" altLang="ja-JP" dirty="0" smtClean="0"/>
          </a:p>
          <a:p>
            <a:pPr marL="0" indent="0">
              <a:buNone/>
            </a:pPr>
            <a:endParaRPr kumimoji="1" lang="en-US" altLang="ja-JP" dirty="0"/>
          </a:p>
          <a:p>
            <a:pPr marL="0" indent="0">
              <a:buNone/>
            </a:pPr>
            <a:r>
              <a:rPr lang="ja-JP" altLang="ja-JP" dirty="0"/>
              <a:t>支給量からサービスを</a:t>
            </a:r>
            <a:r>
              <a:rPr lang="ja-JP" altLang="ja-JP" dirty="0" smtClean="0"/>
              <a:t>組み立て</a:t>
            </a:r>
            <a:endParaRPr lang="en-US" altLang="ja-JP" dirty="0" smtClean="0"/>
          </a:p>
          <a:p>
            <a:pPr marL="0" indent="0">
              <a:buNone/>
            </a:pPr>
            <a:r>
              <a:rPr lang="ja-JP" altLang="en-US" dirty="0" smtClean="0"/>
              <a:t>　　　　　　　　　　　　⇒　</a:t>
            </a:r>
            <a:r>
              <a:rPr lang="ja-JP" altLang="ja-JP" dirty="0" smtClean="0"/>
              <a:t>計画</a:t>
            </a:r>
            <a:r>
              <a:rPr lang="ja-JP" altLang="ja-JP" dirty="0"/>
              <a:t>を勘案し支給量を</a:t>
            </a:r>
            <a:r>
              <a:rPr lang="ja-JP" altLang="ja-JP" dirty="0" smtClean="0"/>
              <a:t>決定。</a:t>
            </a:r>
            <a:endParaRPr kumimoji="1" lang="ja-JP" altLang="en-US" dirty="0"/>
          </a:p>
        </p:txBody>
      </p:sp>
      <p:sp>
        <p:nvSpPr>
          <p:cNvPr id="3" name="タイトル 2"/>
          <p:cNvSpPr>
            <a:spLocks noGrp="1"/>
          </p:cNvSpPr>
          <p:nvPr>
            <p:ph type="title"/>
          </p:nvPr>
        </p:nvSpPr>
        <p:spPr/>
        <p:txBody>
          <a:bodyPr/>
          <a:lstStyle/>
          <a:p>
            <a:r>
              <a:rPr lang="ja-JP" altLang="en-US" dirty="0"/>
              <a:t>計画</a:t>
            </a:r>
            <a:r>
              <a:rPr lang="ja-JP" altLang="en-US" dirty="0" smtClean="0"/>
              <a:t>作成</a:t>
            </a:r>
            <a:r>
              <a:rPr lang="ja-JP" altLang="en-US" dirty="0"/>
              <a:t>にあたって</a:t>
            </a:r>
            <a:endParaRPr kumimoji="1" lang="ja-JP" altLang="en-US" dirty="0"/>
          </a:p>
        </p:txBody>
      </p:sp>
    </p:spTree>
    <p:extLst>
      <p:ext uri="{BB962C8B-B14F-4D97-AF65-F5344CB8AC3E}">
        <p14:creationId xmlns:p14="http://schemas.microsoft.com/office/powerpoint/2010/main" val="407567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924943"/>
            <a:ext cx="7408333" cy="3201219"/>
          </a:xfrm>
        </p:spPr>
        <p:txBody>
          <a:bodyPr/>
          <a:lstStyle/>
          <a:p>
            <a:r>
              <a:rPr lang="ja-JP" altLang="ja-JP" dirty="0"/>
              <a:t>介護給付は、障害に起因する、日常生活上、継続的に必要な介護支援であり、居宅介護や施設における生活介護などが該当する。</a:t>
            </a:r>
          </a:p>
          <a:p>
            <a:r>
              <a:rPr lang="ja-JP" altLang="ja-JP" dirty="0"/>
              <a:t>訓練等給付は、障害者が地域で生活を行うために、一定期間提供される訓練的支援であり、機能訓練や生活訓練、就労に関する支援などが該当する。</a:t>
            </a:r>
          </a:p>
          <a:p>
            <a:r>
              <a:rPr lang="ja-JP" altLang="ja-JP" dirty="0"/>
              <a:t>地域活動支援事業は、自治体ごとのサービス。</a:t>
            </a:r>
            <a:endParaRPr kumimoji="1" lang="ja-JP" altLang="en-US" dirty="0"/>
          </a:p>
        </p:txBody>
      </p:sp>
      <p:sp>
        <p:nvSpPr>
          <p:cNvPr id="3" name="タイトル 2"/>
          <p:cNvSpPr>
            <a:spLocks noGrp="1"/>
          </p:cNvSpPr>
          <p:nvPr>
            <p:ph type="title"/>
          </p:nvPr>
        </p:nvSpPr>
        <p:spPr/>
        <p:txBody>
          <a:bodyPr>
            <a:normAutofit/>
          </a:bodyPr>
          <a:lstStyle/>
          <a:p>
            <a:r>
              <a:rPr lang="ja-JP" altLang="ja-JP" b="1" dirty="0"/>
              <a:t>●障害福祉</a:t>
            </a:r>
            <a:r>
              <a:rPr lang="ja-JP" altLang="ja-JP" b="1" dirty="0" smtClean="0"/>
              <a:t>サービス</a:t>
            </a:r>
            <a:endParaRPr kumimoji="1" lang="ja-JP" altLang="en-US" dirty="0"/>
          </a:p>
        </p:txBody>
      </p:sp>
    </p:spTree>
    <p:extLst>
      <p:ext uri="{BB962C8B-B14F-4D97-AF65-F5344CB8AC3E}">
        <p14:creationId xmlns:p14="http://schemas.microsoft.com/office/powerpoint/2010/main" val="1832827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99592" y="2564904"/>
            <a:ext cx="7408333" cy="3450696"/>
          </a:xfrm>
        </p:spPr>
        <p:txBody>
          <a:bodyPr/>
          <a:lstStyle/>
          <a:p>
            <a:pPr marL="0" indent="0">
              <a:buNone/>
            </a:pPr>
            <a:r>
              <a:rPr kumimoji="1" lang="ja-JP" altLang="en-US" dirty="0" smtClean="0"/>
              <a:t>様々な障害福祉サービスがあります。</a:t>
            </a:r>
            <a:endParaRPr kumimoji="1" lang="en-US" altLang="ja-JP" dirty="0" smtClean="0"/>
          </a:p>
          <a:p>
            <a:pPr marL="0" indent="0">
              <a:buNone/>
            </a:pPr>
            <a:r>
              <a:rPr lang="ja-JP" altLang="en-US" dirty="0" smtClean="0"/>
              <a:t>障害福祉サービスを利用する方の状態、環境も様々です。</a:t>
            </a:r>
            <a:endParaRPr kumimoji="1" lang="en-US" altLang="ja-JP" dirty="0" smtClean="0"/>
          </a:p>
          <a:p>
            <a:pPr marL="0" indent="0">
              <a:buNone/>
            </a:pPr>
            <a:endParaRPr lang="en-US" altLang="ja-JP" dirty="0"/>
          </a:p>
          <a:p>
            <a:pPr marL="0" indent="0" algn="ctr">
              <a:buNone/>
            </a:pPr>
            <a:r>
              <a:rPr kumimoji="1" lang="ja-JP" altLang="en-US" sz="6000" dirty="0" smtClean="0"/>
              <a:t>ご協力をお願いします。</a:t>
            </a:r>
            <a:endParaRPr kumimoji="1" lang="ja-JP" altLang="en-US" sz="6000" dirty="0"/>
          </a:p>
        </p:txBody>
      </p:sp>
      <p:sp>
        <p:nvSpPr>
          <p:cNvPr id="3" name="タイトル 2"/>
          <p:cNvSpPr>
            <a:spLocks noGrp="1"/>
          </p:cNvSpPr>
          <p:nvPr>
            <p:ph type="title"/>
          </p:nvPr>
        </p:nvSpPr>
        <p:spPr/>
        <p:txBody>
          <a:bodyPr/>
          <a:lstStyle/>
          <a:p>
            <a:r>
              <a:rPr kumimoji="1" lang="ja-JP" altLang="en-US" dirty="0" smtClean="0"/>
              <a:t>最後に</a:t>
            </a:r>
            <a:endParaRPr kumimoji="1" lang="ja-JP" altLang="en-US" dirty="0"/>
          </a:p>
        </p:txBody>
      </p:sp>
    </p:spTree>
    <p:extLst>
      <p:ext uri="{BB962C8B-B14F-4D97-AF65-F5344CB8AC3E}">
        <p14:creationId xmlns:p14="http://schemas.microsoft.com/office/powerpoint/2010/main" val="136280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ja-JP" dirty="0"/>
              <a:t>身体介護、家事援助、通院等介助、通院等乗降介助</a:t>
            </a:r>
            <a:r>
              <a:rPr lang="ja-JP" altLang="ja-JP" dirty="0" smtClean="0"/>
              <a:t>。</a:t>
            </a:r>
            <a:endParaRPr lang="en-US" altLang="ja-JP" dirty="0" smtClean="0"/>
          </a:p>
          <a:p>
            <a:endParaRPr lang="ja-JP" altLang="ja-JP" dirty="0"/>
          </a:p>
          <a:p>
            <a:r>
              <a:rPr lang="ja-JP" altLang="ja-JP" dirty="0"/>
              <a:t>基本的に</a:t>
            </a:r>
            <a:r>
              <a:rPr lang="en-US" altLang="ja-JP" dirty="0"/>
              <a:t>30</a:t>
            </a:r>
            <a:r>
              <a:rPr lang="ja-JP" altLang="ja-JP" dirty="0"/>
              <a:t>分単位で利用。</a:t>
            </a:r>
          </a:p>
          <a:p>
            <a:r>
              <a:rPr lang="ja-JP" altLang="ja-JP" dirty="0"/>
              <a:t>家事援助は３０分以降、１５分刻みでの利用が可能。　</a:t>
            </a:r>
            <a:r>
              <a:rPr lang="ja-JP" altLang="en-US" sz="1800" dirty="0" smtClean="0"/>
              <a:t>例</a:t>
            </a:r>
            <a:r>
              <a:rPr lang="ja-JP" altLang="en-US" sz="1800" dirty="0"/>
              <a:t>）</a:t>
            </a:r>
            <a:r>
              <a:rPr lang="en-US" altLang="ja-JP" dirty="0" smtClean="0"/>
              <a:t>30</a:t>
            </a:r>
            <a:r>
              <a:rPr lang="ja-JP" altLang="ja-JP" dirty="0" err="1"/>
              <a:t>、</a:t>
            </a:r>
            <a:r>
              <a:rPr lang="en-US" altLang="ja-JP" dirty="0"/>
              <a:t>45</a:t>
            </a:r>
            <a:r>
              <a:rPr lang="ja-JP" altLang="ja-JP" dirty="0" err="1"/>
              <a:t>、</a:t>
            </a:r>
            <a:r>
              <a:rPr lang="en-US" altLang="ja-JP" dirty="0"/>
              <a:t>60</a:t>
            </a:r>
            <a:r>
              <a:rPr lang="ja-JP" altLang="ja-JP" dirty="0" err="1"/>
              <a:t>、</a:t>
            </a:r>
            <a:r>
              <a:rPr lang="en-US" altLang="ja-JP" dirty="0" smtClean="0"/>
              <a:t>75</a:t>
            </a:r>
            <a:r>
              <a:rPr lang="ja-JP" altLang="en-US" sz="1800" dirty="0" smtClean="0"/>
              <a:t>分</a:t>
            </a:r>
            <a:r>
              <a:rPr lang="ja-JP" altLang="ja-JP" dirty="0" smtClean="0"/>
              <a:t>・</a:t>
            </a:r>
            <a:r>
              <a:rPr lang="ja-JP" altLang="ja-JP" dirty="0"/>
              <a:t>・</a:t>
            </a:r>
          </a:p>
          <a:p>
            <a:r>
              <a:rPr lang="ja-JP" altLang="ja-JP" dirty="0"/>
              <a:t>通院等乗降介助は回数、片道で１回。往復必要な場合は２回。</a:t>
            </a:r>
            <a:endParaRPr kumimoji="1" lang="ja-JP" altLang="en-US" dirty="0"/>
          </a:p>
        </p:txBody>
      </p:sp>
      <p:sp>
        <p:nvSpPr>
          <p:cNvPr id="3" name="タイトル 2"/>
          <p:cNvSpPr>
            <a:spLocks noGrp="1"/>
          </p:cNvSpPr>
          <p:nvPr>
            <p:ph type="title"/>
          </p:nvPr>
        </p:nvSpPr>
        <p:spPr/>
        <p:txBody>
          <a:bodyPr/>
          <a:lstStyle/>
          <a:p>
            <a:r>
              <a:rPr lang="ja-JP" altLang="ja-JP" b="1" dirty="0"/>
              <a:t>★居宅介護</a:t>
            </a:r>
            <a:endParaRPr kumimoji="1" lang="ja-JP" altLang="en-US" dirty="0"/>
          </a:p>
        </p:txBody>
      </p:sp>
    </p:spTree>
    <p:extLst>
      <p:ext uri="{BB962C8B-B14F-4D97-AF65-F5344CB8AC3E}">
        <p14:creationId xmlns:p14="http://schemas.microsoft.com/office/powerpoint/2010/main" val="3377520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492896"/>
            <a:ext cx="7408333" cy="3633267"/>
          </a:xfrm>
        </p:spPr>
        <p:txBody>
          <a:bodyPr>
            <a:normAutofit lnSpcReduction="10000"/>
          </a:bodyPr>
          <a:lstStyle/>
          <a:p>
            <a:r>
              <a:rPr lang="ja-JP" altLang="ja-JP" dirty="0"/>
              <a:t>居宅介護として認められているサービス提供内容については、通院等介助として認められている範囲外の移動介助や見守り的援助を除き、「訪問介護におけるサービス行為ごとの区分等について」（老計１０号）と同様である</a:t>
            </a:r>
            <a:r>
              <a:rPr lang="ja-JP" altLang="ja-JP" dirty="0" smtClean="0"/>
              <a:t>。</a:t>
            </a:r>
            <a:endParaRPr lang="en-US" altLang="ja-JP" dirty="0" smtClean="0"/>
          </a:p>
          <a:p>
            <a:pPr marL="0" indent="0">
              <a:buNone/>
            </a:pPr>
            <a:r>
              <a:rPr lang="ja-JP" altLang="en-US" dirty="0"/>
              <a:t>　</a:t>
            </a:r>
            <a:r>
              <a:rPr lang="ja-JP" altLang="ja-JP" dirty="0" smtClean="0"/>
              <a:t>（</a:t>
            </a:r>
            <a:r>
              <a:rPr lang="ja-JP" altLang="ja-JP" dirty="0"/>
              <a:t>平成２３年１月２１日　全国厚生労働関係部局長</a:t>
            </a:r>
            <a:r>
              <a:rPr lang="ja-JP" altLang="ja-JP" dirty="0" smtClean="0"/>
              <a:t>会議</a:t>
            </a:r>
            <a:endParaRPr lang="en-US" altLang="ja-JP" dirty="0" smtClean="0"/>
          </a:p>
          <a:p>
            <a:pPr marL="0" indent="0">
              <a:buNone/>
            </a:pPr>
            <a:r>
              <a:rPr lang="ja-JP" altLang="en-US" dirty="0" smtClean="0"/>
              <a:t>　</a:t>
            </a:r>
            <a:r>
              <a:rPr lang="ja-JP" altLang="ja-JP" dirty="0" smtClean="0"/>
              <a:t>（</a:t>
            </a:r>
            <a:r>
              <a:rPr lang="ja-JP" altLang="ja-JP" dirty="0"/>
              <a:t>厚生分科会）における国からの</a:t>
            </a:r>
            <a:r>
              <a:rPr lang="ja-JP" altLang="ja-JP" dirty="0" smtClean="0"/>
              <a:t>回答</a:t>
            </a:r>
            <a:r>
              <a:rPr lang="ja-JP" altLang="en-US" dirty="0" smtClean="0"/>
              <a:t>）</a:t>
            </a:r>
            <a:endParaRPr lang="en-US" altLang="ja-JP" dirty="0" smtClean="0"/>
          </a:p>
          <a:p>
            <a:endParaRPr lang="en-US" altLang="ja-JP" dirty="0"/>
          </a:p>
          <a:p>
            <a:pPr marL="0" indent="0">
              <a:buNone/>
            </a:pPr>
            <a:r>
              <a:rPr lang="en-US" altLang="ja-JP" dirty="0" smtClean="0"/>
              <a:t>※</a:t>
            </a:r>
            <a:r>
              <a:rPr lang="ja-JP" altLang="ja-JP" dirty="0" smtClean="0"/>
              <a:t>家事</a:t>
            </a:r>
            <a:r>
              <a:rPr lang="ja-JP" altLang="ja-JP" dirty="0"/>
              <a:t>援助の支給</a:t>
            </a:r>
            <a:r>
              <a:rPr lang="ja-JP" altLang="ja-JP" dirty="0" smtClean="0"/>
              <a:t>要件</a:t>
            </a:r>
            <a:r>
              <a:rPr lang="ja-JP" altLang="en-US" dirty="0" smtClean="0"/>
              <a:t>も</a:t>
            </a:r>
            <a:r>
              <a:rPr lang="ja-JP" altLang="ja-JP" dirty="0" smtClean="0"/>
              <a:t>介護</a:t>
            </a:r>
            <a:r>
              <a:rPr lang="ja-JP" altLang="ja-JP" dirty="0"/>
              <a:t>保険と同じ</a:t>
            </a:r>
            <a:r>
              <a:rPr lang="ja-JP" altLang="ja-JP" dirty="0" smtClean="0"/>
              <a:t>。</a:t>
            </a:r>
            <a:r>
              <a:rPr lang="ja-JP" altLang="en-US" dirty="0" smtClean="0"/>
              <a:t>　（資料１４）</a:t>
            </a:r>
            <a:endParaRPr lang="ja-JP" altLang="ja-JP" dirty="0"/>
          </a:p>
          <a:p>
            <a:endParaRPr kumimoji="1" lang="ja-JP" altLang="en-US" dirty="0"/>
          </a:p>
        </p:txBody>
      </p:sp>
      <p:sp>
        <p:nvSpPr>
          <p:cNvPr id="3" name="タイトル 2"/>
          <p:cNvSpPr>
            <a:spLocks noGrp="1"/>
          </p:cNvSpPr>
          <p:nvPr>
            <p:ph type="title"/>
          </p:nvPr>
        </p:nvSpPr>
        <p:spPr/>
        <p:txBody>
          <a:bodyPr>
            <a:normAutofit fontScale="90000"/>
          </a:bodyPr>
          <a:lstStyle/>
          <a:p>
            <a:r>
              <a:rPr lang="ja-JP" altLang="ja-JP" dirty="0"/>
              <a:t>資料１３　</a:t>
            </a:r>
            <a:r>
              <a:rPr lang="en-US" altLang="ja-JP" dirty="0" smtClean="0"/>
              <a:t/>
            </a:r>
            <a:br>
              <a:rPr lang="en-US" altLang="ja-JP" dirty="0" smtClean="0"/>
            </a:br>
            <a:r>
              <a:rPr lang="ja-JP" altLang="ja-JP" dirty="0" smtClean="0"/>
              <a:t>居宅</a:t>
            </a:r>
            <a:r>
              <a:rPr lang="ja-JP" altLang="ja-JP" dirty="0"/>
              <a:t>介護事業の運営について</a:t>
            </a:r>
            <a:endParaRPr kumimoji="1" lang="ja-JP" altLang="en-US" dirty="0"/>
          </a:p>
        </p:txBody>
      </p:sp>
    </p:spTree>
    <p:extLst>
      <p:ext uri="{BB962C8B-B14F-4D97-AF65-F5344CB8AC3E}">
        <p14:creationId xmlns:p14="http://schemas.microsoft.com/office/powerpoint/2010/main" val="202783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420888"/>
            <a:ext cx="7408333" cy="3705275"/>
          </a:xfrm>
        </p:spPr>
        <p:txBody>
          <a:bodyPr>
            <a:normAutofit fontScale="92500" lnSpcReduction="20000"/>
          </a:bodyPr>
          <a:lstStyle/>
          <a:p>
            <a:pPr marL="0" indent="0">
              <a:buNone/>
            </a:pPr>
            <a:r>
              <a:rPr lang="ja-JP" altLang="ja-JP" dirty="0"/>
              <a:t>（ア）病院等に通院する場合 </a:t>
            </a:r>
          </a:p>
          <a:p>
            <a:pPr marL="0" indent="0">
              <a:buNone/>
            </a:pPr>
            <a:r>
              <a:rPr lang="ja-JP" altLang="ja-JP" dirty="0"/>
              <a:t>（イ）官公署（国、都道府県及び市町村の機関、外国公館</a:t>
            </a:r>
            <a:r>
              <a:rPr lang="ja-JP" altLang="ja-JP" dirty="0" smtClean="0"/>
              <a:t>並び</a:t>
            </a:r>
            <a:endParaRPr lang="en-US" altLang="ja-JP" dirty="0" smtClean="0"/>
          </a:p>
          <a:p>
            <a:pPr marL="0" indent="0">
              <a:buNone/>
            </a:pPr>
            <a:r>
              <a:rPr lang="en-US" altLang="ja-JP" dirty="0"/>
              <a:t> </a:t>
            </a:r>
            <a:r>
              <a:rPr lang="en-US" altLang="ja-JP" dirty="0" smtClean="0"/>
              <a:t>      </a:t>
            </a:r>
            <a:r>
              <a:rPr lang="ja-JP" altLang="ja-JP" dirty="0" smtClean="0"/>
              <a:t>に</a:t>
            </a:r>
            <a:r>
              <a:rPr lang="ja-JP" altLang="ja-JP" dirty="0"/>
              <a:t>指定相談支援事業所等）に公的手続又は障害</a:t>
            </a:r>
            <a:r>
              <a:rPr lang="ja-JP" altLang="ja-JP" dirty="0" smtClean="0"/>
              <a:t>福祉</a:t>
            </a:r>
            <a:r>
              <a:rPr lang="ja-JP" altLang="en-US" dirty="0" smtClean="0"/>
              <a:t>サ</a:t>
            </a:r>
            <a:r>
              <a:rPr lang="ja-JP" altLang="ja-JP" dirty="0" smtClean="0"/>
              <a:t>ー</a:t>
            </a:r>
            <a:endParaRPr lang="en-US" altLang="ja-JP" dirty="0" smtClean="0"/>
          </a:p>
          <a:p>
            <a:pPr marL="0" indent="0">
              <a:buNone/>
            </a:pPr>
            <a:r>
              <a:rPr lang="ja-JP" altLang="en-US" dirty="0"/>
              <a:t>　</a:t>
            </a:r>
            <a:r>
              <a:rPr lang="ja-JP" altLang="en-US" dirty="0" smtClean="0"/>
              <a:t>　</a:t>
            </a:r>
            <a:r>
              <a:rPr lang="ja-JP" altLang="ja-JP" dirty="0" smtClean="0"/>
              <a:t>ビス</a:t>
            </a:r>
            <a:r>
              <a:rPr lang="ja-JP" altLang="ja-JP" dirty="0"/>
              <a:t>の利用に係る相談のために訪れる場合 </a:t>
            </a:r>
          </a:p>
          <a:p>
            <a:pPr marL="0" indent="0">
              <a:buNone/>
            </a:pPr>
            <a:r>
              <a:rPr lang="ja-JP" altLang="ja-JP" dirty="0"/>
              <a:t>（ウ）指定相談支援事業所等における相談の結果、見学の</a:t>
            </a:r>
            <a:r>
              <a:rPr lang="ja-JP" altLang="ja-JP" dirty="0" err="1" smtClean="0"/>
              <a:t>た</a:t>
            </a:r>
            <a:endParaRPr lang="en-US" altLang="ja-JP" dirty="0" smtClean="0"/>
          </a:p>
          <a:p>
            <a:pPr marL="0" indent="0">
              <a:buNone/>
            </a:pPr>
            <a:r>
              <a:rPr lang="ja-JP" altLang="en-US" dirty="0"/>
              <a:t>　</a:t>
            </a:r>
            <a:r>
              <a:rPr lang="ja-JP" altLang="en-US" dirty="0" smtClean="0"/>
              <a:t>　　</a:t>
            </a:r>
            <a:r>
              <a:rPr lang="ja-JP" altLang="ja-JP" dirty="0" err="1" smtClean="0"/>
              <a:t>めに</a:t>
            </a:r>
            <a:r>
              <a:rPr lang="ja-JP" altLang="ja-JP" dirty="0" err="1"/>
              <a:t>紹</a:t>
            </a:r>
            <a:r>
              <a:rPr lang="ja-JP" altLang="ja-JP" dirty="0"/>
              <a:t>介された指定障害福祉サービス事業所を</a:t>
            </a:r>
            <a:r>
              <a:rPr lang="ja-JP" altLang="ja-JP" dirty="0" smtClean="0"/>
              <a:t>訪れる</a:t>
            </a:r>
            <a:endParaRPr lang="en-US" altLang="ja-JP" dirty="0" smtClean="0"/>
          </a:p>
          <a:p>
            <a:pPr marL="0" indent="0">
              <a:buNone/>
            </a:pPr>
            <a:r>
              <a:rPr lang="ja-JP" altLang="en-US" dirty="0"/>
              <a:t>　</a:t>
            </a:r>
            <a:r>
              <a:rPr lang="ja-JP" altLang="en-US" dirty="0" smtClean="0"/>
              <a:t>　　</a:t>
            </a:r>
            <a:r>
              <a:rPr lang="ja-JP" altLang="ja-JP" dirty="0" smtClean="0"/>
              <a:t>場合</a:t>
            </a:r>
            <a:endParaRPr lang="ja-JP" altLang="ja-JP" dirty="0"/>
          </a:p>
          <a:p>
            <a:endParaRPr lang="ja-JP" altLang="en-US" dirty="0"/>
          </a:p>
          <a:p>
            <a:pPr marL="0" indent="0">
              <a:buNone/>
            </a:pPr>
            <a:r>
              <a:rPr lang="en-US" altLang="ja-JP" dirty="0" smtClean="0"/>
              <a:t>※</a:t>
            </a:r>
            <a:r>
              <a:rPr lang="ja-JP" altLang="en-US" dirty="0" smtClean="0"/>
              <a:t> 「</a:t>
            </a:r>
            <a:r>
              <a:rPr lang="ja-JP" altLang="en-US" dirty="0"/>
              <a:t>基本的には院内のスタッフにより対応されるべきもので</a:t>
            </a:r>
            <a:r>
              <a:rPr lang="ja-JP" altLang="en-US" dirty="0" smtClean="0"/>
              <a:t>ある</a:t>
            </a:r>
            <a:endParaRPr lang="en-US" altLang="ja-JP" dirty="0" smtClean="0"/>
          </a:p>
          <a:p>
            <a:pPr marL="0" indent="0">
              <a:buNone/>
            </a:pPr>
            <a:r>
              <a:rPr lang="ja-JP" altLang="en-US" dirty="0"/>
              <a:t>　</a:t>
            </a:r>
            <a:r>
              <a:rPr lang="ja-JP" altLang="en-US" dirty="0" smtClean="0"/>
              <a:t>　が</a:t>
            </a:r>
            <a:r>
              <a:rPr lang="ja-JP" altLang="en-US" dirty="0"/>
              <a:t>、場合により算定対象となる」</a:t>
            </a:r>
            <a:endParaRPr lang="ja-JP" altLang="ja-JP" dirty="0"/>
          </a:p>
          <a:p>
            <a:endParaRPr kumimoji="1" lang="ja-JP" altLang="en-US" dirty="0"/>
          </a:p>
        </p:txBody>
      </p:sp>
      <p:sp>
        <p:nvSpPr>
          <p:cNvPr id="3" name="タイトル 2"/>
          <p:cNvSpPr>
            <a:spLocks noGrp="1"/>
          </p:cNvSpPr>
          <p:nvPr>
            <p:ph type="title"/>
          </p:nvPr>
        </p:nvSpPr>
        <p:spPr/>
        <p:txBody>
          <a:bodyPr/>
          <a:lstStyle/>
          <a:p>
            <a:r>
              <a:rPr kumimoji="1" lang="ja-JP" altLang="en-US" dirty="0" smtClean="0"/>
              <a:t>通院等介助の範囲</a:t>
            </a:r>
            <a:endParaRPr kumimoji="1" lang="ja-JP" altLang="en-US" dirty="0"/>
          </a:p>
        </p:txBody>
      </p:sp>
    </p:spTree>
    <p:extLst>
      <p:ext uri="{BB962C8B-B14F-4D97-AF65-F5344CB8AC3E}">
        <p14:creationId xmlns:p14="http://schemas.microsoft.com/office/powerpoint/2010/main" val="151648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ja-JP" dirty="0"/>
              <a:t>比較的長時間にわたり、日常生活に生じる様々な介護の事態に対応するための見守り等の支援とともに、身体介護、家事援助、コミュニケーション支援や電化製品等の操作等の援助及び外出時における移動中の介護が、総合的かつ断続的に提供</a:t>
            </a:r>
            <a:r>
              <a:rPr lang="ja-JP" altLang="ja-JP" dirty="0" smtClean="0"/>
              <a:t>される</a:t>
            </a:r>
            <a:endParaRPr lang="en-US" altLang="ja-JP" dirty="0" smtClean="0"/>
          </a:p>
          <a:p>
            <a:endParaRPr lang="ja-JP" altLang="ja-JP" dirty="0"/>
          </a:p>
          <a:p>
            <a:r>
              <a:rPr lang="ja-JP" altLang="ja-JP" dirty="0"/>
              <a:t>経済活動に係わる外出、通年かつ長期にわたる外出、社会通念上適当でない外出は除く</a:t>
            </a:r>
          </a:p>
          <a:p>
            <a:endParaRPr kumimoji="1" lang="ja-JP" altLang="en-US" dirty="0"/>
          </a:p>
        </p:txBody>
      </p:sp>
      <p:sp>
        <p:nvSpPr>
          <p:cNvPr id="3" name="タイトル 2"/>
          <p:cNvSpPr>
            <a:spLocks noGrp="1"/>
          </p:cNvSpPr>
          <p:nvPr>
            <p:ph type="title"/>
          </p:nvPr>
        </p:nvSpPr>
        <p:spPr/>
        <p:txBody>
          <a:bodyPr/>
          <a:lstStyle/>
          <a:p>
            <a:r>
              <a:rPr lang="ja-JP" altLang="ja-JP" b="1" dirty="0"/>
              <a:t>★重度訪問介護</a:t>
            </a:r>
            <a:endParaRPr kumimoji="1" lang="ja-JP" altLang="en-US" dirty="0"/>
          </a:p>
        </p:txBody>
      </p:sp>
    </p:spTree>
    <p:extLst>
      <p:ext uri="{BB962C8B-B14F-4D97-AF65-F5344CB8AC3E}">
        <p14:creationId xmlns:p14="http://schemas.microsoft.com/office/powerpoint/2010/main" val="365202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420888"/>
            <a:ext cx="7408333" cy="3960440"/>
          </a:xfrm>
        </p:spPr>
        <p:txBody>
          <a:bodyPr>
            <a:normAutofit lnSpcReduction="10000"/>
          </a:bodyPr>
          <a:lstStyle/>
          <a:p>
            <a:r>
              <a:rPr lang="ja-JP" altLang="ja-JP" dirty="0"/>
              <a:t>障害者（親）の子に対する沐浴や授乳等、乳児の健康把握、子どもの通院付添、保育所への</a:t>
            </a:r>
            <a:r>
              <a:rPr lang="ja-JP" altLang="ja-JP" dirty="0" smtClean="0"/>
              <a:t>送迎</a:t>
            </a:r>
            <a:r>
              <a:rPr lang="ja-JP" altLang="en-US" dirty="0" smtClean="0"/>
              <a:t>、</a:t>
            </a:r>
            <a:r>
              <a:rPr lang="ja-JP" altLang="ja-JP" dirty="0" smtClean="0"/>
              <a:t>学校</a:t>
            </a:r>
            <a:r>
              <a:rPr lang="ja-JP" altLang="ja-JP" dirty="0"/>
              <a:t>等への連絡</a:t>
            </a:r>
            <a:r>
              <a:rPr lang="ja-JP" altLang="ja-JP" dirty="0" smtClean="0"/>
              <a:t>補助</a:t>
            </a:r>
            <a:endParaRPr lang="en-US" altLang="ja-JP" dirty="0" smtClean="0"/>
          </a:p>
          <a:p>
            <a:endParaRPr lang="ja-JP" altLang="ja-JP" dirty="0"/>
          </a:p>
          <a:p>
            <a:pPr marL="0" indent="0">
              <a:buNone/>
            </a:pPr>
            <a:r>
              <a:rPr lang="ja-JP" altLang="ja-JP" dirty="0"/>
              <a:t>①～③に該当する場合に</a:t>
            </a:r>
            <a:r>
              <a:rPr lang="ja-JP" altLang="ja-JP" dirty="0" smtClean="0"/>
              <a:t>、</a:t>
            </a:r>
            <a:endParaRPr lang="en-US" altLang="ja-JP" dirty="0" smtClean="0"/>
          </a:p>
          <a:p>
            <a:pPr marL="0" indent="0">
              <a:buNone/>
            </a:pPr>
            <a:r>
              <a:rPr lang="ja-JP" altLang="ja-JP" dirty="0" smtClean="0"/>
              <a:t>個々</a:t>
            </a:r>
            <a:r>
              <a:rPr lang="ja-JP" altLang="ja-JP" dirty="0"/>
              <a:t>の状況を勘案し必要</a:t>
            </a:r>
            <a:r>
              <a:rPr lang="ja-JP" altLang="ja-JP" dirty="0" smtClean="0"/>
              <a:t>に応じて</a:t>
            </a:r>
            <a:r>
              <a:rPr lang="ja-JP" altLang="ja-JP" dirty="0"/>
              <a:t>対象範囲に含める</a:t>
            </a:r>
          </a:p>
          <a:p>
            <a:pPr marL="0" indent="0">
              <a:buNone/>
            </a:pPr>
            <a:r>
              <a:rPr lang="ja-JP" altLang="en-US" dirty="0" smtClean="0"/>
              <a:t>　</a:t>
            </a:r>
            <a:r>
              <a:rPr lang="ja-JP" altLang="ja-JP" dirty="0" smtClean="0"/>
              <a:t>①</a:t>
            </a:r>
            <a:r>
              <a:rPr lang="ja-JP" altLang="ja-JP" dirty="0"/>
              <a:t>利用者（親）が障害によって家事や付き添いが</a:t>
            </a:r>
            <a:r>
              <a:rPr lang="ja-JP" altLang="ja-JP" dirty="0" smtClean="0"/>
              <a:t>困難</a:t>
            </a:r>
            <a:r>
              <a:rPr lang="ja-JP" altLang="en-US" dirty="0" smtClean="0"/>
              <a:t>　</a:t>
            </a:r>
            <a:endParaRPr lang="en-US" altLang="ja-JP" dirty="0" smtClean="0"/>
          </a:p>
          <a:p>
            <a:pPr marL="0" indent="0">
              <a:buNone/>
            </a:pPr>
            <a:r>
              <a:rPr lang="ja-JP" altLang="en-US" dirty="0"/>
              <a:t>　</a:t>
            </a:r>
            <a:r>
              <a:rPr lang="ja-JP" altLang="en-US" dirty="0" smtClean="0"/>
              <a:t>　　</a:t>
            </a:r>
            <a:r>
              <a:rPr lang="ja-JP" altLang="ja-JP" dirty="0" smtClean="0"/>
              <a:t>な</a:t>
            </a:r>
            <a:r>
              <a:rPr lang="ja-JP" altLang="ja-JP" dirty="0"/>
              <a:t>場合</a:t>
            </a:r>
          </a:p>
          <a:p>
            <a:pPr marL="0" indent="0">
              <a:buNone/>
            </a:pPr>
            <a:r>
              <a:rPr lang="ja-JP" altLang="en-US" dirty="0" smtClean="0"/>
              <a:t>　</a:t>
            </a:r>
            <a:r>
              <a:rPr lang="ja-JP" altLang="ja-JP" dirty="0" smtClean="0"/>
              <a:t>②</a:t>
            </a:r>
            <a:r>
              <a:rPr lang="ja-JP" altLang="ja-JP" dirty="0"/>
              <a:t>利用者（親）の子どもが一人では対応できない場合</a:t>
            </a:r>
          </a:p>
          <a:p>
            <a:pPr marL="0" indent="0">
              <a:buNone/>
            </a:pPr>
            <a:r>
              <a:rPr lang="ja-JP" altLang="en-US" dirty="0" smtClean="0"/>
              <a:t>　</a:t>
            </a:r>
            <a:r>
              <a:rPr lang="ja-JP" altLang="ja-JP" dirty="0" smtClean="0"/>
              <a:t>③</a:t>
            </a:r>
            <a:r>
              <a:rPr lang="ja-JP" altLang="ja-JP" dirty="0"/>
              <a:t>他の家族等による支援が受けられない場合</a:t>
            </a:r>
          </a:p>
          <a:p>
            <a:endParaRPr kumimoji="1" lang="ja-JP" altLang="en-US" dirty="0"/>
          </a:p>
        </p:txBody>
      </p:sp>
      <p:sp>
        <p:nvSpPr>
          <p:cNvPr id="3" name="タイトル 2"/>
          <p:cNvSpPr>
            <a:spLocks noGrp="1"/>
          </p:cNvSpPr>
          <p:nvPr>
            <p:ph type="title"/>
          </p:nvPr>
        </p:nvSpPr>
        <p:spPr/>
        <p:txBody>
          <a:bodyPr>
            <a:normAutofit fontScale="90000"/>
          </a:bodyPr>
          <a:lstStyle/>
          <a:p>
            <a:r>
              <a:rPr lang="ja-JP" altLang="ja-JP" b="1" dirty="0"/>
              <a:t>★居宅介護（家事援助）、重度訪問介護の業務に含まれる「育児支援」</a:t>
            </a:r>
            <a:endParaRPr kumimoji="1" lang="ja-JP" altLang="en-US" dirty="0"/>
          </a:p>
        </p:txBody>
      </p:sp>
    </p:spTree>
    <p:extLst>
      <p:ext uri="{BB962C8B-B14F-4D97-AF65-F5344CB8AC3E}">
        <p14:creationId xmlns:p14="http://schemas.microsoft.com/office/powerpoint/2010/main" val="131787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pPr marL="0" indent="0">
              <a:buNone/>
            </a:pPr>
            <a:r>
              <a:rPr lang="ja-JP" altLang="ja-JP" b="1" dirty="0"/>
              <a:t>★重度障害者等包括</a:t>
            </a:r>
            <a:r>
              <a:rPr lang="ja-JP" altLang="ja-JP" b="1" dirty="0" smtClean="0"/>
              <a:t>支援</a:t>
            </a:r>
            <a:endParaRPr lang="en-US" altLang="ja-JP" b="1" dirty="0" smtClean="0"/>
          </a:p>
          <a:p>
            <a:pPr marL="0" indent="0">
              <a:buNone/>
            </a:pPr>
            <a:r>
              <a:rPr lang="ja-JP" altLang="en-US" dirty="0" smtClean="0"/>
              <a:t>　　　　　</a:t>
            </a:r>
            <a:r>
              <a:rPr lang="ja-JP" altLang="ja-JP" dirty="0" smtClean="0"/>
              <a:t>現在</a:t>
            </a:r>
            <a:r>
              <a:rPr lang="ja-JP" altLang="ja-JP" dirty="0"/>
              <a:t>区内利用者なし</a:t>
            </a:r>
            <a:r>
              <a:rPr lang="ja-JP" altLang="ja-JP" dirty="0" smtClean="0"/>
              <a:t>。</a:t>
            </a:r>
            <a:endParaRPr lang="en-US" altLang="ja-JP" dirty="0" smtClean="0"/>
          </a:p>
          <a:p>
            <a:pPr marL="0" indent="0">
              <a:buNone/>
            </a:pPr>
            <a:endParaRPr lang="en-US" altLang="ja-JP" dirty="0"/>
          </a:p>
          <a:p>
            <a:pPr marL="0" indent="0">
              <a:buNone/>
            </a:pPr>
            <a:r>
              <a:rPr lang="ja-JP" altLang="ja-JP" b="1" dirty="0"/>
              <a:t>★巡回入浴</a:t>
            </a:r>
            <a:r>
              <a:rPr lang="ja-JP" altLang="ja-JP" b="1" dirty="0" smtClean="0"/>
              <a:t>サービス</a:t>
            </a:r>
            <a:endParaRPr lang="en-US" altLang="ja-JP" b="1" dirty="0" smtClean="0"/>
          </a:p>
          <a:p>
            <a:pPr marL="0" indent="0">
              <a:buNone/>
            </a:pPr>
            <a:r>
              <a:rPr lang="ja-JP" altLang="en-US" b="1" dirty="0"/>
              <a:t>　</a:t>
            </a:r>
            <a:r>
              <a:rPr lang="ja-JP" altLang="en-US" b="1" dirty="0" smtClean="0"/>
              <a:t>　　　　</a:t>
            </a:r>
            <a:r>
              <a:rPr lang="ja-JP" altLang="en-US" dirty="0" smtClean="0"/>
              <a:t>家族・ヘルパー等で自宅浴室利用困難な者。週２回</a:t>
            </a:r>
            <a:endParaRPr lang="en-US" altLang="ja-JP" dirty="0" smtClean="0"/>
          </a:p>
          <a:p>
            <a:pPr marL="0" indent="0">
              <a:buNone/>
            </a:pPr>
            <a:r>
              <a:rPr lang="ja-JP" altLang="en-US" b="1" dirty="0" smtClean="0"/>
              <a:t>　　　　</a:t>
            </a:r>
            <a:r>
              <a:rPr lang="ja-JP" altLang="en-US" dirty="0" smtClean="0"/>
              <a:t>　</a:t>
            </a:r>
            <a:r>
              <a:rPr lang="ja-JP" altLang="ja-JP" dirty="0" smtClean="0"/>
              <a:t>「</a:t>
            </a:r>
            <a:r>
              <a:rPr lang="ja-JP" altLang="ja-JP" dirty="0"/>
              <a:t>巡回入浴サービスの利用認定について</a:t>
            </a:r>
            <a:r>
              <a:rPr lang="ja-JP" altLang="ja-JP" dirty="0" smtClean="0"/>
              <a:t>」</a:t>
            </a:r>
            <a:r>
              <a:rPr lang="ja-JP" altLang="en-US" dirty="0" smtClean="0"/>
              <a:t>（資料１７）</a:t>
            </a:r>
            <a:endParaRPr lang="en-US" altLang="ja-JP" dirty="0" smtClean="0"/>
          </a:p>
          <a:p>
            <a:pPr marL="0" indent="0">
              <a:buNone/>
            </a:pPr>
            <a:endParaRPr lang="en-US" altLang="ja-JP" b="1" dirty="0"/>
          </a:p>
          <a:p>
            <a:pPr marL="0" indent="0">
              <a:buNone/>
            </a:pPr>
            <a:r>
              <a:rPr lang="ja-JP" altLang="ja-JP" b="1" dirty="0"/>
              <a:t>★行動援護</a:t>
            </a:r>
            <a:endParaRPr lang="ja-JP" altLang="ja-JP" dirty="0"/>
          </a:p>
          <a:p>
            <a:pPr marL="0" indent="0">
              <a:buNone/>
            </a:pPr>
            <a:r>
              <a:rPr lang="ja-JP" altLang="en-US" dirty="0" smtClean="0"/>
              <a:t>　　　　</a:t>
            </a:r>
            <a:r>
              <a:rPr lang="ja-JP" altLang="en-US" b="1" dirty="0" smtClean="0"/>
              <a:t>　</a:t>
            </a:r>
            <a:r>
              <a:rPr lang="ja-JP" altLang="ja-JP" dirty="0" smtClean="0"/>
              <a:t>知的</a:t>
            </a:r>
            <a:r>
              <a:rPr lang="ja-JP" altLang="ja-JP" dirty="0"/>
              <a:t>・精神で行動障害のある方の外出支援。</a:t>
            </a:r>
          </a:p>
          <a:p>
            <a:endParaRPr kumimoji="1" lang="ja-JP" altLang="en-US" dirty="0"/>
          </a:p>
        </p:txBody>
      </p:sp>
      <p:sp>
        <p:nvSpPr>
          <p:cNvPr id="3" name="タイトル 2"/>
          <p:cNvSpPr>
            <a:spLocks noGrp="1"/>
          </p:cNvSpPr>
          <p:nvPr>
            <p:ph type="title"/>
          </p:nvPr>
        </p:nvSpPr>
        <p:spPr/>
        <p:txBody>
          <a:bodyPr/>
          <a:lstStyle/>
          <a:p>
            <a:endParaRPr kumimoji="1" lang="ja-JP" altLang="en-US"/>
          </a:p>
        </p:txBody>
      </p:sp>
    </p:spTree>
    <p:extLst>
      <p:ext uri="{BB962C8B-B14F-4D97-AF65-F5344CB8AC3E}">
        <p14:creationId xmlns:p14="http://schemas.microsoft.com/office/powerpoint/2010/main" val="3088754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視覚障害者の外出支援</a:t>
            </a:r>
            <a:endParaRPr lang="en-US" altLang="ja-JP" dirty="0" smtClean="0"/>
          </a:p>
          <a:p>
            <a:r>
              <a:rPr lang="ja-JP" altLang="ja-JP" dirty="0" smtClean="0"/>
              <a:t>月</a:t>
            </a:r>
            <a:r>
              <a:rPr lang="ja-JP" altLang="ja-JP" dirty="0"/>
              <a:t>５０時間（成人）、３５時間（児童）の支給</a:t>
            </a:r>
            <a:r>
              <a:rPr lang="ja-JP" altLang="ja-JP" dirty="0" smtClean="0"/>
              <a:t>。</a:t>
            </a:r>
            <a:endParaRPr lang="en-US" altLang="ja-JP" dirty="0" smtClean="0"/>
          </a:p>
          <a:p>
            <a:endParaRPr lang="ja-JP" altLang="ja-JP" dirty="0"/>
          </a:p>
          <a:p>
            <a:r>
              <a:rPr lang="ja-JP" altLang="ja-JP" dirty="0"/>
              <a:t>定期通院にも利用可能。院内介護については介護保険と同様</a:t>
            </a:r>
          </a:p>
          <a:p>
            <a:r>
              <a:rPr lang="ja-JP" altLang="ja-JP" dirty="0"/>
              <a:t>支援に室内での準備は含まれない。</a:t>
            </a:r>
          </a:p>
          <a:p>
            <a:r>
              <a:rPr lang="ja-JP" altLang="ja-JP" dirty="0"/>
              <a:t>経済活動に係わる外出、通年かつ長期にわたる外出、社会通念上適当でない外出は除く</a:t>
            </a:r>
          </a:p>
          <a:p>
            <a:endParaRPr kumimoji="1" lang="ja-JP" altLang="en-US" dirty="0"/>
          </a:p>
        </p:txBody>
      </p:sp>
      <p:sp>
        <p:nvSpPr>
          <p:cNvPr id="3" name="タイトル 2"/>
          <p:cNvSpPr>
            <a:spLocks noGrp="1"/>
          </p:cNvSpPr>
          <p:nvPr>
            <p:ph type="title"/>
          </p:nvPr>
        </p:nvSpPr>
        <p:spPr/>
        <p:txBody>
          <a:bodyPr/>
          <a:lstStyle/>
          <a:p>
            <a:r>
              <a:rPr lang="ja-JP" altLang="ja-JP" b="1" dirty="0"/>
              <a:t>★同行援護</a:t>
            </a:r>
            <a:endParaRPr kumimoji="1" lang="ja-JP" altLang="en-US" dirty="0"/>
          </a:p>
        </p:txBody>
      </p:sp>
    </p:spTree>
    <p:extLst>
      <p:ext uri="{BB962C8B-B14F-4D97-AF65-F5344CB8AC3E}">
        <p14:creationId xmlns:p14="http://schemas.microsoft.com/office/powerpoint/2010/main" val="2327121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224</TotalTime>
  <Words>726</Words>
  <Application>Microsoft Office PowerPoint</Application>
  <PresentationFormat>画面に合わせる (4:3)</PresentationFormat>
  <Paragraphs>152</Paragraphs>
  <Slides>20</Slides>
  <Notes>1</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ウェーブ</vt:lpstr>
      <vt:lpstr>障害福祉サービス等の概要</vt:lpstr>
      <vt:lpstr>●障害福祉サービス</vt:lpstr>
      <vt:lpstr>★居宅介護</vt:lpstr>
      <vt:lpstr>資料１３　 居宅介護事業の運営について</vt:lpstr>
      <vt:lpstr>通院等介助の範囲</vt:lpstr>
      <vt:lpstr>★重度訪問介護</vt:lpstr>
      <vt:lpstr>★居宅介護（家事援助）、重度訪問介護の業務に含まれる「育児支援」</vt:lpstr>
      <vt:lpstr>PowerPoint プレゼンテーション</vt:lpstr>
      <vt:lpstr>★同行援護</vt:lpstr>
      <vt:lpstr>★移動支援</vt:lpstr>
      <vt:lpstr>日中活動系（介護給付費）</vt:lpstr>
      <vt:lpstr>日中活動系（訓練等給付費）</vt:lpstr>
      <vt:lpstr>★地域活動支援センター</vt:lpstr>
      <vt:lpstr>★短期入所</vt:lpstr>
      <vt:lpstr>居住系</vt:lpstr>
      <vt:lpstr>児童福祉法</vt:lpstr>
      <vt:lpstr>精神障害者のための区委託事業</vt:lpstr>
      <vt:lpstr>●福祉用具</vt:lpstr>
      <vt:lpstr>計画作成にあたって</vt:lpstr>
      <vt:lpstr>最後に</vt:lpstr>
    </vt:vector>
  </TitlesOfParts>
  <Company>江戸川区</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障害福祉サービス等の概要</dc:title>
  <dc:creator>全庁ＬＡＮ利用者</dc:creator>
  <cp:lastModifiedBy>全庁ＬＡＮ利用者</cp:lastModifiedBy>
  <cp:revision>20</cp:revision>
  <dcterms:created xsi:type="dcterms:W3CDTF">2016-10-06T06:35:09Z</dcterms:created>
  <dcterms:modified xsi:type="dcterms:W3CDTF">2016-11-11T00:39:57Z</dcterms:modified>
</cp:coreProperties>
</file>