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6" r:id="rId10"/>
    <p:sldId id="268" r:id="rId11"/>
    <p:sldId id="269" r:id="rId1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BB87B66-93AC-459C-B559-50B568CDFFBF}">
          <p14:sldIdLst>
            <p14:sldId id="256"/>
            <p14:sldId id="257"/>
            <p14:sldId id="258"/>
            <p14:sldId id="259"/>
            <p14:sldId id="260"/>
            <p14:sldId id="261"/>
            <p14:sldId id="263"/>
            <p14:sldId id="262"/>
            <p14:sldId id="266"/>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7826" autoAdjust="0"/>
  </p:normalViewPr>
  <p:slideViewPr>
    <p:cSldViewPr snapToGrid="0">
      <p:cViewPr varScale="1">
        <p:scale>
          <a:sx n="73" d="100"/>
          <a:sy n="73" d="100"/>
        </p:scale>
        <p:origin x="-13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331773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127811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234310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51353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393022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86645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243907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46201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65878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353818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5BACF0-D387-4910-8F42-B9CA8E3D67FC}" type="datetimeFigureOut">
              <a:rPr kumimoji="1" lang="ja-JP" altLang="en-US" smtClean="0"/>
              <a:t>2016/6/27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17442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BACF0-D387-4910-8F42-B9CA8E3D67FC}" type="datetimeFigureOut">
              <a:rPr kumimoji="1" lang="ja-JP" altLang="en-US" smtClean="0"/>
              <a:t>2016/6/27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8FA4-B202-420A-9B15-DACB8BD438EE}" type="slidenum">
              <a:rPr kumimoji="1" lang="ja-JP" altLang="en-US" smtClean="0"/>
              <a:t>‹#›</a:t>
            </a:fld>
            <a:endParaRPr kumimoji="1" lang="ja-JP" altLang="en-US"/>
          </a:p>
        </p:txBody>
      </p:sp>
    </p:spTree>
    <p:extLst>
      <p:ext uri="{BB962C8B-B14F-4D97-AF65-F5344CB8AC3E}">
        <p14:creationId xmlns:p14="http://schemas.microsoft.com/office/powerpoint/2010/main" val="3213554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902077"/>
            <a:ext cx="9158559" cy="523220"/>
          </a:xfrm>
          <a:prstGeom prst="rect">
            <a:avLst/>
          </a:prstGeom>
          <a:solidFill>
            <a:schemeClr val="accent5">
              <a:lumMod val="40000"/>
              <a:lumOff val="60000"/>
            </a:schemeClr>
          </a:solidFill>
        </p:spPr>
        <p:txBody>
          <a:bodyPr wrap="square" rtlCol="0">
            <a:spAutoFit/>
          </a:bodyPr>
          <a:lstStyle/>
          <a:p>
            <a:endParaRPr kumimoji="1" lang="ja-JP" altLang="en-US" sz="2800" dirty="0"/>
          </a:p>
        </p:txBody>
      </p:sp>
      <p:sp>
        <p:nvSpPr>
          <p:cNvPr id="7" name="テキスト ボックス 6"/>
          <p:cNvSpPr txBox="1"/>
          <p:nvPr/>
        </p:nvSpPr>
        <p:spPr>
          <a:xfrm>
            <a:off x="0" y="4284035"/>
            <a:ext cx="9158559" cy="523220"/>
          </a:xfrm>
          <a:prstGeom prst="rect">
            <a:avLst/>
          </a:prstGeom>
          <a:solidFill>
            <a:schemeClr val="accent6">
              <a:lumMod val="40000"/>
              <a:lumOff val="60000"/>
            </a:schemeClr>
          </a:solidFill>
        </p:spPr>
        <p:txBody>
          <a:bodyPr wrap="square" rtlCol="0">
            <a:spAutoFit/>
          </a:bodyPr>
          <a:lstStyle/>
          <a:p>
            <a:endParaRPr kumimoji="1" lang="ja-JP" altLang="en-US" sz="2800" dirty="0"/>
          </a:p>
        </p:txBody>
      </p:sp>
      <p:sp>
        <p:nvSpPr>
          <p:cNvPr id="2" name="タイトル 1"/>
          <p:cNvSpPr>
            <a:spLocks noGrp="1"/>
          </p:cNvSpPr>
          <p:nvPr>
            <p:ph type="ctrTitle"/>
          </p:nvPr>
        </p:nvSpPr>
        <p:spPr>
          <a:xfrm>
            <a:off x="25" y="1147256"/>
            <a:ext cx="9144000" cy="3789040"/>
          </a:xfrm>
        </p:spPr>
        <p:txBody>
          <a:bodyPr>
            <a:noAutofit/>
          </a:bodyPr>
          <a:lstStyle/>
          <a:p>
            <a:r>
              <a:rPr lang="ja-JP" altLang="en-US" sz="8000" dirty="0"/>
              <a:t>補</a:t>
            </a:r>
            <a:r>
              <a:rPr lang="ja-JP" altLang="en-US" sz="8000" dirty="0" smtClean="0"/>
              <a:t>装具　</a:t>
            </a:r>
            <a:r>
              <a:rPr lang="en-US" altLang="ja-JP" sz="8000" dirty="0" smtClean="0"/>
              <a:t/>
            </a:r>
            <a:br>
              <a:rPr lang="en-US" altLang="ja-JP" sz="8000" dirty="0" smtClean="0"/>
            </a:br>
            <a:r>
              <a:rPr lang="ja-JP" altLang="en-US" sz="8000" dirty="0"/>
              <a:t>と</a:t>
            </a:r>
            <a:r>
              <a:rPr lang="en-US" altLang="ja-JP" sz="8000" dirty="0"/>
              <a:t/>
            </a:r>
            <a:br>
              <a:rPr lang="en-US" altLang="ja-JP" sz="8000" dirty="0"/>
            </a:br>
            <a:r>
              <a:rPr lang="ja-JP" altLang="en-US" sz="8000" dirty="0" smtClean="0"/>
              <a:t>日常生活用具</a:t>
            </a:r>
            <a:endParaRPr kumimoji="1" lang="ja-JP" altLang="en-US" sz="8000" dirty="0"/>
          </a:p>
        </p:txBody>
      </p:sp>
      <p:sp>
        <p:nvSpPr>
          <p:cNvPr id="4" name="テキスト ボックス 3"/>
          <p:cNvSpPr txBox="1"/>
          <p:nvPr/>
        </p:nvSpPr>
        <p:spPr>
          <a:xfrm>
            <a:off x="2018037" y="6490134"/>
            <a:ext cx="7125669" cy="369332"/>
          </a:xfrm>
          <a:prstGeom prst="rect">
            <a:avLst/>
          </a:prstGeom>
          <a:noFill/>
        </p:spPr>
        <p:txBody>
          <a:bodyPr wrap="none" rtlCol="0">
            <a:spAutoFit/>
          </a:bodyPr>
          <a:lstStyle/>
          <a:p>
            <a:r>
              <a:rPr kumimoji="1" lang="ja-JP" altLang="en-US" dirty="0" smtClean="0"/>
              <a:t>平成２８年６月２３日　江戸川区福祉部障害者福祉課身体障害者相談係</a:t>
            </a:r>
            <a:endParaRPr kumimoji="1" lang="ja-JP" altLang="en-US" dirty="0"/>
          </a:p>
        </p:txBody>
      </p:sp>
      <p:sp>
        <p:nvSpPr>
          <p:cNvPr id="5" name="テキスト ボックス 4"/>
          <p:cNvSpPr txBox="1"/>
          <p:nvPr/>
        </p:nvSpPr>
        <p:spPr>
          <a:xfrm>
            <a:off x="0" y="0"/>
            <a:ext cx="5110694" cy="369332"/>
          </a:xfrm>
          <a:prstGeom prst="rect">
            <a:avLst/>
          </a:prstGeom>
          <a:noFill/>
        </p:spPr>
        <p:txBody>
          <a:bodyPr wrap="none" rtlCol="0">
            <a:spAutoFit/>
          </a:bodyPr>
          <a:lstStyle/>
          <a:p>
            <a:r>
              <a:rPr kumimoji="1" lang="ja-JP" altLang="en-US" u="sng" dirty="0" smtClean="0"/>
              <a:t>平成２８</a:t>
            </a:r>
            <a:r>
              <a:rPr lang="ja-JP" altLang="en-US" u="sng" dirty="0" smtClean="0"/>
              <a:t>年度　計画相談支援　ブラッシュアップ研修</a:t>
            </a:r>
            <a:endParaRPr kumimoji="1" lang="ja-JP" altLang="en-US" u="sng" dirty="0"/>
          </a:p>
        </p:txBody>
      </p:sp>
    </p:spTree>
    <p:extLst>
      <p:ext uri="{BB962C8B-B14F-4D97-AF65-F5344CB8AC3E}">
        <p14:creationId xmlns:p14="http://schemas.microsoft.com/office/powerpoint/2010/main" val="110843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0851" y="537418"/>
            <a:ext cx="8893149" cy="1938992"/>
          </a:xfrm>
          <a:prstGeom prst="rect">
            <a:avLst/>
          </a:prstGeom>
          <a:noFill/>
        </p:spPr>
        <p:txBody>
          <a:bodyPr wrap="square" rtlCol="0">
            <a:spAutoFit/>
          </a:bodyPr>
          <a:lstStyle/>
          <a:p>
            <a:r>
              <a:rPr lang="ja-JP" altLang="en-US" sz="2400" dirty="0">
                <a:latin typeface="ＭＳ Ｐ明朝" panose="02020600040205080304" pitchFamily="18" charset="-128"/>
                <a:ea typeface="ＭＳ Ｐ明朝" panose="02020600040205080304" pitchFamily="18" charset="-128"/>
              </a:rPr>
              <a:t>原則１種目</a:t>
            </a:r>
            <a:r>
              <a:rPr lang="ja-JP" altLang="en-US" sz="2400" dirty="0" smtClean="0">
                <a:latin typeface="ＭＳ Ｐ明朝" panose="02020600040205080304" pitchFamily="18" charset="-128"/>
                <a:ea typeface="ＭＳ Ｐ明朝" panose="02020600040205080304" pitchFamily="18" charset="-128"/>
              </a:rPr>
              <a:t>１個の給付。ただし、種目によっては上限額内で追加可能。</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修理費用は自己負担となるが、可能な限り修理してご使用いただき、修理困難な場合は耐用年数を参考にし、再給付を検討します。</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購入後の申請は不可。</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a:latin typeface="ＭＳ Ｐ明朝" panose="02020600040205080304" pitchFamily="18" charset="-128"/>
                <a:ea typeface="ＭＳ Ｐ明朝" panose="02020600040205080304" pitchFamily="18" charset="-128"/>
              </a:rPr>
              <a:t>本人</a:t>
            </a:r>
            <a:r>
              <a:rPr lang="ja-JP" altLang="en-US" sz="2400" dirty="0" smtClean="0">
                <a:latin typeface="ＭＳ Ｐ明朝" panose="02020600040205080304" pitchFamily="18" charset="-128"/>
                <a:ea typeface="ＭＳ Ｐ明朝" panose="02020600040205080304" pitchFamily="18" charset="-128"/>
              </a:rPr>
              <a:t>が容易に使える物であること。</a:t>
            </a:r>
            <a:endParaRPr lang="en-US" altLang="ja-JP" sz="2400" dirty="0" smtClean="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0" y="14198"/>
            <a:ext cx="9144000" cy="523220"/>
          </a:xfrm>
          <a:prstGeom prst="rect">
            <a:avLst/>
          </a:prstGeom>
          <a:solidFill>
            <a:schemeClr val="accent6">
              <a:lumMod val="40000"/>
              <a:lumOff val="60000"/>
            </a:schemeClr>
          </a:solidFill>
        </p:spPr>
        <p:txBody>
          <a:bodyPr wrap="square" rtlCol="0">
            <a:spAutoFit/>
          </a:bodyPr>
          <a:lstStyle/>
          <a:p>
            <a:r>
              <a:rPr kumimoji="1" lang="ja-JP" altLang="en-US" sz="2800" dirty="0" smtClean="0"/>
              <a:t>給付のルール</a:t>
            </a:r>
            <a:endParaRPr kumimoji="1" lang="en-US" altLang="ja-JP" sz="2800" dirty="0" smtClean="0"/>
          </a:p>
        </p:txBody>
      </p:sp>
      <p:sp>
        <p:nvSpPr>
          <p:cNvPr id="7" name="テキスト ボックス 6"/>
          <p:cNvSpPr txBox="1"/>
          <p:nvPr/>
        </p:nvSpPr>
        <p:spPr>
          <a:xfrm>
            <a:off x="0" y="2788471"/>
            <a:ext cx="9144000" cy="523220"/>
          </a:xfrm>
          <a:prstGeom prst="rect">
            <a:avLst/>
          </a:prstGeom>
          <a:solidFill>
            <a:schemeClr val="accent6">
              <a:lumMod val="40000"/>
              <a:lumOff val="60000"/>
            </a:schemeClr>
          </a:solidFill>
        </p:spPr>
        <p:txBody>
          <a:bodyPr wrap="square" rtlCol="0">
            <a:spAutoFit/>
          </a:bodyPr>
          <a:lstStyle/>
          <a:p>
            <a:r>
              <a:rPr kumimoji="1" lang="ja-JP" altLang="en-US" sz="2800" dirty="0" smtClean="0"/>
              <a:t>給付までの流れ</a:t>
            </a:r>
            <a:endParaRPr kumimoji="1" lang="en-US" altLang="ja-JP" sz="2800" dirty="0" smtClean="0"/>
          </a:p>
        </p:txBody>
      </p:sp>
      <p:sp>
        <p:nvSpPr>
          <p:cNvPr id="19" name="テキスト ボックス 18"/>
          <p:cNvSpPr txBox="1"/>
          <p:nvPr/>
        </p:nvSpPr>
        <p:spPr>
          <a:xfrm>
            <a:off x="255203" y="3345875"/>
            <a:ext cx="1414571" cy="2308324"/>
          </a:xfrm>
          <a:prstGeom prst="rect">
            <a:avLst/>
          </a:prstGeom>
          <a:noFill/>
        </p:spPr>
        <p:txBody>
          <a:bodyPr wrap="square" rtlCol="0">
            <a:spAutoFit/>
          </a:bodyPr>
          <a:lstStyle/>
          <a:p>
            <a:pPr algn="dist"/>
            <a:r>
              <a:rPr lang="ja-JP" altLang="en-US" sz="2400" dirty="0" smtClean="0">
                <a:latin typeface="ＭＳ Ｐ明朝" panose="02020600040205080304" pitchFamily="18" charset="-128"/>
                <a:ea typeface="ＭＳ Ｐ明朝" panose="02020600040205080304" pitchFamily="18" charset="-128"/>
              </a:rPr>
              <a:t>相談</a:t>
            </a:r>
            <a:endParaRPr lang="en-US" altLang="ja-JP" sz="2400" dirty="0" smtClean="0">
              <a:latin typeface="ＭＳ Ｐ明朝" panose="02020600040205080304" pitchFamily="18" charset="-128"/>
              <a:ea typeface="ＭＳ Ｐ明朝" panose="02020600040205080304" pitchFamily="18" charset="-128"/>
            </a:endParaRPr>
          </a:p>
          <a:p>
            <a:pPr algn="dist"/>
            <a:endParaRPr kumimoji="1" lang="en-US" altLang="ja-JP" sz="2400" dirty="0" smtClean="0">
              <a:latin typeface="ＭＳ Ｐ明朝" panose="02020600040205080304" pitchFamily="18" charset="-128"/>
              <a:ea typeface="ＭＳ Ｐ明朝" panose="02020600040205080304" pitchFamily="18" charset="-128"/>
            </a:endParaRPr>
          </a:p>
          <a:p>
            <a:pPr algn="dist"/>
            <a:r>
              <a:rPr kumimoji="1" lang="ja-JP" altLang="en-US" sz="2400" dirty="0" smtClean="0">
                <a:latin typeface="ＭＳ Ｐ明朝" panose="02020600040205080304" pitchFamily="18" charset="-128"/>
                <a:ea typeface="ＭＳ Ｐ明朝" panose="02020600040205080304" pitchFamily="18" charset="-128"/>
              </a:rPr>
              <a:t>申請</a:t>
            </a:r>
            <a:endParaRPr kumimoji="1" lang="en-US" altLang="ja-JP" sz="2400" dirty="0" smtClean="0">
              <a:latin typeface="ＭＳ Ｐ明朝" panose="02020600040205080304" pitchFamily="18" charset="-128"/>
              <a:ea typeface="ＭＳ Ｐ明朝" panose="02020600040205080304" pitchFamily="18" charset="-128"/>
            </a:endParaRPr>
          </a:p>
          <a:p>
            <a:pPr algn="dist"/>
            <a:r>
              <a:rPr kumimoji="1" lang="ja-JP" altLang="en-US" sz="2400" dirty="0" smtClean="0">
                <a:latin typeface="ＭＳ Ｐ明朝" panose="02020600040205080304" pitchFamily="18" charset="-128"/>
                <a:ea typeface="ＭＳ Ｐ明朝" panose="02020600040205080304" pitchFamily="18" charset="-128"/>
              </a:rPr>
              <a:t>見積もり</a:t>
            </a:r>
            <a:endParaRPr kumimoji="1" lang="en-US" altLang="ja-JP" sz="2400" dirty="0" smtClean="0">
              <a:latin typeface="ＭＳ Ｐ明朝" panose="02020600040205080304" pitchFamily="18" charset="-128"/>
              <a:ea typeface="ＭＳ Ｐ明朝" panose="02020600040205080304" pitchFamily="18" charset="-128"/>
            </a:endParaRPr>
          </a:p>
          <a:p>
            <a:pPr algn="dist"/>
            <a:r>
              <a:rPr lang="ja-JP" altLang="en-US" sz="2400" dirty="0" smtClean="0">
                <a:latin typeface="ＭＳ Ｐ明朝" panose="02020600040205080304" pitchFamily="18" charset="-128"/>
                <a:ea typeface="ＭＳ Ｐ明朝" panose="02020600040205080304" pitchFamily="18" charset="-128"/>
              </a:rPr>
              <a:t>給付決定</a:t>
            </a:r>
            <a:endParaRPr kumimoji="1" lang="en-US" altLang="ja-JP" sz="2400" dirty="0" smtClean="0">
              <a:latin typeface="ＭＳ Ｐ明朝" panose="02020600040205080304" pitchFamily="18" charset="-128"/>
              <a:ea typeface="ＭＳ Ｐ明朝" panose="02020600040205080304" pitchFamily="18" charset="-128"/>
            </a:endParaRPr>
          </a:p>
          <a:p>
            <a:pPr algn="dist"/>
            <a:r>
              <a:rPr kumimoji="1" lang="ja-JP" altLang="en-US" sz="2400" dirty="0" smtClean="0">
                <a:latin typeface="ＭＳ Ｐ明朝" panose="02020600040205080304" pitchFamily="18" charset="-128"/>
                <a:ea typeface="ＭＳ Ｐ明朝" panose="02020600040205080304" pitchFamily="18" charset="-128"/>
              </a:rPr>
              <a:t>納品</a:t>
            </a:r>
            <a:endParaRPr kumimoji="1" lang="en-US" altLang="ja-JP" sz="2400" dirty="0" smtClean="0">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938229" y="3345875"/>
            <a:ext cx="7205771" cy="2677656"/>
          </a:xfrm>
          <a:prstGeom prst="rect">
            <a:avLst/>
          </a:prstGeom>
          <a:noFill/>
        </p:spPr>
        <p:txBody>
          <a:bodyPr wrap="square" rtlCol="0">
            <a:spAutoFit/>
          </a:bodyPr>
          <a:lstStyle/>
          <a:p>
            <a:r>
              <a:rPr lang="ja-JP" altLang="en-US" sz="2400" dirty="0" smtClean="0">
                <a:latin typeface="ＭＳ Ｐ明朝" panose="02020600040205080304" pitchFamily="18" charset="-128"/>
                <a:ea typeface="ＭＳ Ｐ明朝" panose="02020600040205080304" pitchFamily="18" charset="-128"/>
              </a:rPr>
              <a:t>必要書類を交付します。</a:t>
            </a:r>
            <a:endParaRPr lang="en-US" altLang="ja-JP" sz="2400" dirty="0" smtClean="0">
              <a:latin typeface="ＭＳ Ｐ明朝" panose="02020600040205080304" pitchFamily="18" charset="-128"/>
              <a:ea typeface="ＭＳ Ｐ明朝" panose="02020600040205080304" pitchFamily="18" charset="-128"/>
            </a:endParaRPr>
          </a:p>
          <a:p>
            <a:r>
              <a:rPr lang="en-US" altLang="ja-JP" sz="2400" dirty="0" smtClean="0">
                <a:latin typeface="ＭＳ Ｐ明朝" panose="02020600040205080304" pitchFamily="18" charset="-128"/>
                <a:ea typeface="ＭＳ Ｐ明朝" panose="02020600040205080304" pitchFamily="18" charset="-128"/>
              </a:rPr>
              <a:t>※</a:t>
            </a:r>
            <a:r>
              <a:rPr lang="ja-JP" altLang="en-US" sz="2400" dirty="0" smtClean="0">
                <a:latin typeface="ＭＳ Ｐ明朝" panose="02020600040205080304" pitchFamily="18" charset="-128"/>
                <a:ea typeface="ＭＳ Ｐ明朝" panose="02020600040205080304" pitchFamily="18" charset="-128"/>
              </a:rPr>
              <a:t>医師</a:t>
            </a:r>
            <a:r>
              <a:rPr kumimoji="1" lang="ja-JP" altLang="en-US" sz="2400" dirty="0" smtClean="0">
                <a:latin typeface="ＭＳ Ｐ明朝" panose="02020600040205080304" pitchFamily="18" charset="-128"/>
                <a:ea typeface="ＭＳ Ｐ明朝" panose="02020600040205080304" pitchFamily="18" charset="-128"/>
              </a:rPr>
              <a:t>の意見書の提出が必要な場合があります。</a:t>
            </a:r>
            <a:endParaRPr kumimoji="1"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申請書をご提出いただきます。</a:t>
            </a:r>
            <a:endParaRPr kumimoji="1"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協定業者へ見積</a:t>
            </a:r>
            <a:r>
              <a:rPr lang="ja-JP" altLang="en-US" sz="2400" dirty="0" smtClean="0">
                <a:latin typeface="ＭＳ Ｐ明朝" panose="02020600040205080304" pitchFamily="18" charset="-128"/>
                <a:ea typeface="ＭＳ Ｐ明朝" panose="02020600040205080304" pitchFamily="18" charset="-128"/>
              </a:rPr>
              <a:t>書をご</a:t>
            </a:r>
            <a:r>
              <a:rPr kumimoji="1" lang="ja-JP" altLang="en-US" sz="2400" dirty="0" smtClean="0">
                <a:latin typeface="ＭＳ Ｐ明朝" panose="02020600040205080304" pitchFamily="18" charset="-128"/>
                <a:ea typeface="ＭＳ Ｐ明朝" panose="02020600040205080304" pitchFamily="18" charset="-128"/>
              </a:rPr>
              <a:t>依頼いただきます。</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決定通知、給付券（協定業者に渡すもの）を郵送します。</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用具を受取り、利用者負担額を協定業者に支払っていただきます。</a:t>
            </a:r>
            <a:endParaRPr kumimoji="1" lang="en-US" altLang="ja-JP" sz="2400" dirty="0" smtClean="0">
              <a:latin typeface="ＭＳ Ｐ明朝" panose="02020600040205080304" pitchFamily="18" charset="-128"/>
              <a:ea typeface="ＭＳ Ｐ明朝" panose="02020600040205080304" pitchFamily="18" charset="-128"/>
            </a:endParaRPr>
          </a:p>
        </p:txBody>
      </p:sp>
      <p:sp>
        <p:nvSpPr>
          <p:cNvPr id="21" name="角丸四角形 20"/>
          <p:cNvSpPr/>
          <p:nvPr/>
        </p:nvSpPr>
        <p:spPr>
          <a:xfrm>
            <a:off x="250851" y="3451114"/>
            <a:ext cx="1418923" cy="3048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23" name="角丸四角形 22"/>
          <p:cNvSpPr/>
          <p:nvPr/>
        </p:nvSpPr>
        <p:spPr>
          <a:xfrm>
            <a:off x="250851" y="4184734"/>
            <a:ext cx="1418923" cy="3048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24" name="角丸四角形 23"/>
          <p:cNvSpPr/>
          <p:nvPr/>
        </p:nvSpPr>
        <p:spPr>
          <a:xfrm>
            <a:off x="250851" y="4557058"/>
            <a:ext cx="1418923" cy="3048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25" name="角丸四角形 24"/>
          <p:cNvSpPr/>
          <p:nvPr/>
        </p:nvSpPr>
        <p:spPr>
          <a:xfrm>
            <a:off x="250851" y="4925547"/>
            <a:ext cx="1418923" cy="3048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26" name="角丸四角形 25"/>
          <p:cNvSpPr/>
          <p:nvPr/>
        </p:nvSpPr>
        <p:spPr>
          <a:xfrm>
            <a:off x="250851" y="5294035"/>
            <a:ext cx="1418923" cy="3048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0484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4885" y="410812"/>
            <a:ext cx="3842261" cy="5433391"/>
          </a:xfrm>
          <a:prstGeom prst="rect">
            <a:avLst/>
          </a:prstGeom>
          <a:ln>
            <a:solidFill>
              <a:srgbClr val="002060"/>
            </a:solidFill>
          </a:ln>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056" y="410812"/>
            <a:ext cx="3842261" cy="5433391"/>
          </a:xfrm>
          <a:prstGeom prst="rect">
            <a:avLst/>
          </a:prstGeom>
          <a:ln>
            <a:solidFill>
              <a:srgbClr val="002060"/>
            </a:solidFill>
          </a:ln>
        </p:spPr>
      </p:pic>
      <p:sp>
        <p:nvSpPr>
          <p:cNvPr id="6" name="テキスト ボックス 5"/>
          <p:cNvSpPr txBox="1"/>
          <p:nvPr/>
        </p:nvSpPr>
        <p:spPr>
          <a:xfrm>
            <a:off x="0" y="5954719"/>
            <a:ext cx="9144000" cy="446276"/>
          </a:xfrm>
          <a:prstGeom prst="rect">
            <a:avLst/>
          </a:prstGeom>
          <a:noFill/>
        </p:spPr>
        <p:txBody>
          <a:bodyPr wrap="square" rtlCol="0">
            <a:spAutoFit/>
          </a:bodyPr>
          <a:lstStyle/>
          <a:p>
            <a:pPr algn="ctr"/>
            <a:r>
              <a:rPr kumimoji="1" lang="ja-JP" altLang="en-US" sz="2300" dirty="0" smtClean="0">
                <a:latin typeface="HGS創英角ﾎﾟｯﾌﾟ体" panose="040B0A00000000000000" pitchFamily="50" charset="-128"/>
                <a:ea typeface="HGS創英角ﾎﾟｯﾌﾟ体" panose="040B0A00000000000000" pitchFamily="50" charset="-128"/>
              </a:rPr>
              <a:t>詳しくは、障害者福祉のしおり　平成２８年度版　をご覧ください</a:t>
            </a:r>
            <a:endParaRPr kumimoji="1" lang="ja-JP" altLang="en-US" sz="23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8793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07886"/>
          </a:xfrm>
          <a:prstGeom prst="rect">
            <a:avLst/>
          </a:prstGeom>
          <a:noFill/>
        </p:spPr>
        <p:txBody>
          <a:bodyPr wrap="square" rtlCol="0">
            <a:spAutoFit/>
          </a:bodyPr>
          <a:lstStyle/>
          <a:p>
            <a:pPr algn="ctr"/>
            <a:r>
              <a:rPr kumimoji="1" lang="ja-JP" altLang="en-US" sz="4000" dirty="0" smtClean="0"/>
              <a:t>身体障害者数</a:t>
            </a:r>
            <a:endParaRPr kumimoji="1" lang="ja-JP" altLang="en-US" sz="4000" dirty="0"/>
          </a:p>
        </p:txBody>
      </p:sp>
      <p:sp>
        <p:nvSpPr>
          <p:cNvPr id="4" name="テキスト ボックス 3"/>
          <p:cNvSpPr txBox="1"/>
          <p:nvPr/>
        </p:nvSpPr>
        <p:spPr>
          <a:xfrm>
            <a:off x="0" y="2143242"/>
            <a:ext cx="9158559" cy="523220"/>
          </a:xfrm>
          <a:prstGeom prst="rect">
            <a:avLst/>
          </a:prstGeom>
          <a:solidFill>
            <a:schemeClr val="accent5">
              <a:lumMod val="40000"/>
              <a:lumOff val="60000"/>
            </a:schemeClr>
          </a:solidFill>
        </p:spPr>
        <p:txBody>
          <a:bodyPr wrap="square" rtlCol="0">
            <a:spAutoFit/>
          </a:bodyPr>
          <a:lstStyle/>
          <a:p>
            <a:r>
              <a:rPr lang="ja-JP" altLang="en-US" sz="2800" dirty="0" smtClean="0"/>
              <a:t>江戸川区の状況</a:t>
            </a:r>
            <a:endParaRPr kumimoji="1" lang="ja-JP" alt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61043"/>
            <a:ext cx="5756027" cy="345840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テキスト ボックス 7"/>
          <p:cNvSpPr txBox="1"/>
          <p:nvPr/>
        </p:nvSpPr>
        <p:spPr>
          <a:xfrm>
            <a:off x="5889453" y="3065246"/>
            <a:ext cx="3254548" cy="1015663"/>
          </a:xfrm>
          <a:prstGeom prst="rect">
            <a:avLst/>
          </a:prstGeom>
          <a:noFill/>
        </p:spPr>
        <p:txBody>
          <a:bodyPr wrap="square" rtlCol="0">
            <a:spAutoFit/>
          </a:bodyPr>
          <a:lstStyle/>
          <a:p>
            <a:r>
              <a:rPr kumimoji="1" lang="ja-JP" altLang="en-US" sz="2000" dirty="0" smtClean="0">
                <a:latin typeface="ＭＳ Ｐ明朝" panose="02020600040205080304" pitchFamily="18" charset="-128"/>
                <a:ea typeface="ＭＳ Ｐ明朝" panose="02020600040205080304" pitchFamily="18" charset="-128"/>
              </a:rPr>
              <a:t>人　　　　 口：　６８５，５８０人</a:t>
            </a:r>
            <a:endParaRPr kumimoji="1" lang="en-US" altLang="ja-JP" sz="2000" dirty="0" smtClean="0">
              <a:latin typeface="ＭＳ Ｐ明朝" panose="02020600040205080304" pitchFamily="18" charset="-128"/>
              <a:ea typeface="ＭＳ Ｐ明朝" panose="02020600040205080304" pitchFamily="18" charset="-128"/>
            </a:endParaRPr>
          </a:p>
          <a:p>
            <a:r>
              <a:rPr lang="ja-JP" altLang="en-US" sz="2000" dirty="0">
                <a:latin typeface="ＭＳ Ｐ明朝" panose="02020600040205080304" pitchFamily="18" charset="-128"/>
                <a:ea typeface="ＭＳ Ｐ明朝" panose="02020600040205080304" pitchFamily="18" charset="-128"/>
              </a:rPr>
              <a:t>身体</a:t>
            </a:r>
            <a:r>
              <a:rPr lang="ja-JP" altLang="en-US" sz="2000" dirty="0" smtClean="0">
                <a:latin typeface="ＭＳ Ｐ明朝" panose="02020600040205080304" pitchFamily="18" charset="-128"/>
                <a:ea typeface="ＭＳ Ｐ明朝" panose="02020600040205080304" pitchFamily="18" charset="-128"/>
              </a:rPr>
              <a:t>障害者：　　１９，８００人</a:t>
            </a:r>
            <a:endParaRPr lang="en-US" altLang="ja-JP" sz="2000" dirty="0" smtClean="0">
              <a:latin typeface="ＭＳ Ｐ明朝" panose="02020600040205080304" pitchFamily="18" charset="-128"/>
              <a:ea typeface="ＭＳ Ｐ明朝" panose="02020600040205080304" pitchFamily="18" charset="-128"/>
            </a:endParaRPr>
          </a:p>
          <a:p>
            <a:r>
              <a:rPr kumimoji="1" lang="en-US" altLang="ja-JP" sz="2000" dirty="0" smtClean="0">
                <a:latin typeface="ＭＳ Ｐ明朝" panose="02020600040205080304" pitchFamily="18" charset="-128"/>
                <a:ea typeface="ＭＳ Ｐ明朝" panose="02020600040205080304" pitchFamily="18" charset="-128"/>
              </a:rPr>
              <a:t>※</a:t>
            </a:r>
            <a:r>
              <a:rPr kumimoji="1" lang="ja-JP" altLang="en-US" sz="2000" dirty="0" smtClean="0">
                <a:latin typeface="ＭＳ Ｐ明朝" panose="02020600040205080304" pitchFamily="18" charset="-128"/>
                <a:ea typeface="ＭＳ Ｐ明朝" panose="02020600040205080304" pitchFamily="18" charset="-128"/>
              </a:rPr>
              <a:t>人口１，０００人あたり２８人</a:t>
            </a:r>
            <a:endParaRPr kumimoji="1" lang="en-US" altLang="ja-JP" sz="2000" dirty="0" smtClean="0">
              <a:latin typeface="ＭＳ Ｐ明朝" panose="02020600040205080304" pitchFamily="18" charset="-128"/>
              <a:ea typeface="ＭＳ Ｐ明朝" panose="02020600040205080304" pitchFamily="18" charset="-128"/>
            </a:endParaRPr>
          </a:p>
        </p:txBody>
      </p:sp>
      <p:sp>
        <p:nvSpPr>
          <p:cNvPr id="9" name="テキスト ボックス 8"/>
          <p:cNvSpPr txBox="1"/>
          <p:nvPr/>
        </p:nvSpPr>
        <p:spPr>
          <a:xfrm>
            <a:off x="188942" y="6519446"/>
            <a:ext cx="5530681" cy="338554"/>
          </a:xfrm>
          <a:prstGeom prst="rect">
            <a:avLst/>
          </a:prstGeom>
          <a:noFill/>
        </p:spPr>
        <p:txBody>
          <a:bodyPr wrap="none" rtlCol="0">
            <a:spAutoFit/>
          </a:bodyPr>
          <a:lstStyle/>
          <a:p>
            <a:r>
              <a:rPr lang="en-US" altLang="ja-JP" sz="1600" dirty="0" smtClean="0"/>
              <a:t>18,592</a:t>
            </a:r>
            <a:r>
              <a:rPr lang="ja-JP" altLang="en-US" sz="1600" dirty="0" smtClean="0"/>
              <a:t>人　</a:t>
            </a:r>
            <a:r>
              <a:rPr lang="en-US" altLang="ja-JP" sz="1600" dirty="0" smtClean="0"/>
              <a:t>18,944</a:t>
            </a:r>
            <a:r>
              <a:rPr lang="ja-JP" altLang="en-US" sz="1600" dirty="0" smtClean="0"/>
              <a:t>人　</a:t>
            </a:r>
            <a:r>
              <a:rPr lang="en-US" altLang="ja-JP" sz="1600" dirty="0" smtClean="0"/>
              <a:t>19,216</a:t>
            </a:r>
            <a:r>
              <a:rPr lang="ja-JP" altLang="en-US" sz="1600" dirty="0" smtClean="0"/>
              <a:t>人　</a:t>
            </a:r>
            <a:r>
              <a:rPr lang="en-US" altLang="ja-JP" sz="1600" dirty="0" smtClean="0"/>
              <a:t>19,589</a:t>
            </a:r>
            <a:r>
              <a:rPr lang="ja-JP" altLang="en-US" sz="1600" dirty="0" smtClean="0"/>
              <a:t>人　</a:t>
            </a:r>
            <a:r>
              <a:rPr lang="en-US" altLang="ja-JP" sz="1600" dirty="0" smtClean="0"/>
              <a:t>19,627</a:t>
            </a:r>
            <a:r>
              <a:rPr lang="ja-JP" altLang="en-US" sz="1600" dirty="0" smtClean="0"/>
              <a:t>人　</a:t>
            </a:r>
            <a:r>
              <a:rPr lang="en-US" altLang="ja-JP" sz="1600" dirty="0" smtClean="0"/>
              <a:t>19,800</a:t>
            </a:r>
            <a:r>
              <a:rPr lang="ja-JP" altLang="en-US" sz="1600" dirty="0" smtClean="0"/>
              <a:t>人</a:t>
            </a:r>
            <a:endParaRPr lang="en-US" altLang="ja-JP" sz="1600" dirty="0" smtClean="0"/>
          </a:p>
        </p:txBody>
      </p:sp>
      <p:sp>
        <p:nvSpPr>
          <p:cNvPr id="10" name="テキスト ボックス 9"/>
          <p:cNvSpPr txBox="1"/>
          <p:nvPr/>
        </p:nvSpPr>
        <p:spPr>
          <a:xfrm>
            <a:off x="0" y="707886"/>
            <a:ext cx="9158559" cy="523220"/>
          </a:xfrm>
          <a:prstGeom prst="rect">
            <a:avLst/>
          </a:prstGeom>
          <a:solidFill>
            <a:schemeClr val="accent5">
              <a:lumMod val="40000"/>
              <a:lumOff val="60000"/>
            </a:schemeClr>
          </a:solidFill>
        </p:spPr>
        <p:txBody>
          <a:bodyPr wrap="square" rtlCol="0">
            <a:spAutoFit/>
          </a:bodyPr>
          <a:lstStyle/>
          <a:p>
            <a:r>
              <a:rPr lang="ja-JP" altLang="en-US" sz="2800" dirty="0" smtClean="0"/>
              <a:t>全国の状況</a:t>
            </a:r>
            <a:endParaRPr kumimoji="1" lang="ja-JP" altLang="en-US" sz="2800" dirty="0"/>
          </a:p>
        </p:txBody>
      </p:sp>
      <p:sp>
        <p:nvSpPr>
          <p:cNvPr id="12" name="テキスト ボックス 11"/>
          <p:cNvSpPr txBox="1"/>
          <p:nvPr/>
        </p:nvSpPr>
        <p:spPr>
          <a:xfrm>
            <a:off x="255202" y="1211760"/>
            <a:ext cx="8927444" cy="830997"/>
          </a:xfrm>
          <a:prstGeom prst="rect">
            <a:avLst/>
          </a:prstGeom>
          <a:noFill/>
        </p:spPr>
        <p:txBody>
          <a:bodyPr wrap="none" rtlCol="0">
            <a:spAutoFit/>
          </a:bodyPr>
          <a:lstStyle/>
          <a:p>
            <a:r>
              <a:rPr kumimoji="1" lang="ja-JP" altLang="en-US" sz="2400" dirty="0" smtClean="0">
                <a:latin typeface="ＭＳ Ｐ明朝" panose="02020600040205080304" pitchFamily="18" charset="-128"/>
                <a:ea typeface="ＭＳ Ｐ明朝" panose="02020600040205080304" pitchFamily="18" charset="-128"/>
              </a:rPr>
              <a:t>身体障害者：３９３．７万人（</a:t>
            </a:r>
            <a:r>
              <a:rPr lang="zh-TW" altLang="en-US" sz="2400" dirty="0">
                <a:latin typeface="ＭＳ Ｐ明朝" panose="02020600040205080304" pitchFamily="18" charset="-128"/>
                <a:ea typeface="ＭＳ Ｐ明朝" panose="02020600040205080304" pitchFamily="18" charset="-128"/>
              </a:rPr>
              <a:t>平成</a:t>
            </a:r>
            <a:r>
              <a:rPr lang="en-US" altLang="zh-TW" sz="2400" dirty="0">
                <a:latin typeface="ＭＳ Ｐ明朝" panose="02020600040205080304" pitchFamily="18" charset="-128"/>
                <a:ea typeface="ＭＳ Ｐ明朝" panose="02020600040205080304" pitchFamily="18" charset="-128"/>
              </a:rPr>
              <a:t>28</a:t>
            </a:r>
            <a:r>
              <a:rPr lang="zh-TW" altLang="en-US" sz="2400" dirty="0">
                <a:latin typeface="ＭＳ Ｐ明朝" panose="02020600040205080304" pitchFamily="18" charset="-128"/>
                <a:ea typeface="ＭＳ Ｐ明朝" panose="02020600040205080304" pitchFamily="18" charset="-128"/>
              </a:rPr>
              <a:t>年版　障害者</a:t>
            </a:r>
            <a:r>
              <a:rPr lang="zh-TW" altLang="en-US" sz="2400" dirty="0" smtClean="0">
                <a:latin typeface="ＭＳ Ｐ明朝" panose="02020600040205080304" pitchFamily="18" charset="-128"/>
                <a:ea typeface="ＭＳ Ｐ明朝" panose="02020600040205080304" pitchFamily="18" charset="-128"/>
              </a:rPr>
              <a:t>白書</a:t>
            </a:r>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参考資料より</a:t>
            </a:r>
            <a:r>
              <a:rPr kumimoji="1" lang="ja-JP" altLang="en-US" sz="2400" dirty="0" smtClean="0">
                <a:latin typeface="ＭＳ Ｐ明朝" panose="02020600040205080304" pitchFamily="18" charset="-128"/>
                <a:ea typeface="ＭＳ Ｐ明朝" panose="02020600040205080304" pitchFamily="18" charset="-128"/>
              </a:rPr>
              <a:t>）</a:t>
            </a:r>
            <a:endParaRPr kumimoji="1" lang="en-US" altLang="ja-JP" sz="2400" dirty="0" smtClean="0">
              <a:latin typeface="ＭＳ Ｐ明朝" panose="02020600040205080304" pitchFamily="18" charset="-128"/>
              <a:ea typeface="ＭＳ Ｐ明朝" panose="02020600040205080304" pitchFamily="18" charset="-128"/>
            </a:endParaRPr>
          </a:p>
          <a:p>
            <a:r>
              <a:rPr lang="en-US" altLang="ja-JP" sz="2400" dirty="0" smtClean="0">
                <a:latin typeface="ＭＳ Ｐ明朝" panose="02020600040205080304" pitchFamily="18" charset="-128"/>
                <a:ea typeface="ＭＳ Ｐ明朝" panose="02020600040205080304" pitchFamily="18" charset="-128"/>
              </a:rPr>
              <a:t>※</a:t>
            </a:r>
            <a:r>
              <a:rPr lang="ja-JP" altLang="en-US" sz="2400" dirty="0" smtClean="0">
                <a:latin typeface="ＭＳ Ｐ明朝" panose="02020600040205080304" pitchFamily="18" charset="-128"/>
                <a:ea typeface="ＭＳ Ｐ明朝" panose="02020600040205080304" pitchFamily="18" charset="-128"/>
              </a:rPr>
              <a:t>人口１，０００人あたり、３１人</a:t>
            </a:r>
            <a:endParaRPr kumimoji="1" lang="ja-JP" altLang="en-US" sz="24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31202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6274" y="3883404"/>
            <a:ext cx="9024732" cy="2948092"/>
          </a:xfrm>
          <a:prstGeom prst="roundRect">
            <a:avLst>
              <a:gd name="adj" fmla="val 8202"/>
            </a:avLst>
          </a:prstGeom>
          <a:noFill/>
          <a:ln w="571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0"/>
            <a:ext cx="9144000" cy="707886"/>
          </a:xfrm>
          <a:prstGeom prst="rect">
            <a:avLst/>
          </a:prstGeom>
          <a:noFill/>
        </p:spPr>
        <p:txBody>
          <a:bodyPr wrap="square" rtlCol="0">
            <a:spAutoFit/>
          </a:bodyPr>
          <a:lstStyle/>
          <a:p>
            <a:pPr algn="ctr"/>
            <a:r>
              <a:rPr lang="ja-JP" altLang="en-US" sz="4000" dirty="0"/>
              <a:t>補</a:t>
            </a:r>
            <a:r>
              <a:rPr lang="ja-JP" altLang="en-US" sz="4000" dirty="0" smtClean="0"/>
              <a:t>装具とは</a:t>
            </a:r>
            <a:endParaRPr kumimoji="1" lang="ja-JP" altLang="en-US" sz="4000" dirty="0"/>
          </a:p>
        </p:txBody>
      </p:sp>
      <p:sp>
        <p:nvSpPr>
          <p:cNvPr id="3" name="テキスト ボックス 2"/>
          <p:cNvSpPr txBox="1"/>
          <p:nvPr/>
        </p:nvSpPr>
        <p:spPr>
          <a:xfrm>
            <a:off x="-14559" y="1215916"/>
            <a:ext cx="9158559" cy="1815882"/>
          </a:xfrm>
          <a:prstGeom prst="rect">
            <a:avLst/>
          </a:prstGeom>
          <a:noFill/>
        </p:spPr>
        <p:txBody>
          <a:bodyPr wrap="square" rtlCol="0">
            <a:spAutoFit/>
          </a:bodyPr>
          <a:lstStyle/>
          <a:p>
            <a:r>
              <a:rPr lang="ja-JP" altLang="en-US" sz="2800" dirty="0" smtClean="0">
                <a:effectLst/>
                <a:latin typeface="ＭＳ Ｐ明朝" panose="02020600040205080304" pitchFamily="18" charset="-128"/>
                <a:ea typeface="ＭＳ Ｐ明朝" panose="02020600040205080304" pitchFamily="18" charset="-128"/>
              </a:rPr>
              <a:t>　障害者等の身体機能を補完し、又は代替し、かつ、長期間にわたり継続して使用されるものその他の</a:t>
            </a:r>
            <a:r>
              <a:rPr lang="ja-JP" altLang="en-US" sz="2800" dirty="0" smtClean="0">
                <a:effectLst/>
                <a:latin typeface="+mn-ea"/>
              </a:rPr>
              <a:t>厚生労働省令で定める基準</a:t>
            </a:r>
            <a:r>
              <a:rPr lang="ja-JP" altLang="en-US" sz="2800" dirty="0" smtClean="0">
                <a:effectLst/>
                <a:latin typeface="ＭＳ Ｐ明朝" panose="02020600040205080304" pitchFamily="18" charset="-128"/>
                <a:ea typeface="ＭＳ Ｐ明朝" panose="02020600040205080304" pitchFamily="18" charset="-128"/>
              </a:rPr>
              <a:t>に該当するものとして、義肢、装具、車いすその他の厚生労働大臣が定めるもの</a:t>
            </a:r>
            <a:endParaRPr kumimoji="1" lang="ja-JP" altLang="en-US" sz="28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0" y="692696"/>
            <a:ext cx="9158559" cy="523220"/>
          </a:xfrm>
          <a:prstGeom prst="rect">
            <a:avLst/>
          </a:prstGeom>
          <a:solidFill>
            <a:schemeClr val="accent5">
              <a:lumMod val="40000"/>
              <a:lumOff val="60000"/>
            </a:schemeClr>
          </a:solidFill>
        </p:spPr>
        <p:txBody>
          <a:bodyPr wrap="square" rtlCol="0">
            <a:spAutoFit/>
          </a:bodyPr>
          <a:lstStyle/>
          <a:p>
            <a:r>
              <a:rPr kumimoji="1" lang="ja-JP" altLang="en-US" sz="2800" dirty="0" smtClean="0"/>
              <a:t>定義</a:t>
            </a:r>
            <a:endParaRPr kumimoji="1" lang="ja-JP" altLang="en-US" sz="2800" dirty="0"/>
          </a:p>
        </p:txBody>
      </p:sp>
      <p:sp>
        <p:nvSpPr>
          <p:cNvPr id="5" name="テキスト ボックス 4"/>
          <p:cNvSpPr txBox="1"/>
          <p:nvPr/>
        </p:nvSpPr>
        <p:spPr>
          <a:xfrm>
            <a:off x="-14559" y="2989990"/>
            <a:ext cx="9158559" cy="400110"/>
          </a:xfrm>
          <a:prstGeom prst="rect">
            <a:avLst/>
          </a:prstGeom>
          <a:noFill/>
        </p:spPr>
        <p:txBody>
          <a:bodyPr wrap="square" rtlCol="0">
            <a:spAutoFit/>
          </a:bodyPr>
          <a:lstStyle/>
          <a:p>
            <a:pPr algn="r"/>
            <a:r>
              <a:rPr kumimoji="1" lang="ja-JP" altLang="en-US" sz="2000" dirty="0" smtClean="0">
                <a:latin typeface="ＭＳ Ｐ明朝" panose="02020600040205080304" pitchFamily="18" charset="-128"/>
                <a:ea typeface="ＭＳ Ｐ明朝" panose="02020600040205080304" pitchFamily="18" charset="-128"/>
              </a:rPr>
              <a:t>（障害者の</a:t>
            </a:r>
            <a:r>
              <a:rPr lang="ja-JP" altLang="en-US" sz="2000" dirty="0" smtClean="0">
                <a:effectLst/>
                <a:latin typeface="ＭＳ Ｐ明朝" panose="02020600040205080304" pitchFamily="18" charset="-128"/>
                <a:ea typeface="ＭＳ Ｐ明朝" panose="02020600040205080304" pitchFamily="18" charset="-128"/>
              </a:rPr>
              <a:t>日常生活及び社会生活を総合的に支援するための法律</a:t>
            </a:r>
            <a:r>
              <a:rPr lang="ja-JP" altLang="en-US" sz="2000" dirty="0" smtClean="0">
                <a:latin typeface="ＭＳ Ｐ明朝" panose="02020600040205080304" pitchFamily="18" charset="-128"/>
                <a:ea typeface="ＭＳ Ｐ明朝" panose="02020600040205080304" pitchFamily="18" charset="-128"/>
              </a:rPr>
              <a:t>第５条第２３項）</a:t>
            </a:r>
            <a:endParaRPr kumimoji="1" lang="ja-JP" altLang="en-US" sz="20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343246" y="4524617"/>
            <a:ext cx="8800750" cy="707886"/>
          </a:xfrm>
          <a:prstGeom prst="rect">
            <a:avLst/>
          </a:prstGeom>
          <a:noFill/>
        </p:spPr>
        <p:txBody>
          <a:bodyPr wrap="square" rtlCol="0">
            <a:spAutoFit/>
          </a:bodyPr>
          <a:lstStyle/>
          <a:p>
            <a:r>
              <a:rPr lang="ja-JP" altLang="ja-JP" sz="2000" dirty="0">
                <a:latin typeface="ＭＳ Ｐ明朝" panose="02020600040205080304" pitchFamily="18" charset="-128"/>
                <a:ea typeface="ＭＳ Ｐ明朝" panose="02020600040205080304" pitchFamily="18" charset="-128"/>
              </a:rPr>
              <a:t>一 　障害者等の身体機能を補完し、又は代替し、かつ、その身体への適合を図るように製作されたものであること。 </a:t>
            </a:r>
          </a:p>
        </p:txBody>
      </p:sp>
      <p:sp>
        <p:nvSpPr>
          <p:cNvPr id="7" name="テキスト ボックス 6"/>
          <p:cNvSpPr txBox="1"/>
          <p:nvPr/>
        </p:nvSpPr>
        <p:spPr>
          <a:xfrm>
            <a:off x="343246" y="5204245"/>
            <a:ext cx="8800750" cy="1015663"/>
          </a:xfrm>
          <a:prstGeom prst="rect">
            <a:avLst/>
          </a:prstGeom>
          <a:noFill/>
        </p:spPr>
        <p:txBody>
          <a:bodyPr wrap="square" rtlCol="0">
            <a:spAutoFit/>
          </a:bodyPr>
          <a:lstStyle/>
          <a:p>
            <a:r>
              <a:rPr lang="ja-JP" altLang="ja-JP" sz="2000" dirty="0" smtClean="0">
                <a:latin typeface="ＭＳ Ｐ明朝" panose="02020600040205080304" pitchFamily="18" charset="-128"/>
                <a:ea typeface="ＭＳ Ｐ明朝" panose="02020600040205080304" pitchFamily="18" charset="-128"/>
              </a:rPr>
              <a:t>二 </a:t>
            </a:r>
            <a:r>
              <a:rPr lang="ja-JP" altLang="ja-JP" sz="2000" dirty="0">
                <a:latin typeface="ＭＳ Ｐ明朝" panose="02020600040205080304" pitchFamily="18" charset="-128"/>
                <a:ea typeface="ＭＳ Ｐ明朝" panose="02020600040205080304" pitchFamily="18" charset="-128"/>
              </a:rPr>
              <a:t>　障害者等の身体に装着することにより、その日常生活において又は就労若しくは就学のために、同一の製品につき長期間にわたり継続して使用されるものであること。 </a:t>
            </a:r>
          </a:p>
        </p:txBody>
      </p:sp>
      <p:sp>
        <p:nvSpPr>
          <p:cNvPr id="9" name="テキスト ボックス 8"/>
          <p:cNvSpPr txBox="1"/>
          <p:nvPr/>
        </p:nvSpPr>
        <p:spPr>
          <a:xfrm>
            <a:off x="343246" y="6162877"/>
            <a:ext cx="8800750" cy="707886"/>
          </a:xfrm>
          <a:prstGeom prst="rect">
            <a:avLst/>
          </a:prstGeom>
          <a:noFill/>
        </p:spPr>
        <p:txBody>
          <a:bodyPr wrap="square" rtlCol="0">
            <a:spAutoFit/>
          </a:bodyPr>
          <a:lstStyle/>
          <a:p>
            <a:r>
              <a:rPr lang="ja-JP" altLang="ja-JP" sz="2000" dirty="0" smtClean="0">
                <a:latin typeface="ＭＳ Ｐ明朝" panose="02020600040205080304" pitchFamily="18" charset="-128"/>
                <a:ea typeface="ＭＳ Ｐ明朝" panose="02020600040205080304" pitchFamily="18" charset="-128"/>
              </a:rPr>
              <a:t>三 </a:t>
            </a:r>
            <a:r>
              <a:rPr lang="ja-JP" altLang="ja-JP" sz="2000" dirty="0">
                <a:latin typeface="ＭＳ Ｐ明朝" panose="02020600040205080304" pitchFamily="18" charset="-128"/>
                <a:ea typeface="ＭＳ Ｐ明朝" panose="02020600040205080304" pitchFamily="18" charset="-128"/>
              </a:rPr>
              <a:t>　医師等による専門的な知識に基づく意見又は診断に基づき使用されることが必要とされるものであること。</a:t>
            </a:r>
            <a:endParaRPr kumimoji="1" lang="ja-JP" altLang="en-US" sz="2000" dirty="0">
              <a:latin typeface="ＭＳ Ｐ明朝" panose="02020600040205080304" pitchFamily="18" charset="-128"/>
              <a:ea typeface="ＭＳ Ｐ明朝" panose="02020600040205080304" pitchFamily="18" charset="-128"/>
            </a:endParaRPr>
          </a:p>
        </p:txBody>
      </p:sp>
      <p:sp>
        <p:nvSpPr>
          <p:cNvPr id="10" name="テキスト ボックス 9"/>
          <p:cNvSpPr txBox="1"/>
          <p:nvPr/>
        </p:nvSpPr>
        <p:spPr>
          <a:xfrm>
            <a:off x="530086" y="3683349"/>
            <a:ext cx="8083827" cy="400110"/>
          </a:xfrm>
          <a:prstGeom prst="rect">
            <a:avLst/>
          </a:prstGeom>
          <a:solidFill>
            <a:schemeClr val="bg1"/>
          </a:solidFill>
          <a:ln>
            <a:noFill/>
          </a:ln>
        </p:spPr>
        <p:txBody>
          <a:bodyPr wrap="square" rtlCol="0">
            <a:spAutoFit/>
          </a:bodyPr>
          <a:lstStyle/>
          <a:p>
            <a:pPr algn="ctr"/>
            <a:r>
              <a:rPr kumimoji="1" lang="ja-JP" altLang="en-US" sz="2000" dirty="0" smtClean="0"/>
              <a:t>厚生労働省令で定める基準（</a:t>
            </a:r>
            <a:r>
              <a:rPr lang="ja-JP" altLang="ja-JP" sz="2000" dirty="0"/>
              <a:t>障害者総合支援法施行</a:t>
            </a:r>
            <a:r>
              <a:rPr lang="ja-JP" altLang="ja-JP" sz="2000" dirty="0" smtClean="0"/>
              <a:t>規則</a:t>
            </a:r>
            <a:r>
              <a:rPr lang="ja-JP" altLang="ja-JP" sz="2000" dirty="0"/>
              <a:t>第六条の</a:t>
            </a:r>
            <a:r>
              <a:rPr lang="ja-JP" altLang="ja-JP" sz="2000" dirty="0" smtClean="0"/>
              <a:t>二十</a:t>
            </a:r>
            <a:r>
              <a:rPr lang="ja-JP" altLang="en-US" sz="2000" dirty="0" smtClean="0"/>
              <a:t>）</a:t>
            </a:r>
            <a:endParaRPr kumimoji="1" lang="ja-JP" altLang="en-US" sz="2000" dirty="0"/>
          </a:p>
        </p:txBody>
      </p:sp>
      <p:sp>
        <p:nvSpPr>
          <p:cNvPr id="11" name="テキスト ボックス 10"/>
          <p:cNvSpPr txBox="1"/>
          <p:nvPr/>
        </p:nvSpPr>
        <p:spPr>
          <a:xfrm>
            <a:off x="343246" y="4096789"/>
            <a:ext cx="8800750" cy="400110"/>
          </a:xfrm>
          <a:prstGeom prst="rect">
            <a:avLst/>
          </a:prstGeom>
          <a:noFill/>
        </p:spPr>
        <p:txBody>
          <a:bodyPr wrap="square" rtlCol="0">
            <a:spAutoFit/>
          </a:bodyPr>
          <a:lstStyle/>
          <a:p>
            <a:r>
              <a:rPr lang="ja-JP" altLang="ja-JP" sz="2000" dirty="0">
                <a:latin typeface="ＭＳ Ｐ明朝" panose="02020600040205080304" pitchFamily="18" charset="-128"/>
                <a:ea typeface="ＭＳ Ｐ明朝" panose="02020600040205080304" pitchFamily="18" charset="-128"/>
              </a:rPr>
              <a:t>次</a:t>
            </a:r>
            <a:r>
              <a:rPr lang="ja-JP" altLang="ja-JP" sz="2000" dirty="0" smtClean="0">
                <a:latin typeface="ＭＳ Ｐ明朝" panose="02020600040205080304" pitchFamily="18" charset="-128"/>
                <a:ea typeface="ＭＳ Ｐ明朝" panose="02020600040205080304" pitchFamily="18" charset="-128"/>
              </a:rPr>
              <a:t>のいずれ</a:t>
            </a:r>
            <a:r>
              <a:rPr lang="ja-JP" altLang="ja-JP" sz="2000" dirty="0">
                <a:latin typeface="ＭＳ Ｐ明朝" panose="02020600040205080304" pitchFamily="18" charset="-128"/>
                <a:ea typeface="ＭＳ Ｐ明朝" panose="02020600040205080304" pitchFamily="18" charset="-128"/>
              </a:rPr>
              <a:t>にも該当する</a:t>
            </a:r>
            <a:r>
              <a:rPr lang="ja-JP" altLang="ja-JP" sz="2000" dirty="0" smtClean="0">
                <a:latin typeface="ＭＳ Ｐ明朝" panose="02020600040205080304" pitchFamily="18" charset="-128"/>
                <a:ea typeface="ＭＳ Ｐ明朝" panose="02020600040205080304" pitchFamily="18" charset="-128"/>
              </a:rPr>
              <a:t>こと。</a:t>
            </a:r>
            <a:endParaRPr lang="ja-JP" altLang="ja-JP" sz="20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8623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4128" y="2525710"/>
            <a:ext cx="2779105" cy="2737117"/>
          </a:xfrm>
          <a:prstGeom prst="rect">
            <a:avLst/>
          </a:prstGeom>
        </p:spPr>
      </p:pic>
      <p:pic>
        <p:nvPicPr>
          <p:cNvPr id="11" name="図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2817" y="3604576"/>
            <a:ext cx="1439160" cy="3018718"/>
          </a:xfrm>
          <a:prstGeom prst="rect">
            <a:avLst/>
          </a:prstGeom>
        </p:spPr>
      </p:pic>
      <p:pic>
        <p:nvPicPr>
          <p:cNvPr id="1030" name="Picture 6" descr="https://images-na.ssl-images-amazon.com/images/I/21BQPiqfAv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094" y="3209771"/>
            <a:ext cx="1984226" cy="158738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0" y="0"/>
            <a:ext cx="9144000" cy="707886"/>
          </a:xfrm>
          <a:prstGeom prst="rect">
            <a:avLst/>
          </a:prstGeom>
          <a:noFill/>
        </p:spPr>
        <p:txBody>
          <a:bodyPr wrap="square" rtlCol="0">
            <a:spAutoFit/>
          </a:bodyPr>
          <a:lstStyle/>
          <a:p>
            <a:pPr algn="ctr"/>
            <a:r>
              <a:rPr lang="ja-JP" altLang="en-US" sz="4000" dirty="0"/>
              <a:t>補</a:t>
            </a:r>
            <a:r>
              <a:rPr lang="ja-JP" altLang="en-US" sz="4000" dirty="0" smtClean="0"/>
              <a:t>装具の種類</a:t>
            </a:r>
            <a:endParaRPr kumimoji="1" lang="ja-JP" altLang="en-US" sz="4000" dirty="0"/>
          </a:p>
        </p:txBody>
      </p:sp>
      <p:sp>
        <p:nvSpPr>
          <p:cNvPr id="3" name="テキスト ボックス 2"/>
          <p:cNvSpPr txBox="1"/>
          <p:nvPr/>
        </p:nvSpPr>
        <p:spPr>
          <a:xfrm>
            <a:off x="-14559" y="896791"/>
            <a:ext cx="3074391" cy="523220"/>
          </a:xfrm>
          <a:prstGeom prst="rect">
            <a:avLst/>
          </a:prstGeom>
          <a:solidFill>
            <a:schemeClr val="accent5">
              <a:lumMod val="40000"/>
              <a:lumOff val="60000"/>
            </a:schemeClr>
          </a:solidFill>
        </p:spPr>
        <p:txBody>
          <a:bodyPr wrap="square" rtlCol="0">
            <a:spAutoFit/>
          </a:bodyPr>
          <a:lstStyle/>
          <a:p>
            <a:r>
              <a:rPr kumimoji="1" lang="ja-JP" altLang="en-US" sz="2800" dirty="0" smtClean="0"/>
              <a:t>肢体不自由関係</a:t>
            </a:r>
            <a:endParaRPr kumimoji="1" lang="ja-JP" altLang="en-US" sz="2800" dirty="0"/>
          </a:p>
        </p:txBody>
      </p:sp>
      <p:sp>
        <p:nvSpPr>
          <p:cNvPr id="4" name="テキスト ボックス 3"/>
          <p:cNvSpPr txBox="1"/>
          <p:nvPr/>
        </p:nvSpPr>
        <p:spPr>
          <a:xfrm>
            <a:off x="-14559" y="4012404"/>
            <a:ext cx="3074391" cy="523220"/>
          </a:xfrm>
          <a:prstGeom prst="rect">
            <a:avLst/>
          </a:prstGeom>
          <a:solidFill>
            <a:schemeClr val="accent5">
              <a:lumMod val="40000"/>
              <a:lumOff val="60000"/>
            </a:schemeClr>
          </a:solidFill>
        </p:spPr>
        <p:txBody>
          <a:bodyPr wrap="square" rtlCol="0">
            <a:spAutoFit/>
          </a:bodyPr>
          <a:lstStyle/>
          <a:p>
            <a:r>
              <a:rPr kumimoji="1" lang="ja-JP" altLang="en-US" sz="2800" dirty="0" smtClean="0"/>
              <a:t>視覚障害関係</a:t>
            </a:r>
            <a:endParaRPr kumimoji="1" lang="ja-JP" altLang="en-US" sz="2800" dirty="0"/>
          </a:p>
        </p:txBody>
      </p:sp>
      <p:sp>
        <p:nvSpPr>
          <p:cNvPr id="5" name="テキスト ボックス 4"/>
          <p:cNvSpPr txBox="1"/>
          <p:nvPr/>
        </p:nvSpPr>
        <p:spPr>
          <a:xfrm>
            <a:off x="-14559" y="5753848"/>
            <a:ext cx="3074391" cy="523220"/>
          </a:xfrm>
          <a:prstGeom prst="rect">
            <a:avLst/>
          </a:prstGeom>
          <a:solidFill>
            <a:schemeClr val="accent5">
              <a:lumMod val="40000"/>
              <a:lumOff val="60000"/>
            </a:schemeClr>
          </a:solidFill>
        </p:spPr>
        <p:txBody>
          <a:bodyPr wrap="square" rtlCol="0">
            <a:spAutoFit/>
          </a:bodyPr>
          <a:lstStyle/>
          <a:p>
            <a:r>
              <a:rPr kumimoji="1" lang="ja-JP" altLang="en-US" sz="2800" dirty="0" smtClean="0"/>
              <a:t>聴覚障害関係</a:t>
            </a:r>
            <a:endParaRPr kumimoji="1" lang="ja-JP" altLang="en-US" sz="2800" dirty="0"/>
          </a:p>
        </p:txBody>
      </p:sp>
      <p:sp>
        <p:nvSpPr>
          <p:cNvPr id="6" name="テキスト ボックス 5"/>
          <p:cNvSpPr txBox="1"/>
          <p:nvPr/>
        </p:nvSpPr>
        <p:spPr>
          <a:xfrm>
            <a:off x="467544" y="1413993"/>
            <a:ext cx="8676456" cy="2585323"/>
          </a:xfrm>
          <a:prstGeom prst="rect">
            <a:avLst/>
          </a:prstGeom>
          <a:noFill/>
        </p:spPr>
        <p:txBody>
          <a:bodyPr wrap="square" rtlCol="0">
            <a:spAutoFit/>
          </a:bodyPr>
          <a:lstStyle/>
          <a:p>
            <a:r>
              <a:rPr lang="ja-JP" altLang="en-US" dirty="0" smtClean="0"/>
              <a:t>義手</a:t>
            </a:r>
            <a:endParaRPr lang="en-US" altLang="ja-JP" dirty="0" smtClean="0"/>
          </a:p>
          <a:p>
            <a:r>
              <a:rPr kumimoji="1" lang="ja-JP" altLang="en-US" dirty="0" smtClean="0"/>
              <a:t>義足</a:t>
            </a:r>
            <a:endParaRPr kumimoji="1" lang="en-US" altLang="ja-JP" dirty="0" smtClean="0"/>
          </a:p>
          <a:p>
            <a:r>
              <a:rPr lang="ja-JP" altLang="en-US" dirty="0" smtClean="0"/>
              <a:t>装具（上肢・下肢）</a:t>
            </a:r>
            <a:endParaRPr lang="en-US" altLang="ja-JP" dirty="0" smtClean="0"/>
          </a:p>
          <a:p>
            <a:r>
              <a:rPr kumimoji="1" lang="ja-JP" altLang="en-US" dirty="0"/>
              <a:t>座位保持</a:t>
            </a:r>
            <a:r>
              <a:rPr kumimoji="1" lang="ja-JP" altLang="en-US" dirty="0" smtClean="0"/>
              <a:t>装置</a:t>
            </a:r>
            <a:endParaRPr kumimoji="1" lang="en-US" altLang="ja-JP" dirty="0" smtClean="0"/>
          </a:p>
          <a:p>
            <a:r>
              <a:rPr lang="ja-JP" altLang="en-US" dirty="0" smtClean="0"/>
              <a:t>車椅子</a:t>
            </a:r>
            <a:endParaRPr lang="en-US" altLang="ja-JP" dirty="0" smtClean="0"/>
          </a:p>
          <a:p>
            <a:r>
              <a:rPr kumimoji="1" lang="ja-JP" altLang="en-US" dirty="0" smtClean="0"/>
              <a:t>電動車椅子</a:t>
            </a:r>
            <a:endParaRPr kumimoji="1" lang="en-US" altLang="ja-JP" dirty="0" smtClean="0"/>
          </a:p>
          <a:p>
            <a:r>
              <a:rPr lang="ja-JP" altLang="en-US" dirty="0" smtClean="0"/>
              <a:t>歩行器</a:t>
            </a:r>
            <a:endParaRPr lang="en-US" altLang="ja-JP" dirty="0" smtClean="0"/>
          </a:p>
          <a:p>
            <a:r>
              <a:rPr kumimoji="1" lang="ja-JP" altLang="en-US" dirty="0"/>
              <a:t>歩行</a:t>
            </a:r>
            <a:r>
              <a:rPr kumimoji="1" lang="ja-JP" altLang="en-US" dirty="0" smtClean="0"/>
              <a:t>補助</a:t>
            </a:r>
            <a:r>
              <a:rPr kumimoji="1" lang="ja-JP" altLang="en-US" dirty="0" err="1" smtClean="0"/>
              <a:t>つえ</a:t>
            </a:r>
            <a:endParaRPr kumimoji="1" lang="en-US" altLang="ja-JP" dirty="0" smtClean="0"/>
          </a:p>
          <a:p>
            <a:r>
              <a:rPr lang="ja-JP" altLang="en-US" dirty="0"/>
              <a:t>重度</a:t>
            </a:r>
            <a:r>
              <a:rPr lang="ja-JP" altLang="en-US" dirty="0" smtClean="0"/>
              <a:t>障害者用意思伝達装置</a:t>
            </a:r>
            <a:endParaRPr kumimoji="1" lang="en-US" altLang="ja-JP" dirty="0" smtClean="0"/>
          </a:p>
        </p:txBody>
      </p:sp>
      <p:sp>
        <p:nvSpPr>
          <p:cNvPr id="7" name="テキスト ボックス 6"/>
          <p:cNvSpPr txBox="1"/>
          <p:nvPr/>
        </p:nvSpPr>
        <p:spPr>
          <a:xfrm>
            <a:off x="467544" y="4537134"/>
            <a:ext cx="8676456" cy="1200329"/>
          </a:xfrm>
          <a:prstGeom prst="rect">
            <a:avLst/>
          </a:prstGeom>
          <a:noFill/>
        </p:spPr>
        <p:txBody>
          <a:bodyPr wrap="square" rtlCol="0">
            <a:spAutoFit/>
          </a:bodyPr>
          <a:lstStyle/>
          <a:p>
            <a:r>
              <a:rPr kumimoji="1" lang="ja-JP" altLang="en-US" dirty="0" smtClean="0"/>
              <a:t>盲人安全</a:t>
            </a:r>
            <a:r>
              <a:rPr kumimoji="1" lang="ja-JP" altLang="en-US" dirty="0" err="1" smtClean="0"/>
              <a:t>つえ</a:t>
            </a:r>
            <a:endParaRPr kumimoji="1" lang="en-US" altLang="ja-JP" dirty="0" smtClean="0"/>
          </a:p>
          <a:p>
            <a:r>
              <a:rPr lang="ja-JP" altLang="en-US" dirty="0" smtClean="0"/>
              <a:t>義眼</a:t>
            </a:r>
            <a:endParaRPr lang="en-US" altLang="ja-JP" dirty="0" smtClean="0"/>
          </a:p>
          <a:p>
            <a:r>
              <a:rPr kumimoji="1" lang="ja-JP" altLang="en-US" dirty="0" smtClean="0"/>
              <a:t>眼鏡（矯正、遮光、弱視）</a:t>
            </a:r>
            <a:endParaRPr kumimoji="1" lang="en-US" altLang="ja-JP" dirty="0" smtClean="0"/>
          </a:p>
          <a:p>
            <a:r>
              <a:rPr lang="ja-JP" altLang="en-US" dirty="0" smtClean="0"/>
              <a:t>コンタクトレンズ</a:t>
            </a:r>
            <a:endParaRPr kumimoji="1" lang="en-US" altLang="ja-JP" dirty="0" smtClean="0"/>
          </a:p>
        </p:txBody>
      </p:sp>
      <p:sp>
        <p:nvSpPr>
          <p:cNvPr id="8" name="テキスト ボックス 7"/>
          <p:cNvSpPr txBox="1"/>
          <p:nvPr/>
        </p:nvSpPr>
        <p:spPr>
          <a:xfrm>
            <a:off x="467544" y="6284572"/>
            <a:ext cx="8676456" cy="369332"/>
          </a:xfrm>
          <a:prstGeom prst="rect">
            <a:avLst/>
          </a:prstGeom>
          <a:noFill/>
        </p:spPr>
        <p:txBody>
          <a:bodyPr wrap="square" rtlCol="0">
            <a:spAutoFit/>
          </a:bodyPr>
          <a:lstStyle/>
          <a:p>
            <a:r>
              <a:rPr kumimoji="1" lang="ja-JP" altLang="en-US" dirty="0" smtClean="0"/>
              <a:t>補聴器</a:t>
            </a:r>
            <a:endParaRPr kumimoji="1" lang="en-US" altLang="ja-JP" dirty="0" smtClean="0"/>
          </a:p>
        </p:txBody>
      </p:sp>
      <p:pic>
        <p:nvPicPr>
          <p:cNvPr id="1026" name="Picture 2" descr="WC普通型"/>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1840" y="692696"/>
            <a:ext cx="2356625" cy="227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ティルト車いす"/>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96100" y="4726746"/>
            <a:ext cx="22479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シート張り調整"/>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43700" y="-6727"/>
            <a:ext cx="24003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マイクロリンク"/>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59832" y="4869160"/>
            <a:ext cx="13779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盲人安全つえ」の画像検索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4" descr="「盲人安全つえ」の画像検索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 name="Picture 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54143" y="735218"/>
            <a:ext cx="1353857" cy="17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092280" y="3591324"/>
            <a:ext cx="1152128" cy="170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4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707886"/>
          </a:xfrm>
          <a:prstGeom prst="rect">
            <a:avLst/>
          </a:prstGeom>
          <a:noFill/>
        </p:spPr>
        <p:txBody>
          <a:bodyPr wrap="square" rtlCol="0">
            <a:spAutoFit/>
          </a:bodyPr>
          <a:lstStyle/>
          <a:p>
            <a:pPr algn="ctr"/>
            <a:r>
              <a:rPr kumimoji="1" lang="ja-JP" altLang="en-US" sz="4000" dirty="0" smtClean="0"/>
              <a:t>補装具費の支給</a:t>
            </a:r>
            <a:endParaRPr kumimoji="1" lang="ja-JP" altLang="en-US" sz="4000" dirty="0"/>
          </a:p>
        </p:txBody>
      </p:sp>
      <p:sp>
        <p:nvSpPr>
          <p:cNvPr id="3" name="テキスト ボックス 2"/>
          <p:cNvSpPr txBox="1"/>
          <p:nvPr/>
        </p:nvSpPr>
        <p:spPr>
          <a:xfrm>
            <a:off x="255202" y="1211760"/>
            <a:ext cx="7893508" cy="830997"/>
          </a:xfrm>
          <a:prstGeom prst="rect">
            <a:avLst/>
          </a:prstGeom>
          <a:noFill/>
        </p:spPr>
        <p:txBody>
          <a:bodyPr wrap="none" rtlCol="0">
            <a:spAutoFit/>
          </a:bodyPr>
          <a:lstStyle/>
          <a:p>
            <a:r>
              <a:rPr kumimoji="1" lang="ja-JP" altLang="en-US" sz="2400" dirty="0" smtClean="0">
                <a:latin typeface="ＭＳ Ｐ明朝" panose="02020600040205080304" pitchFamily="18" charset="-128"/>
                <a:ea typeface="ＭＳ Ｐ明朝" panose="02020600040205080304" pitchFamily="18" charset="-128"/>
              </a:rPr>
              <a:t>・身体障害者手帳の交付を受けた方で、必要と認められた方</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・難病の対象疾病に該当する方で、必要と認められた方</a:t>
            </a:r>
            <a:endParaRPr kumimoji="1" lang="ja-JP" altLang="en-US" sz="24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0" y="688227"/>
            <a:ext cx="9144000" cy="523220"/>
          </a:xfrm>
          <a:prstGeom prst="rect">
            <a:avLst/>
          </a:prstGeom>
          <a:solidFill>
            <a:schemeClr val="accent5">
              <a:lumMod val="40000"/>
              <a:lumOff val="60000"/>
            </a:schemeClr>
          </a:solidFill>
        </p:spPr>
        <p:txBody>
          <a:bodyPr wrap="square" rtlCol="0">
            <a:spAutoFit/>
          </a:bodyPr>
          <a:lstStyle/>
          <a:p>
            <a:r>
              <a:rPr lang="ja-JP" altLang="en-US" sz="2800" dirty="0"/>
              <a:t>対象</a:t>
            </a:r>
            <a:r>
              <a:rPr lang="ja-JP" altLang="en-US" sz="2800" dirty="0" smtClean="0"/>
              <a:t>となる方</a:t>
            </a:r>
            <a:endParaRPr kumimoji="1" lang="en-US" altLang="ja-JP" sz="2800" dirty="0" smtClean="0"/>
          </a:p>
        </p:txBody>
      </p:sp>
      <p:sp>
        <p:nvSpPr>
          <p:cNvPr id="5" name="テキスト ボックス 4"/>
          <p:cNvSpPr txBox="1"/>
          <p:nvPr/>
        </p:nvSpPr>
        <p:spPr>
          <a:xfrm>
            <a:off x="0" y="2359896"/>
            <a:ext cx="9144000" cy="523220"/>
          </a:xfrm>
          <a:prstGeom prst="rect">
            <a:avLst/>
          </a:prstGeom>
          <a:solidFill>
            <a:schemeClr val="accent5">
              <a:lumMod val="40000"/>
              <a:lumOff val="60000"/>
            </a:schemeClr>
          </a:solidFill>
        </p:spPr>
        <p:txBody>
          <a:bodyPr wrap="square" rtlCol="0">
            <a:spAutoFit/>
          </a:bodyPr>
          <a:lstStyle/>
          <a:p>
            <a:r>
              <a:rPr lang="ja-JP" altLang="en-US" sz="2800" dirty="0"/>
              <a:t>対象</a:t>
            </a:r>
            <a:r>
              <a:rPr lang="ja-JP" altLang="en-US" sz="2800" dirty="0" smtClean="0"/>
              <a:t>とならない方</a:t>
            </a:r>
            <a:endParaRPr kumimoji="1" lang="en-US" altLang="ja-JP" sz="2800" dirty="0" smtClean="0"/>
          </a:p>
        </p:txBody>
      </p:sp>
      <p:sp>
        <p:nvSpPr>
          <p:cNvPr id="6" name="テキスト ボックス 5"/>
          <p:cNvSpPr txBox="1"/>
          <p:nvPr/>
        </p:nvSpPr>
        <p:spPr>
          <a:xfrm>
            <a:off x="255203" y="2905324"/>
            <a:ext cx="8888798" cy="1569660"/>
          </a:xfrm>
          <a:prstGeom prst="rect">
            <a:avLst/>
          </a:prstGeom>
          <a:noFill/>
        </p:spPr>
        <p:txBody>
          <a:bodyPr wrap="square" rtlCol="0">
            <a:spAutoFit/>
          </a:bodyPr>
          <a:lstStyle/>
          <a:p>
            <a:r>
              <a:rPr kumimoji="1" lang="ja-JP" altLang="en-US" sz="2400" dirty="0" smtClean="0">
                <a:latin typeface="ＭＳ Ｐ明朝" panose="02020600040205080304" pitchFamily="18" charset="-128"/>
                <a:ea typeface="ＭＳ Ｐ明朝" panose="02020600040205080304" pitchFamily="18" charset="-128"/>
              </a:rPr>
              <a:t>・介護保険、健康保険、労災保険の制度により、補装具の支給等が受けられる方</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・本人または配偶者（障害児の場合は住民票が同一の世帯員全員）のうち、区民税の所得割額が４６万円以上の方がいる場合</a:t>
            </a:r>
            <a:endParaRPr kumimoji="1" lang="ja-JP" altLang="en-US" sz="2400" dirty="0">
              <a:latin typeface="ＭＳ Ｐ明朝" panose="02020600040205080304" pitchFamily="18" charset="-128"/>
              <a:ea typeface="ＭＳ Ｐ明朝" panose="02020600040205080304" pitchFamily="18" charset="-128"/>
            </a:endParaRPr>
          </a:p>
        </p:txBody>
      </p:sp>
      <p:sp>
        <p:nvSpPr>
          <p:cNvPr id="7" name="テキスト ボックス 6"/>
          <p:cNvSpPr txBox="1"/>
          <p:nvPr/>
        </p:nvSpPr>
        <p:spPr>
          <a:xfrm>
            <a:off x="0" y="4831956"/>
            <a:ext cx="9144000" cy="523220"/>
          </a:xfrm>
          <a:prstGeom prst="rect">
            <a:avLst/>
          </a:prstGeom>
          <a:solidFill>
            <a:schemeClr val="accent5">
              <a:lumMod val="40000"/>
              <a:lumOff val="60000"/>
            </a:schemeClr>
          </a:solidFill>
        </p:spPr>
        <p:txBody>
          <a:bodyPr wrap="square" rtlCol="0">
            <a:spAutoFit/>
          </a:bodyPr>
          <a:lstStyle/>
          <a:p>
            <a:r>
              <a:rPr lang="ja-JP" altLang="en-US" sz="2800" dirty="0" smtClean="0"/>
              <a:t>利用者負担</a:t>
            </a:r>
            <a:endParaRPr kumimoji="1" lang="en-US" altLang="ja-JP" sz="2800" dirty="0" smtClean="0"/>
          </a:p>
        </p:txBody>
      </p:sp>
      <p:sp>
        <p:nvSpPr>
          <p:cNvPr id="8" name="テキスト ボックス 7"/>
          <p:cNvSpPr txBox="1"/>
          <p:nvPr/>
        </p:nvSpPr>
        <p:spPr>
          <a:xfrm>
            <a:off x="255203" y="5368984"/>
            <a:ext cx="8888798" cy="1200329"/>
          </a:xfrm>
          <a:prstGeom prst="rect">
            <a:avLst/>
          </a:prstGeom>
          <a:noFill/>
        </p:spPr>
        <p:txBody>
          <a:bodyPr wrap="square" rtlCol="0">
            <a:spAutoFit/>
          </a:bodyPr>
          <a:lstStyle/>
          <a:p>
            <a:r>
              <a:rPr kumimoji="1" lang="ja-JP" altLang="en-US" sz="2400" dirty="0" smtClean="0">
                <a:latin typeface="ＭＳ Ｐ明朝" panose="02020600040205080304" pitchFamily="18" charset="-128"/>
                <a:ea typeface="ＭＳ Ｐ明朝" panose="02020600040205080304" pitchFamily="18" charset="-128"/>
              </a:rPr>
              <a:t>原則として、基準額の範囲でかかった費用の１割が利用者負担となります。（月額負担上限額３７，２００円）</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区民税非課税世帯など低所得世帯の方は、利用者負担なし。</a:t>
            </a:r>
            <a:endParaRPr kumimoji="1" lang="en-US" altLang="ja-JP" sz="2400" dirty="0" smtClean="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0393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0851" y="537418"/>
            <a:ext cx="8893149" cy="2308324"/>
          </a:xfrm>
          <a:prstGeom prst="rect">
            <a:avLst/>
          </a:prstGeom>
          <a:noFill/>
        </p:spPr>
        <p:txBody>
          <a:bodyPr wrap="square" rtlCol="0">
            <a:spAutoFit/>
          </a:bodyPr>
          <a:lstStyle/>
          <a:p>
            <a:r>
              <a:rPr lang="ja-JP" altLang="en-US" sz="2400" dirty="0" smtClean="0">
                <a:latin typeface="ＭＳ Ｐ明朝" panose="02020600040205080304" pitchFamily="18" charset="-128"/>
                <a:ea typeface="ＭＳ Ｐ明朝" panose="02020600040205080304" pitchFamily="18" charset="-128"/>
              </a:rPr>
              <a:t>必要と認められるものにつき、原則１種目１個支給。</a:t>
            </a:r>
            <a:endParaRPr lang="en-US" altLang="ja-JP" sz="2400" dirty="0" smtClean="0">
              <a:latin typeface="ＭＳ Ｐ明朝" panose="02020600040205080304" pitchFamily="18" charset="-128"/>
              <a:ea typeface="ＭＳ Ｐ明朝" panose="02020600040205080304" pitchFamily="18" charset="-128"/>
            </a:endParaRPr>
          </a:p>
          <a:p>
            <a:r>
              <a:rPr lang="en-US" altLang="ja-JP" sz="2400" dirty="0">
                <a:latin typeface="ＭＳ Ｐ明朝" panose="02020600040205080304" pitchFamily="18" charset="-128"/>
                <a:ea typeface="ＭＳ Ｐ明朝" panose="02020600040205080304" pitchFamily="18" charset="-128"/>
              </a:rPr>
              <a:t>※</a:t>
            </a:r>
            <a:r>
              <a:rPr lang="ja-JP" altLang="en-US" sz="2400" dirty="0" smtClean="0">
                <a:latin typeface="ＭＳ Ｐ明朝" panose="02020600040205080304" pitchFamily="18" charset="-128"/>
                <a:ea typeface="ＭＳ Ｐ明朝" panose="02020600040205080304" pitchFamily="18" charset="-128"/>
              </a:rPr>
              <a:t>２個</a:t>
            </a:r>
            <a:r>
              <a:rPr lang="ja-JP" altLang="en-US" sz="2400" dirty="0">
                <a:latin typeface="ＭＳ Ｐ明朝" panose="02020600040205080304" pitchFamily="18" charset="-128"/>
                <a:ea typeface="ＭＳ Ｐ明朝" panose="02020600040205080304" pitchFamily="18" charset="-128"/>
              </a:rPr>
              <a:t>支給されて</a:t>
            </a:r>
            <a:r>
              <a:rPr lang="ja-JP" altLang="en-US" sz="2400" dirty="0" smtClean="0">
                <a:latin typeface="ＭＳ Ｐ明朝" panose="02020600040205080304" pitchFamily="18" charset="-128"/>
                <a:ea typeface="ＭＳ Ｐ明朝" panose="02020600040205080304" pitchFamily="18" charset="-128"/>
              </a:rPr>
              <a:t>いる人がいても、同様に支給可能と</a:t>
            </a:r>
            <a:r>
              <a:rPr lang="ja-JP" altLang="en-US" sz="2400" dirty="0">
                <a:latin typeface="ＭＳ Ｐ明朝" panose="02020600040205080304" pitchFamily="18" charset="-128"/>
                <a:ea typeface="ＭＳ Ｐ明朝" panose="02020600040205080304" pitchFamily="18" charset="-128"/>
              </a:rPr>
              <a:t>は</a:t>
            </a:r>
            <a:r>
              <a:rPr lang="ja-JP" altLang="en-US" sz="2400" dirty="0" smtClean="0">
                <a:latin typeface="ＭＳ Ｐ明朝" panose="02020600040205080304" pitchFamily="18" charset="-128"/>
                <a:ea typeface="ＭＳ Ｐ明朝" panose="02020600040205080304" pitchFamily="18" charset="-128"/>
              </a:rPr>
              <a:t>限</a:t>
            </a:r>
            <a:r>
              <a:rPr lang="ja-JP" altLang="en-US" sz="2400" dirty="0">
                <a:latin typeface="ＭＳ Ｐ明朝" panose="02020600040205080304" pitchFamily="18" charset="-128"/>
                <a:ea typeface="ＭＳ Ｐ明朝" panose="02020600040205080304" pitchFamily="18" charset="-128"/>
              </a:rPr>
              <a:t>りません</a:t>
            </a:r>
            <a:r>
              <a:rPr lang="ja-JP" altLang="en-US" sz="2400" dirty="0" smtClean="0">
                <a:latin typeface="ＭＳ Ｐ明朝" panose="02020600040205080304" pitchFamily="18" charset="-128"/>
                <a:ea typeface="ＭＳ Ｐ明朝" panose="02020600040205080304" pitchFamily="18" charset="-128"/>
              </a:rPr>
              <a:t>。</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修理可能なものについては修理費用を支給します。</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修理してもすぐに壊れる等、修理対応困難</a:t>
            </a:r>
            <a:r>
              <a:rPr lang="ja-JP" altLang="en-US" sz="2400" dirty="0">
                <a:latin typeface="ＭＳ Ｐ明朝" panose="02020600040205080304" pitchFamily="18" charset="-128"/>
                <a:ea typeface="ＭＳ Ｐ明朝" panose="02020600040205080304" pitchFamily="18" charset="-128"/>
              </a:rPr>
              <a:t>な場合</a:t>
            </a:r>
            <a:r>
              <a:rPr lang="ja-JP" altLang="en-US" sz="2400" dirty="0" smtClean="0">
                <a:latin typeface="ＭＳ Ｐ明朝" panose="02020600040205080304" pitchFamily="18" charset="-128"/>
                <a:ea typeface="ＭＳ Ｐ明朝" panose="02020600040205080304" pitchFamily="18" charset="-128"/>
              </a:rPr>
              <a:t>、耐用年数を参考にし、再支給の検討をします。</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購入・修理後の申請は不可。</a:t>
            </a:r>
            <a:endParaRPr lang="en-US" altLang="ja-JP" sz="2400" dirty="0" smtClean="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0" y="14198"/>
            <a:ext cx="9144000" cy="523220"/>
          </a:xfrm>
          <a:prstGeom prst="rect">
            <a:avLst/>
          </a:prstGeom>
          <a:solidFill>
            <a:schemeClr val="accent5">
              <a:lumMod val="40000"/>
              <a:lumOff val="60000"/>
            </a:schemeClr>
          </a:solidFill>
        </p:spPr>
        <p:txBody>
          <a:bodyPr wrap="square" rtlCol="0">
            <a:spAutoFit/>
          </a:bodyPr>
          <a:lstStyle/>
          <a:p>
            <a:r>
              <a:rPr kumimoji="1" lang="ja-JP" altLang="en-US" sz="2800" dirty="0" smtClean="0"/>
              <a:t>支給のルール</a:t>
            </a:r>
            <a:endParaRPr kumimoji="1" lang="en-US" altLang="ja-JP" sz="2800" dirty="0" smtClean="0"/>
          </a:p>
        </p:txBody>
      </p:sp>
      <p:sp>
        <p:nvSpPr>
          <p:cNvPr id="6" name="テキスト ボックス 5"/>
          <p:cNvSpPr txBox="1"/>
          <p:nvPr/>
        </p:nvSpPr>
        <p:spPr>
          <a:xfrm>
            <a:off x="255203" y="3452226"/>
            <a:ext cx="1414571" cy="3416320"/>
          </a:xfrm>
          <a:prstGeom prst="rect">
            <a:avLst/>
          </a:prstGeom>
          <a:noFill/>
        </p:spPr>
        <p:txBody>
          <a:bodyPr wrap="square" rtlCol="0">
            <a:spAutoFit/>
          </a:bodyPr>
          <a:lstStyle/>
          <a:p>
            <a:pPr algn="dist"/>
            <a:r>
              <a:rPr lang="ja-JP" altLang="en-US" sz="2400" dirty="0" smtClean="0">
                <a:latin typeface="ＭＳ Ｐ明朝" panose="02020600040205080304" pitchFamily="18" charset="-128"/>
                <a:ea typeface="ＭＳ Ｐ明朝" panose="02020600040205080304" pitchFamily="18" charset="-128"/>
              </a:rPr>
              <a:t>相談</a:t>
            </a:r>
            <a:endParaRPr kumimoji="1" lang="en-US" altLang="ja-JP" sz="2400" dirty="0" smtClean="0">
              <a:latin typeface="ＭＳ Ｐ明朝" panose="02020600040205080304" pitchFamily="18" charset="-128"/>
              <a:ea typeface="ＭＳ Ｐ明朝" panose="02020600040205080304" pitchFamily="18" charset="-128"/>
            </a:endParaRPr>
          </a:p>
          <a:p>
            <a:pPr algn="dist"/>
            <a:r>
              <a:rPr lang="ja-JP" altLang="en-US" sz="2400" dirty="0" smtClean="0">
                <a:latin typeface="ＭＳ Ｐ明朝" panose="02020600040205080304" pitchFamily="18" charset="-128"/>
                <a:ea typeface="ＭＳ Ｐ明朝" panose="02020600040205080304" pitchFamily="18" charset="-128"/>
              </a:rPr>
              <a:t>判定</a:t>
            </a:r>
            <a:endParaRPr lang="en-US" altLang="ja-JP" sz="2400" dirty="0" smtClean="0">
              <a:latin typeface="ＭＳ Ｐ明朝" panose="02020600040205080304" pitchFamily="18" charset="-128"/>
              <a:ea typeface="ＭＳ Ｐ明朝" panose="02020600040205080304" pitchFamily="18" charset="-128"/>
            </a:endParaRPr>
          </a:p>
          <a:p>
            <a:pPr algn="dist"/>
            <a:endParaRPr kumimoji="1" lang="en-US" altLang="ja-JP" sz="2400" dirty="0" smtClean="0">
              <a:latin typeface="ＭＳ Ｐ明朝" panose="02020600040205080304" pitchFamily="18" charset="-128"/>
              <a:ea typeface="ＭＳ Ｐ明朝" panose="02020600040205080304" pitchFamily="18" charset="-128"/>
            </a:endParaRPr>
          </a:p>
          <a:p>
            <a:pPr algn="dist"/>
            <a:r>
              <a:rPr kumimoji="1" lang="ja-JP" altLang="en-US" sz="2400" dirty="0" smtClean="0">
                <a:latin typeface="ＭＳ Ｐ明朝" panose="02020600040205080304" pitchFamily="18" charset="-128"/>
                <a:ea typeface="ＭＳ Ｐ明朝" panose="02020600040205080304" pitchFamily="18" charset="-128"/>
              </a:rPr>
              <a:t>申請</a:t>
            </a:r>
            <a:endParaRPr kumimoji="1" lang="en-US" altLang="ja-JP" sz="2400" dirty="0" smtClean="0">
              <a:latin typeface="ＭＳ Ｐ明朝" panose="02020600040205080304" pitchFamily="18" charset="-128"/>
              <a:ea typeface="ＭＳ Ｐ明朝" panose="02020600040205080304" pitchFamily="18" charset="-128"/>
            </a:endParaRPr>
          </a:p>
          <a:p>
            <a:pPr algn="dist"/>
            <a:r>
              <a:rPr kumimoji="1" lang="ja-JP" altLang="en-US" sz="2400" dirty="0" smtClean="0">
                <a:latin typeface="ＭＳ Ｐ明朝" panose="02020600040205080304" pitchFamily="18" charset="-128"/>
                <a:ea typeface="ＭＳ Ｐ明朝" panose="02020600040205080304" pitchFamily="18" charset="-128"/>
              </a:rPr>
              <a:t>見積もり</a:t>
            </a:r>
            <a:endParaRPr kumimoji="1" lang="en-US" altLang="ja-JP" sz="2400" dirty="0" smtClean="0">
              <a:latin typeface="ＭＳ Ｐ明朝" panose="02020600040205080304" pitchFamily="18" charset="-128"/>
              <a:ea typeface="ＭＳ Ｐ明朝" panose="02020600040205080304" pitchFamily="18" charset="-128"/>
            </a:endParaRPr>
          </a:p>
          <a:p>
            <a:pPr algn="dist"/>
            <a:r>
              <a:rPr lang="ja-JP" altLang="en-US" sz="2400" dirty="0" smtClean="0">
                <a:latin typeface="ＭＳ Ｐ明朝" panose="02020600040205080304" pitchFamily="18" charset="-128"/>
                <a:ea typeface="ＭＳ Ｐ明朝" panose="02020600040205080304" pitchFamily="18" charset="-128"/>
              </a:rPr>
              <a:t>支給決定</a:t>
            </a:r>
            <a:endParaRPr kumimoji="1" lang="en-US" altLang="ja-JP" sz="2400" dirty="0" smtClean="0">
              <a:latin typeface="ＭＳ Ｐ明朝" panose="02020600040205080304" pitchFamily="18" charset="-128"/>
              <a:ea typeface="ＭＳ Ｐ明朝" panose="02020600040205080304" pitchFamily="18" charset="-128"/>
            </a:endParaRPr>
          </a:p>
          <a:p>
            <a:pPr algn="dist"/>
            <a:r>
              <a:rPr kumimoji="1" lang="ja-JP" altLang="en-US" sz="2400" dirty="0" smtClean="0">
                <a:latin typeface="ＭＳ Ｐ明朝" panose="02020600040205080304" pitchFamily="18" charset="-128"/>
                <a:ea typeface="ＭＳ Ｐ明朝" panose="02020600040205080304" pitchFamily="18" charset="-128"/>
              </a:rPr>
              <a:t>納品</a:t>
            </a:r>
            <a:endParaRPr kumimoji="1" lang="en-US" altLang="ja-JP" sz="2400" dirty="0" smtClean="0">
              <a:latin typeface="ＭＳ Ｐ明朝" panose="02020600040205080304" pitchFamily="18" charset="-128"/>
              <a:ea typeface="ＭＳ Ｐ明朝" panose="02020600040205080304" pitchFamily="18" charset="-128"/>
            </a:endParaRPr>
          </a:p>
          <a:p>
            <a:pPr algn="dist"/>
            <a:endParaRPr kumimoji="1" lang="en-US" altLang="ja-JP" sz="2400" dirty="0" smtClean="0">
              <a:latin typeface="ＭＳ Ｐ明朝" panose="02020600040205080304" pitchFamily="18" charset="-128"/>
              <a:ea typeface="ＭＳ Ｐ明朝" panose="02020600040205080304" pitchFamily="18" charset="-128"/>
            </a:endParaRPr>
          </a:p>
          <a:p>
            <a:pPr algn="dist"/>
            <a:r>
              <a:rPr lang="ja-JP" altLang="en-US" sz="2400" dirty="0">
                <a:latin typeface="ＭＳ Ｐ明朝" panose="02020600040205080304" pitchFamily="18" charset="-128"/>
                <a:ea typeface="ＭＳ Ｐ明朝" panose="02020600040205080304" pitchFamily="18" charset="-128"/>
              </a:rPr>
              <a:t>適合</a:t>
            </a:r>
            <a:r>
              <a:rPr lang="ja-JP" altLang="en-US" sz="2400" dirty="0" smtClean="0">
                <a:latin typeface="ＭＳ Ｐ明朝" panose="02020600040205080304" pitchFamily="18" charset="-128"/>
                <a:ea typeface="ＭＳ Ｐ明朝" panose="02020600040205080304" pitchFamily="18" charset="-128"/>
              </a:rPr>
              <a:t>判定</a:t>
            </a:r>
            <a:endParaRPr kumimoji="1" lang="en-US" altLang="ja-JP" sz="2400" dirty="0" smtClean="0">
              <a:latin typeface="ＭＳ Ｐ明朝" panose="02020600040205080304" pitchFamily="18" charset="-128"/>
              <a:ea typeface="ＭＳ Ｐ明朝" panose="02020600040205080304" pitchFamily="18" charset="-128"/>
            </a:endParaRPr>
          </a:p>
        </p:txBody>
      </p:sp>
      <p:sp>
        <p:nvSpPr>
          <p:cNvPr id="7" name="テキスト ボックス 6"/>
          <p:cNvSpPr txBox="1"/>
          <p:nvPr/>
        </p:nvSpPr>
        <p:spPr>
          <a:xfrm>
            <a:off x="0" y="2920991"/>
            <a:ext cx="9144000" cy="523220"/>
          </a:xfrm>
          <a:prstGeom prst="rect">
            <a:avLst/>
          </a:prstGeom>
          <a:solidFill>
            <a:schemeClr val="accent5">
              <a:lumMod val="40000"/>
              <a:lumOff val="60000"/>
            </a:schemeClr>
          </a:solidFill>
        </p:spPr>
        <p:txBody>
          <a:bodyPr wrap="square" rtlCol="0">
            <a:spAutoFit/>
          </a:bodyPr>
          <a:lstStyle/>
          <a:p>
            <a:r>
              <a:rPr kumimoji="1" lang="ja-JP" altLang="en-US" sz="2800" dirty="0" smtClean="0"/>
              <a:t>支給までの流れ</a:t>
            </a:r>
            <a:endParaRPr kumimoji="1" lang="en-US" altLang="ja-JP" sz="2800" dirty="0" smtClean="0"/>
          </a:p>
        </p:txBody>
      </p:sp>
      <p:sp>
        <p:nvSpPr>
          <p:cNvPr id="8" name="テキスト ボックス 7"/>
          <p:cNvSpPr txBox="1"/>
          <p:nvPr/>
        </p:nvSpPr>
        <p:spPr>
          <a:xfrm>
            <a:off x="1911725" y="3452226"/>
            <a:ext cx="7232275" cy="3416320"/>
          </a:xfrm>
          <a:prstGeom prst="rect">
            <a:avLst/>
          </a:prstGeom>
          <a:noFill/>
        </p:spPr>
        <p:txBody>
          <a:bodyPr wrap="square" rtlCol="0">
            <a:spAutoFit/>
          </a:bodyPr>
          <a:lstStyle/>
          <a:p>
            <a:r>
              <a:rPr lang="ja-JP" altLang="en-US" sz="2400" dirty="0" smtClean="0">
                <a:latin typeface="ＭＳ Ｐ明朝" panose="02020600040205080304" pitchFamily="18" charset="-128"/>
                <a:ea typeface="ＭＳ Ｐ明朝" panose="02020600040205080304" pitchFamily="18" charset="-128"/>
              </a:rPr>
              <a:t>必要書類を交付します。</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補装具の種目により、定められた判定を行います。</a:t>
            </a:r>
            <a:endParaRPr lang="en-US" altLang="ja-JP" sz="2400" dirty="0" smtClean="0">
              <a:latin typeface="ＭＳ Ｐ明朝" panose="02020600040205080304" pitchFamily="18" charset="-128"/>
              <a:ea typeface="ＭＳ Ｐ明朝" panose="02020600040205080304" pitchFamily="18" charset="-128"/>
            </a:endParaRPr>
          </a:p>
          <a:p>
            <a:r>
              <a:rPr lang="en-US" altLang="ja-JP" sz="2400" dirty="0" smtClean="0">
                <a:latin typeface="ＭＳ Ｐ明朝" panose="02020600040205080304" pitchFamily="18" charset="-128"/>
                <a:ea typeface="ＭＳ Ｐ明朝" panose="02020600040205080304" pitchFamily="18" charset="-128"/>
              </a:rPr>
              <a:t>※</a:t>
            </a:r>
            <a:r>
              <a:rPr kumimoji="1" lang="ja-JP" altLang="en-US" sz="2400" dirty="0" smtClean="0">
                <a:latin typeface="ＭＳ Ｐ明朝" panose="02020600040205080304" pitchFamily="18" charset="-128"/>
                <a:ea typeface="ＭＳ Ｐ明朝" panose="02020600040205080304" pitchFamily="18" charset="-128"/>
              </a:rPr>
              <a:t>指定医の意見書の提出が必要な場合があります。</a:t>
            </a:r>
            <a:endParaRPr kumimoji="1"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申請書をご提出いただきます。</a:t>
            </a:r>
            <a:endParaRPr kumimoji="1"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協定業者へ見積</a:t>
            </a:r>
            <a:r>
              <a:rPr lang="ja-JP" altLang="en-US" sz="2400" dirty="0" smtClean="0">
                <a:latin typeface="ＭＳ Ｐ明朝" panose="02020600040205080304" pitchFamily="18" charset="-128"/>
                <a:ea typeface="ＭＳ Ｐ明朝" panose="02020600040205080304" pitchFamily="18" charset="-128"/>
              </a:rPr>
              <a:t>書をご</a:t>
            </a:r>
            <a:r>
              <a:rPr kumimoji="1" lang="ja-JP" altLang="en-US" sz="2400" dirty="0" smtClean="0">
                <a:latin typeface="ＭＳ Ｐ明朝" panose="02020600040205080304" pitchFamily="18" charset="-128"/>
                <a:ea typeface="ＭＳ Ｐ明朝" panose="02020600040205080304" pitchFamily="18" charset="-128"/>
              </a:rPr>
              <a:t>依頼いただきます。</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決定通知、支給券（協定業者に渡すもの）を郵送します。</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補装具を受取り、利用者負担額を協定業者に支払っていただきます。</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適合報告書</a:t>
            </a:r>
            <a:r>
              <a:rPr lang="ja-JP" altLang="en-US" sz="2400" dirty="0">
                <a:latin typeface="ＭＳ Ｐ明朝" panose="02020600040205080304" pitchFamily="18" charset="-128"/>
                <a:ea typeface="ＭＳ Ｐ明朝" panose="02020600040205080304" pitchFamily="18" charset="-128"/>
              </a:rPr>
              <a:t>の</a:t>
            </a:r>
            <a:r>
              <a:rPr lang="ja-JP" altLang="en-US" sz="2400" dirty="0" smtClean="0">
                <a:latin typeface="ＭＳ Ｐ明朝" panose="02020600040205080304" pitchFamily="18" charset="-128"/>
                <a:ea typeface="ＭＳ Ｐ明朝" panose="02020600040205080304" pitchFamily="18" charset="-128"/>
              </a:rPr>
              <a:t>提出または直接判定が必要な場合あり。</a:t>
            </a:r>
            <a:endParaRPr kumimoji="1" lang="en-US" altLang="ja-JP" sz="2400" dirty="0" smtClean="0">
              <a:latin typeface="ＭＳ Ｐ明朝" panose="02020600040205080304" pitchFamily="18" charset="-128"/>
              <a:ea typeface="ＭＳ Ｐ明朝" panose="02020600040205080304" pitchFamily="18" charset="-128"/>
            </a:endParaRPr>
          </a:p>
        </p:txBody>
      </p:sp>
      <p:sp>
        <p:nvSpPr>
          <p:cNvPr id="9" name="角丸四角形 8"/>
          <p:cNvSpPr/>
          <p:nvPr/>
        </p:nvSpPr>
        <p:spPr>
          <a:xfrm>
            <a:off x="250851" y="3557465"/>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0" name="角丸四角形 9"/>
          <p:cNvSpPr/>
          <p:nvPr/>
        </p:nvSpPr>
        <p:spPr>
          <a:xfrm>
            <a:off x="250851" y="3925953"/>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1" name="角丸四角形 10"/>
          <p:cNvSpPr/>
          <p:nvPr/>
        </p:nvSpPr>
        <p:spPr>
          <a:xfrm>
            <a:off x="250851" y="4635637"/>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2" name="角丸四角形 11"/>
          <p:cNvSpPr/>
          <p:nvPr/>
        </p:nvSpPr>
        <p:spPr>
          <a:xfrm>
            <a:off x="250851" y="5007961"/>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3" name="角丸四角形 12"/>
          <p:cNvSpPr/>
          <p:nvPr/>
        </p:nvSpPr>
        <p:spPr>
          <a:xfrm>
            <a:off x="250851" y="5376450"/>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4" name="角丸四角形 13"/>
          <p:cNvSpPr/>
          <p:nvPr/>
        </p:nvSpPr>
        <p:spPr>
          <a:xfrm>
            <a:off x="250851" y="5744938"/>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5" name="角丸四角形 14"/>
          <p:cNvSpPr/>
          <p:nvPr/>
        </p:nvSpPr>
        <p:spPr>
          <a:xfrm>
            <a:off x="250851" y="6468270"/>
            <a:ext cx="1418923" cy="3048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2400" dirty="0">
              <a:solidFill>
                <a:sysClr val="windowText" lastClr="00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7184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707886"/>
          </a:xfrm>
          <a:prstGeom prst="rect">
            <a:avLst/>
          </a:prstGeom>
          <a:noFill/>
        </p:spPr>
        <p:txBody>
          <a:bodyPr wrap="square" rtlCol="0">
            <a:spAutoFit/>
          </a:bodyPr>
          <a:lstStyle/>
          <a:p>
            <a:pPr algn="ctr"/>
            <a:r>
              <a:rPr lang="ja-JP" altLang="en-US" sz="4000" dirty="0" smtClean="0"/>
              <a:t>日常生活用具とは</a:t>
            </a:r>
            <a:endParaRPr kumimoji="1" lang="ja-JP" altLang="en-US" sz="4000" dirty="0"/>
          </a:p>
        </p:txBody>
      </p:sp>
      <p:sp>
        <p:nvSpPr>
          <p:cNvPr id="3" name="テキスト ボックス 2"/>
          <p:cNvSpPr txBox="1"/>
          <p:nvPr/>
        </p:nvSpPr>
        <p:spPr>
          <a:xfrm>
            <a:off x="424071" y="1215916"/>
            <a:ext cx="8719930" cy="3108543"/>
          </a:xfrm>
          <a:prstGeom prst="rect">
            <a:avLst/>
          </a:prstGeom>
          <a:noFill/>
        </p:spPr>
        <p:txBody>
          <a:bodyPr wrap="square" rtlCol="0">
            <a:spAutoFit/>
          </a:bodyPr>
          <a:lstStyle/>
          <a:p>
            <a:r>
              <a:rPr lang="ja-JP" altLang="ja-JP" sz="2800" dirty="0">
                <a:latin typeface="ＭＳ Ｐ明朝" panose="02020600040205080304" pitchFamily="18" charset="-128"/>
                <a:ea typeface="ＭＳ Ｐ明朝" panose="02020600040205080304" pitchFamily="18" charset="-128"/>
              </a:rPr>
              <a:t>イ　障害者等が安全かつ容易に使用できるもので、</a:t>
            </a:r>
            <a:r>
              <a:rPr lang="ja-JP" altLang="ja-JP" sz="2800" dirty="0" smtClean="0">
                <a:latin typeface="ＭＳ Ｐ明朝" panose="02020600040205080304" pitchFamily="18" charset="-128"/>
                <a:ea typeface="ＭＳ Ｐ明朝" panose="02020600040205080304" pitchFamily="18" charset="-128"/>
              </a:rPr>
              <a:t>実用</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ja-JP" sz="2800" dirty="0" smtClean="0">
                <a:latin typeface="ＭＳ Ｐ明朝" panose="02020600040205080304" pitchFamily="18" charset="-128"/>
                <a:ea typeface="ＭＳ Ｐ明朝" panose="02020600040205080304" pitchFamily="18" charset="-128"/>
              </a:rPr>
              <a:t>性</a:t>
            </a:r>
            <a:r>
              <a:rPr lang="ja-JP" altLang="ja-JP" sz="2800" dirty="0">
                <a:latin typeface="ＭＳ Ｐ明朝" panose="02020600040205080304" pitchFamily="18" charset="-128"/>
                <a:ea typeface="ＭＳ Ｐ明朝" panose="02020600040205080304" pitchFamily="18" charset="-128"/>
              </a:rPr>
              <a:t>が認められるもの</a:t>
            </a:r>
          </a:p>
          <a:p>
            <a:r>
              <a:rPr lang="ja-JP" altLang="ja-JP" sz="2800" dirty="0">
                <a:latin typeface="ＭＳ Ｐ明朝" panose="02020600040205080304" pitchFamily="18" charset="-128"/>
                <a:ea typeface="ＭＳ Ｐ明朝" panose="02020600040205080304" pitchFamily="18" charset="-128"/>
              </a:rPr>
              <a:t>ロ　障害者等の日常生活上の困難を改善し、自立を</a:t>
            </a:r>
            <a:r>
              <a:rPr lang="ja-JP" altLang="ja-JP" sz="2800" dirty="0" smtClean="0">
                <a:latin typeface="ＭＳ Ｐ明朝" panose="02020600040205080304" pitchFamily="18" charset="-128"/>
                <a:ea typeface="ＭＳ Ｐ明朝" panose="02020600040205080304" pitchFamily="18" charset="-128"/>
              </a:rPr>
              <a:t>支援</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ja-JP" sz="2800" dirty="0" smtClean="0">
                <a:latin typeface="ＭＳ Ｐ明朝" panose="02020600040205080304" pitchFamily="18" charset="-128"/>
                <a:ea typeface="ＭＳ Ｐ明朝" panose="02020600040205080304" pitchFamily="18" charset="-128"/>
              </a:rPr>
              <a:t>し</a:t>
            </a:r>
            <a:r>
              <a:rPr lang="ja-JP" altLang="ja-JP" sz="2800" dirty="0">
                <a:latin typeface="ＭＳ Ｐ明朝" panose="02020600040205080304" pitchFamily="18" charset="-128"/>
                <a:ea typeface="ＭＳ Ｐ明朝" panose="02020600040205080304" pitchFamily="18" charset="-128"/>
              </a:rPr>
              <a:t>、かつ、社会参加を促進すると認められるもの</a:t>
            </a:r>
          </a:p>
          <a:p>
            <a:r>
              <a:rPr lang="ja-JP" altLang="ja-JP" sz="2800" dirty="0">
                <a:latin typeface="ＭＳ Ｐ明朝" panose="02020600040205080304" pitchFamily="18" charset="-128"/>
                <a:ea typeface="ＭＳ Ｐ明朝" panose="02020600040205080304" pitchFamily="18" charset="-128"/>
              </a:rPr>
              <a:t>ハ　用具の製作、改良又は開発に当たって障害に</a:t>
            </a:r>
            <a:r>
              <a:rPr lang="ja-JP" altLang="ja-JP" sz="2800" dirty="0" smtClean="0">
                <a:latin typeface="ＭＳ Ｐ明朝" panose="02020600040205080304" pitchFamily="18" charset="-128"/>
                <a:ea typeface="ＭＳ Ｐ明朝" panose="02020600040205080304" pitchFamily="18" charset="-128"/>
              </a:rPr>
              <a:t>関する</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ja-JP" sz="2800" dirty="0" smtClean="0">
                <a:latin typeface="ＭＳ Ｐ明朝" panose="02020600040205080304" pitchFamily="18" charset="-128"/>
                <a:ea typeface="ＭＳ Ｐ明朝" panose="02020600040205080304" pitchFamily="18" charset="-128"/>
              </a:rPr>
              <a:t>専門的</a:t>
            </a:r>
            <a:r>
              <a:rPr lang="ja-JP" altLang="ja-JP" sz="2800" dirty="0">
                <a:latin typeface="ＭＳ Ｐ明朝" panose="02020600040205080304" pitchFamily="18" charset="-128"/>
                <a:ea typeface="ＭＳ Ｐ明朝" panose="02020600040205080304" pitchFamily="18" charset="-128"/>
              </a:rPr>
              <a:t>な知識や技術を要するもので、日常生活品</a:t>
            </a:r>
            <a:r>
              <a:rPr lang="ja-JP" altLang="ja-JP" sz="2800" dirty="0" smtClean="0">
                <a:latin typeface="ＭＳ Ｐ明朝" panose="02020600040205080304" pitchFamily="18" charset="-128"/>
                <a:ea typeface="ＭＳ Ｐ明朝" panose="02020600040205080304" pitchFamily="18" charset="-128"/>
              </a:rPr>
              <a:t>と</a:t>
            </a:r>
            <a:r>
              <a:rPr lang="ja-JP" altLang="en-US" sz="2800" dirty="0" smtClean="0">
                <a:latin typeface="ＭＳ Ｐ明朝" panose="02020600040205080304" pitchFamily="18" charset="-128"/>
                <a:ea typeface="ＭＳ Ｐ明朝" panose="02020600040205080304" pitchFamily="18" charset="-128"/>
              </a:rPr>
              <a:t>し</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ja-JP" sz="2800" dirty="0" err="1" smtClean="0">
                <a:latin typeface="ＭＳ Ｐ明朝" panose="02020600040205080304" pitchFamily="18" charset="-128"/>
                <a:ea typeface="ＭＳ Ｐ明朝" panose="02020600040205080304" pitchFamily="18" charset="-128"/>
              </a:rPr>
              <a:t>て</a:t>
            </a:r>
            <a:r>
              <a:rPr lang="ja-JP" altLang="ja-JP" sz="2800" dirty="0">
                <a:latin typeface="ＭＳ Ｐ明朝" panose="02020600040205080304" pitchFamily="18" charset="-128"/>
                <a:ea typeface="ＭＳ Ｐ明朝" panose="02020600040205080304" pitchFamily="18" charset="-128"/>
              </a:rPr>
              <a:t>一般に普及していないもの</a:t>
            </a:r>
          </a:p>
        </p:txBody>
      </p:sp>
      <p:sp>
        <p:nvSpPr>
          <p:cNvPr id="4" name="テキスト ボックス 3"/>
          <p:cNvSpPr txBox="1"/>
          <p:nvPr/>
        </p:nvSpPr>
        <p:spPr>
          <a:xfrm>
            <a:off x="0" y="692696"/>
            <a:ext cx="9158559" cy="523220"/>
          </a:xfrm>
          <a:prstGeom prst="rect">
            <a:avLst/>
          </a:prstGeom>
          <a:solidFill>
            <a:schemeClr val="accent6">
              <a:lumMod val="40000"/>
              <a:lumOff val="60000"/>
            </a:schemeClr>
          </a:solidFill>
        </p:spPr>
        <p:txBody>
          <a:bodyPr wrap="square" rtlCol="0">
            <a:spAutoFit/>
          </a:bodyPr>
          <a:lstStyle/>
          <a:p>
            <a:r>
              <a:rPr kumimoji="1" lang="ja-JP" altLang="en-US" sz="2800" dirty="0" smtClean="0"/>
              <a:t>定義</a:t>
            </a:r>
            <a:endParaRPr kumimoji="1" lang="ja-JP" altLang="en-US" sz="2800" dirty="0"/>
          </a:p>
        </p:txBody>
      </p:sp>
      <p:sp>
        <p:nvSpPr>
          <p:cNvPr id="5" name="テキスト ボックス 4"/>
          <p:cNvSpPr txBox="1"/>
          <p:nvPr/>
        </p:nvSpPr>
        <p:spPr>
          <a:xfrm>
            <a:off x="-14559" y="3835024"/>
            <a:ext cx="9158559" cy="400110"/>
          </a:xfrm>
          <a:prstGeom prst="rect">
            <a:avLst/>
          </a:prstGeom>
          <a:noFill/>
        </p:spPr>
        <p:txBody>
          <a:bodyPr wrap="square" rtlCol="0">
            <a:spAutoFit/>
          </a:bodyPr>
          <a:lstStyle/>
          <a:p>
            <a:pPr algn="r"/>
            <a:r>
              <a:rPr kumimoji="1" lang="ja-JP" altLang="en-US" sz="2000" dirty="0" smtClean="0">
                <a:latin typeface="ＭＳ Ｐ明朝" panose="02020600040205080304" pitchFamily="18" charset="-128"/>
                <a:ea typeface="ＭＳ Ｐ明朝" panose="02020600040205080304" pitchFamily="18" charset="-128"/>
              </a:rPr>
              <a:t>（</a:t>
            </a:r>
            <a:r>
              <a:rPr lang="ja-JP" altLang="ja-JP" sz="2000" dirty="0">
                <a:latin typeface="ＭＳ Ｐ明朝" panose="02020600040205080304" pitchFamily="18" charset="-128"/>
                <a:ea typeface="ＭＳ Ｐ明朝" panose="02020600040205080304" pitchFamily="18" charset="-128"/>
              </a:rPr>
              <a:t>厚生労働省告示第５２９号</a:t>
            </a:r>
            <a:r>
              <a:rPr lang="ja-JP" altLang="en-US" sz="2000" dirty="0" smtClean="0">
                <a:latin typeface="ＭＳ Ｐ明朝" panose="02020600040205080304" pitchFamily="18" charset="-128"/>
                <a:ea typeface="ＭＳ Ｐ明朝" panose="02020600040205080304" pitchFamily="18" charset="-128"/>
              </a:rPr>
              <a:t>）</a:t>
            </a:r>
            <a:endParaRPr kumimoji="1" lang="ja-JP" altLang="en-US" sz="2000" dirty="0">
              <a:latin typeface="ＭＳ Ｐ明朝" panose="02020600040205080304" pitchFamily="18" charset="-128"/>
              <a:ea typeface="ＭＳ Ｐ明朝" panose="02020600040205080304" pitchFamily="18" charset="-128"/>
            </a:endParaRPr>
          </a:p>
        </p:txBody>
      </p:sp>
      <p:sp>
        <p:nvSpPr>
          <p:cNvPr id="8" name="角丸四角形 7"/>
          <p:cNvSpPr/>
          <p:nvPr/>
        </p:nvSpPr>
        <p:spPr>
          <a:xfrm>
            <a:off x="424069" y="4598505"/>
            <a:ext cx="4118113" cy="2239617"/>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rPr>
              <a:t>補装具</a:t>
            </a:r>
            <a:r>
              <a:rPr lang="ja-JP" altLang="en-US" b="1" u="sng" dirty="0" smtClean="0">
                <a:solidFill>
                  <a:schemeClr val="tx1"/>
                </a:solidFill>
              </a:rPr>
              <a:t>：</a:t>
            </a:r>
            <a:r>
              <a:rPr lang="ja-JP" altLang="en-US" dirty="0">
                <a:solidFill>
                  <a:schemeClr val="tx1"/>
                </a:solidFill>
              </a:rPr>
              <a:t>（費用の支給</a:t>
            </a:r>
            <a:r>
              <a:rPr lang="ja-JP" altLang="en-US" dirty="0" smtClean="0">
                <a:solidFill>
                  <a:schemeClr val="tx1"/>
                </a:solidFill>
              </a:rPr>
              <a:t>）</a:t>
            </a:r>
            <a:endParaRPr lang="en-US" altLang="ja-JP" b="1" u="sng" dirty="0" smtClean="0">
              <a:solidFill>
                <a:schemeClr val="tx1"/>
              </a:solidFill>
            </a:endParaRPr>
          </a:p>
          <a:p>
            <a:r>
              <a:rPr lang="ja-JP" altLang="en-US" dirty="0" smtClean="0">
                <a:solidFill>
                  <a:schemeClr val="tx1"/>
                </a:solidFill>
              </a:rPr>
              <a:t>　身体</a:t>
            </a:r>
            <a:r>
              <a:rPr lang="ja-JP" altLang="en-US" dirty="0">
                <a:solidFill>
                  <a:schemeClr val="tx1"/>
                </a:solidFill>
              </a:rPr>
              <a:t>機能を補完し</a:t>
            </a:r>
            <a:r>
              <a:rPr lang="ja-JP" altLang="en-US" dirty="0" smtClean="0">
                <a:solidFill>
                  <a:schemeClr val="tx1"/>
                </a:solidFill>
              </a:rPr>
              <a:t>、代替</a:t>
            </a:r>
            <a:r>
              <a:rPr lang="ja-JP" altLang="en-US" dirty="0">
                <a:solidFill>
                  <a:schemeClr val="tx1"/>
                </a:solidFill>
              </a:rPr>
              <a:t>する</a:t>
            </a:r>
            <a:r>
              <a:rPr lang="ja-JP" altLang="en-US" dirty="0" smtClean="0">
                <a:solidFill>
                  <a:schemeClr val="tx1"/>
                </a:solidFill>
              </a:rPr>
              <a:t>もの</a:t>
            </a:r>
            <a:endParaRPr lang="en-US" altLang="ja-JP" dirty="0" smtClean="0">
              <a:solidFill>
                <a:schemeClr val="tx1"/>
              </a:solidFill>
            </a:endParaRPr>
          </a:p>
          <a:p>
            <a:r>
              <a:rPr lang="ja-JP" altLang="en-US" dirty="0" smtClean="0">
                <a:solidFill>
                  <a:schemeClr val="tx1"/>
                </a:solidFill>
              </a:rPr>
              <a:t>　＝</a:t>
            </a:r>
            <a:r>
              <a:rPr lang="ja-JP" altLang="en-US" dirty="0">
                <a:solidFill>
                  <a:schemeClr val="tx1"/>
                </a:solidFill>
              </a:rPr>
              <a:t>体の一部</a:t>
            </a:r>
            <a:endParaRPr lang="en-US" altLang="ja-JP" dirty="0">
              <a:solidFill>
                <a:schemeClr val="tx1"/>
              </a:solidFill>
            </a:endParaRPr>
          </a:p>
          <a:p>
            <a:endParaRPr lang="en-US" altLang="ja-JP" dirty="0" smtClean="0">
              <a:solidFill>
                <a:schemeClr val="tx1"/>
              </a:solidFill>
            </a:endParaRPr>
          </a:p>
          <a:p>
            <a:r>
              <a:rPr lang="ja-JP" altLang="ja-JP" dirty="0" smtClean="0">
                <a:solidFill>
                  <a:schemeClr val="tx1"/>
                </a:solidFill>
              </a:rPr>
              <a:t>体</a:t>
            </a:r>
            <a:r>
              <a:rPr lang="ja-JP" altLang="ja-JP" dirty="0">
                <a:solidFill>
                  <a:schemeClr val="tx1"/>
                </a:solidFill>
              </a:rPr>
              <a:t>に装着して使用</a:t>
            </a:r>
            <a:r>
              <a:rPr lang="ja-JP" altLang="ja-JP" dirty="0" smtClean="0">
                <a:solidFill>
                  <a:schemeClr val="tx1"/>
                </a:solidFill>
              </a:rPr>
              <a:t>。</a:t>
            </a:r>
            <a:endParaRPr lang="en-US" altLang="ja-JP" dirty="0" smtClean="0">
              <a:solidFill>
                <a:schemeClr val="tx1"/>
              </a:solidFill>
            </a:endParaRPr>
          </a:p>
          <a:p>
            <a:r>
              <a:rPr lang="ja-JP" altLang="ja-JP" dirty="0" smtClean="0">
                <a:solidFill>
                  <a:schemeClr val="tx1"/>
                </a:solidFill>
              </a:rPr>
              <a:t>個別に</a:t>
            </a:r>
            <a:r>
              <a:rPr lang="ja-JP" altLang="ja-JP" dirty="0">
                <a:solidFill>
                  <a:schemeClr val="tx1"/>
                </a:solidFill>
              </a:rPr>
              <a:t>対応して設計・</a:t>
            </a:r>
            <a:r>
              <a:rPr lang="ja-JP" altLang="ja-JP" dirty="0" smtClean="0">
                <a:solidFill>
                  <a:schemeClr val="tx1"/>
                </a:solidFill>
              </a:rPr>
              <a:t>加工</a:t>
            </a:r>
            <a:r>
              <a:rPr lang="ja-JP" altLang="en-US" dirty="0">
                <a:solidFill>
                  <a:schemeClr val="tx1"/>
                </a:solidFill>
              </a:rPr>
              <a:t>等</a:t>
            </a:r>
            <a:r>
              <a:rPr lang="ja-JP" altLang="ja-JP" dirty="0" smtClean="0">
                <a:solidFill>
                  <a:schemeClr val="tx1"/>
                </a:solidFill>
              </a:rPr>
              <a:t>作り込み</a:t>
            </a:r>
            <a:r>
              <a:rPr lang="ja-JP" altLang="en-US" dirty="0" smtClean="0">
                <a:solidFill>
                  <a:schemeClr val="tx1"/>
                </a:solidFill>
              </a:rPr>
              <a:t>あり</a:t>
            </a:r>
            <a:endParaRPr lang="en-US" altLang="ja-JP" dirty="0" smtClean="0">
              <a:solidFill>
                <a:schemeClr val="tx1"/>
              </a:solidFill>
            </a:endParaRPr>
          </a:p>
        </p:txBody>
      </p:sp>
      <p:sp>
        <p:nvSpPr>
          <p:cNvPr id="9" name="角丸四角形 8"/>
          <p:cNvSpPr/>
          <p:nvPr/>
        </p:nvSpPr>
        <p:spPr>
          <a:xfrm>
            <a:off x="4813850" y="4598505"/>
            <a:ext cx="4118113" cy="2239617"/>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rPr>
              <a:t>日常生活用具</a:t>
            </a:r>
            <a:r>
              <a:rPr lang="ja-JP" altLang="en-US" b="1" u="sng" dirty="0" smtClean="0">
                <a:solidFill>
                  <a:schemeClr val="tx1"/>
                </a:solidFill>
              </a:rPr>
              <a:t>：</a:t>
            </a:r>
            <a:r>
              <a:rPr lang="ja-JP" altLang="en-US" dirty="0">
                <a:solidFill>
                  <a:schemeClr val="tx1"/>
                </a:solidFill>
              </a:rPr>
              <a:t>（現物給付）</a:t>
            </a:r>
          </a:p>
          <a:p>
            <a:r>
              <a:rPr lang="ja-JP" altLang="en-US" dirty="0" smtClean="0">
                <a:solidFill>
                  <a:schemeClr val="tx1"/>
                </a:solidFill>
              </a:rPr>
              <a:t>　在宅</a:t>
            </a:r>
            <a:r>
              <a:rPr lang="ja-JP" altLang="en-US" dirty="0">
                <a:solidFill>
                  <a:schemeClr val="tx1"/>
                </a:solidFill>
              </a:rPr>
              <a:t>で日常生活</a:t>
            </a:r>
            <a:r>
              <a:rPr lang="ja-JP" altLang="en-US" dirty="0" smtClean="0">
                <a:solidFill>
                  <a:schemeClr val="tx1"/>
                </a:solidFill>
              </a:rPr>
              <a:t>を行う</a:t>
            </a:r>
            <a:r>
              <a:rPr lang="ja-JP" altLang="en-US" dirty="0">
                <a:solidFill>
                  <a:schemeClr val="tx1"/>
                </a:solidFill>
              </a:rPr>
              <a:t>ための</a:t>
            </a:r>
            <a:r>
              <a:rPr lang="ja-JP" altLang="en-US" dirty="0" smtClean="0">
                <a:solidFill>
                  <a:schemeClr val="tx1"/>
                </a:solidFill>
              </a:rPr>
              <a:t>もの</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＝道具</a:t>
            </a:r>
            <a:endParaRPr lang="en-US" altLang="ja-JP" dirty="0" smtClean="0">
              <a:solidFill>
                <a:schemeClr val="tx1"/>
              </a:solidFill>
            </a:endParaRPr>
          </a:p>
          <a:p>
            <a:endParaRPr lang="en-US" altLang="ja-JP" dirty="0" smtClean="0">
              <a:solidFill>
                <a:schemeClr val="tx1"/>
              </a:solidFill>
            </a:endParaRPr>
          </a:p>
          <a:p>
            <a:r>
              <a:rPr lang="ja-JP" altLang="ja-JP" dirty="0" smtClean="0">
                <a:solidFill>
                  <a:schemeClr val="tx1"/>
                </a:solidFill>
              </a:rPr>
              <a:t>日常</a:t>
            </a:r>
            <a:r>
              <a:rPr lang="ja-JP" altLang="ja-JP" dirty="0">
                <a:solidFill>
                  <a:schemeClr val="tx1"/>
                </a:solidFill>
              </a:rPr>
              <a:t>生活上の困難を改善し、自立を支援し、社会参加を促進するための用具</a:t>
            </a:r>
            <a:r>
              <a:rPr lang="ja-JP" altLang="ja-JP" dirty="0" smtClean="0">
                <a:solidFill>
                  <a:schemeClr val="tx1"/>
                </a:solidFill>
              </a:rPr>
              <a:t>。</a:t>
            </a:r>
            <a:r>
              <a:rPr lang="ja-JP" altLang="en-US" dirty="0" smtClean="0">
                <a:solidFill>
                  <a:schemeClr val="tx1"/>
                </a:solidFill>
              </a:rPr>
              <a:t>既製品。</a:t>
            </a:r>
            <a:endParaRPr lang="en-US" altLang="ja-JP" dirty="0">
              <a:solidFill>
                <a:schemeClr val="tx1"/>
              </a:solidFill>
            </a:endParaRPr>
          </a:p>
        </p:txBody>
      </p:sp>
    </p:spTree>
    <p:extLst>
      <p:ext uri="{BB962C8B-B14F-4D97-AF65-F5344CB8AC3E}">
        <p14:creationId xmlns:p14="http://schemas.microsoft.com/office/powerpoint/2010/main" val="338579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707886"/>
          </a:xfrm>
          <a:prstGeom prst="rect">
            <a:avLst/>
          </a:prstGeom>
          <a:noFill/>
        </p:spPr>
        <p:txBody>
          <a:bodyPr wrap="square" rtlCol="0">
            <a:spAutoFit/>
          </a:bodyPr>
          <a:lstStyle/>
          <a:p>
            <a:pPr algn="ctr"/>
            <a:r>
              <a:rPr kumimoji="1" lang="ja-JP" altLang="en-US" sz="4000" dirty="0" smtClean="0"/>
              <a:t>日常生活用具の種類</a:t>
            </a:r>
            <a:endParaRPr kumimoji="1" lang="ja-JP" altLang="en-US" sz="4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07886"/>
            <a:ext cx="25622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3432175"/>
            <a:ext cx="25622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62300" y="707886"/>
            <a:ext cx="25622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62300" y="5177528"/>
            <a:ext cx="25622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81775" y="707886"/>
            <a:ext cx="2562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83846" y="1380433"/>
            <a:ext cx="25622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81774" y="2710827"/>
            <a:ext cx="25622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83846" y="4052267"/>
            <a:ext cx="25622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1" y="6467300"/>
            <a:ext cx="2994992" cy="307777"/>
          </a:xfrm>
          <a:prstGeom prst="rect">
            <a:avLst/>
          </a:prstGeom>
          <a:noFill/>
        </p:spPr>
        <p:txBody>
          <a:bodyPr wrap="square" rtlCol="0">
            <a:spAutoFit/>
          </a:bodyPr>
          <a:lstStyle/>
          <a:p>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介護保険制度優先</a:t>
            </a:r>
            <a:endParaRPr lang="ja-JP" altLang="ja-JP" sz="14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9375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707886"/>
          </a:xfrm>
          <a:prstGeom prst="rect">
            <a:avLst/>
          </a:prstGeom>
          <a:noFill/>
        </p:spPr>
        <p:txBody>
          <a:bodyPr wrap="square" rtlCol="0">
            <a:spAutoFit/>
          </a:bodyPr>
          <a:lstStyle/>
          <a:p>
            <a:pPr algn="ctr"/>
            <a:r>
              <a:rPr kumimoji="1" lang="ja-JP" altLang="en-US" sz="4000" dirty="0" smtClean="0"/>
              <a:t>日常生活用具の給付</a:t>
            </a:r>
            <a:endParaRPr kumimoji="1" lang="ja-JP" altLang="en-US" sz="4000" dirty="0"/>
          </a:p>
        </p:txBody>
      </p:sp>
      <p:sp>
        <p:nvSpPr>
          <p:cNvPr id="3" name="テキスト ボックス 2"/>
          <p:cNvSpPr txBox="1"/>
          <p:nvPr/>
        </p:nvSpPr>
        <p:spPr>
          <a:xfrm>
            <a:off x="255202" y="1211760"/>
            <a:ext cx="9047670" cy="1569660"/>
          </a:xfrm>
          <a:prstGeom prst="rect">
            <a:avLst/>
          </a:prstGeom>
          <a:noFill/>
        </p:spPr>
        <p:txBody>
          <a:bodyPr wrap="none" rtlCol="0">
            <a:spAutoFit/>
          </a:bodyPr>
          <a:lstStyle/>
          <a:p>
            <a:r>
              <a:rPr kumimoji="1" lang="ja-JP" altLang="en-US" sz="2400" dirty="0" smtClean="0">
                <a:latin typeface="ＭＳ Ｐ明朝" panose="02020600040205080304" pitchFamily="18" charset="-128"/>
                <a:ea typeface="ＭＳ Ｐ明朝" panose="02020600040205080304" pitchFamily="18" charset="-128"/>
              </a:rPr>
              <a:t>・身体障害者手帳の交付を受けた方で、必要と認められた方</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・愛の手帳の交付を受けた方で、必要と認められた方</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・難病の対象疾病に該当する方で、必要と認められた方</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・一時的なストーマ造設のため、身体障害者手帳交付に該当しない方</a:t>
            </a:r>
            <a:endParaRPr kumimoji="1" lang="ja-JP" altLang="en-US" sz="24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0" y="688227"/>
            <a:ext cx="9144000" cy="523220"/>
          </a:xfrm>
          <a:prstGeom prst="rect">
            <a:avLst/>
          </a:prstGeom>
          <a:solidFill>
            <a:schemeClr val="accent6">
              <a:lumMod val="40000"/>
              <a:lumOff val="60000"/>
            </a:schemeClr>
          </a:solidFill>
        </p:spPr>
        <p:txBody>
          <a:bodyPr wrap="square" rtlCol="0">
            <a:spAutoFit/>
          </a:bodyPr>
          <a:lstStyle/>
          <a:p>
            <a:r>
              <a:rPr lang="ja-JP" altLang="en-US" sz="2800" dirty="0"/>
              <a:t>対象</a:t>
            </a:r>
            <a:r>
              <a:rPr lang="ja-JP" altLang="en-US" sz="2800" dirty="0" smtClean="0"/>
              <a:t>となる方</a:t>
            </a:r>
            <a:endParaRPr kumimoji="1" lang="en-US" altLang="ja-JP" sz="2800" dirty="0" smtClean="0"/>
          </a:p>
        </p:txBody>
      </p:sp>
      <p:sp>
        <p:nvSpPr>
          <p:cNvPr id="5" name="テキスト ボックス 4"/>
          <p:cNvSpPr txBox="1"/>
          <p:nvPr/>
        </p:nvSpPr>
        <p:spPr>
          <a:xfrm>
            <a:off x="0" y="2903228"/>
            <a:ext cx="9144000" cy="523220"/>
          </a:xfrm>
          <a:prstGeom prst="rect">
            <a:avLst/>
          </a:prstGeom>
          <a:solidFill>
            <a:schemeClr val="accent6">
              <a:lumMod val="40000"/>
              <a:lumOff val="60000"/>
            </a:schemeClr>
          </a:solidFill>
        </p:spPr>
        <p:txBody>
          <a:bodyPr wrap="square" rtlCol="0">
            <a:spAutoFit/>
          </a:bodyPr>
          <a:lstStyle/>
          <a:p>
            <a:r>
              <a:rPr lang="ja-JP" altLang="en-US" sz="2800" dirty="0"/>
              <a:t>対象</a:t>
            </a:r>
            <a:r>
              <a:rPr lang="ja-JP" altLang="en-US" sz="2800" dirty="0" smtClean="0"/>
              <a:t>とならない方</a:t>
            </a:r>
            <a:endParaRPr kumimoji="1" lang="en-US" altLang="ja-JP" sz="2800" dirty="0" smtClean="0"/>
          </a:p>
        </p:txBody>
      </p:sp>
      <p:sp>
        <p:nvSpPr>
          <p:cNvPr id="6" name="テキスト ボックス 5"/>
          <p:cNvSpPr txBox="1"/>
          <p:nvPr/>
        </p:nvSpPr>
        <p:spPr>
          <a:xfrm>
            <a:off x="255203" y="3448656"/>
            <a:ext cx="8888798" cy="1569660"/>
          </a:xfrm>
          <a:prstGeom prst="rect">
            <a:avLst/>
          </a:prstGeom>
          <a:noFill/>
        </p:spPr>
        <p:txBody>
          <a:bodyPr wrap="square" rtlCol="0">
            <a:spAutoFit/>
          </a:bodyPr>
          <a:lstStyle/>
          <a:p>
            <a:r>
              <a:rPr kumimoji="1" lang="ja-JP" altLang="en-US" sz="2400" dirty="0" smtClean="0">
                <a:latin typeface="ＭＳ Ｐ明朝" panose="02020600040205080304" pitchFamily="18" charset="-128"/>
                <a:ea typeface="ＭＳ Ｐ明朝" panose="02020600040205080304" pitchFamily="18" charset="-128"/>
              </a:rPr>
              <a:t>・介護保険</a:t>
            </a:r>
            <a:r>
              <a:rPr lang="ja-JP" altLang="en-US" sz="2400" dirty="0">
                <a:latin typeface="ＭＳ Ｐ明朝" panose="02020600040205080304" pitchFamily="18" charset="-128"/>
                <a:ea typeface="ＭＳ Ｐ明朝" panose="02020600040205080304" pitchFamily="18" charset="-128"/>
              </a:rPr>
              <a:t>など</a:t>
            </a:r>
            <a:r>
              <a:rPr lang="ja-JP" altLang="en-US" sz="2400" dirty="0" smtClean="0">
                <a:latin typeface="ＭＳ Ｐ明朝" panose="02020600040205080304" pitchFamily="18" charset="-128"/>
                <a:ea typeface="ＭＳ Ｐ明朝" panose="02020600040205080304" pitchFamily="18" charset="-128"/>
              </a:rPr>
              <a:t>、</a:t>
            </a:r>
            <a:r>
              <a:rPr lang="ja-JP" altLang="en-US" sz="2400" dirty="0">
                <a:latin typeface="ＭＳ Ｐ明朝" panose="02020600040205080304" pitchFamily="18" charset="-128"/>
                <a:ea typeface="ＭＳ Ｐ明朝" panose="02020600040205080304" pitchFamily="18" charset="-128"/>
              </a:rPr>
              <a:t>他</a:t>
            </a:r>
            <a:r>
              <a:rPr kumimoji="1" lang="ja-JP" altLang="en-US" sz="2400" dirty="0" smtClean="0">
                <a:latin typeface="ＭＳ Ｐ明朝" panose="02020600040205080304" pitchFamily="18" charset="-128"/>
                <a:ea typeface="ＭＳ Ｐ明朝" panose="02020600040205080304" pitchFamily="18" charset="-128"/>
              </a:rPr>
              <a:t>制度の活用により福祉用具が入手可能な方</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・本人または配偶者（障害児の場合は住民票が同一の世帯員全員）のうち、区民税の所得割額が４６万円以上の方がいる場合</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・施設入所中および入院中の方（一部を除く）</a:t>
            </a:r>
            <a:endParaRPr kumimoji="1" lang="ja-JP" altLang="en-US" sz="2400" dirty="0">
              <a:latin typeface="ＭＳ Ｐ明朝" panose="02020600040205080304" pitchFamily="18" charset="-128"/>
              <a:ea typeface="ＭＳ Ｐ明朝" panose="02020600040205080304" pitchFamily="18" charset="-128"/>
            </a:endParaRPr>
          </a:p>
        </p:txBody>
      </p:sp>
      <p:sp>
        <p:nvSpPr>
          <p:cNvPr id="7" name="テキスト ボックス 6"/>
          <p:cNvSpPr txBox="1"/>
          <p:nvPr/>
        </p:nvSpPr>
        <p:spPr>
          <a:xfrm>
            <a:off x="0" y="5123500"/>
            <a:ext cx="9144000" cy="523220"/>
          </a:xfrm>
          <a:prstGeom prst="rect">
            <a:avLst/>
          </a:prstGeom>
          <a:solidFill>
            <a:schemeClr val="accent6">
              <a:lumMod val="40000"/>
              <a:lumOff val="60000"/>
            </a:schemeClr>
          </a:solidFill>
        </p:spPr>
        <p:txBody>
          <a:bodyPr wrap="square" rtlCol="0">
            <a:spAutoFit/>
          </a:bodyPr>
          <a:lstStyle/>
          <a:p>
            <a:r>
              <a:rPr kumimoji="1" lang="ja-JP" altLang="en-US" sz="2800" dirty="0" smtClean="0"/>
              <a:t>利用者負担</a:t>
            </a:r>
            <a:endParaRPr kumimoji="1" lang="en-US" altLang="ja-JP" sz="2800" dirty="0" smtClean="0"/>
          </a:p>
        </p:txBody>
      </p:sp>
      <p:sp>
        <p:nvSpPr>
          <p:cNvPr id="8" name="テキスト ボックス 7"/>
          <p:cNvSpPr txBox="1"/>
          <p:nvPr/>
        </p:nvSpPr>
        <p:spPr>
          <a:xfrm>
            <a:off x="255203" y="5660528"/>
            <a:ext cx="8888798" cy="1200329"/>
          </a:xfrm>
          <a:prstGeom prst="rect">
            <a:avLst/>
          </a:prstGeom>
          <a:noFill/>
        </p:spPr>
        <p:txBody>
          <a:bodyPr wrap="square" rtlCol="0">
            <a:spAutoFit/>
          </a:bodyPr>
          <a:lstStyle/>
          <a:p>
            <a:r>
              <a:rPr kumimoji="1" lang="ja-JP" altLang="en-US" sz="2400" dirty="0" smtClean="0">
                <a:latin typeface="ＭＳ Ｐ明朝" panose="02020600040205080304" pitchFamily="18" charset="-128"/>
                <a:ea typeface="ＭＳ Ｐ明朝" panose="02020600040205080304" pitchFamily="18" charset="-128"/>
              </a:rPr>
              <a:t>原則として、基準額の範囲でかかった費用の１割が利用者負担となります。（月額負担上限額３７，２００円）</a:t>
            </a:r>
            <a:endParaRPr lang="en-US" altLang="ja-JP"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区民税非課税世帯など低所得世帯の方は、利用者負担なし。</a:t>
            </a:r>
            <a:endParaRPr kumimoji="1" lang="en-US" altLang="ja-JP" sz="2400" dirty="0" smtClean="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744330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819</Words>
  <Application>Microsoft Office PowerPoint</Application>
  <PresentationFormat>画面に合わせる (4:3)</PresentationFormat>
  <Paragraphs>128</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補装具　 と 日常生活用具</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江戸川区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補装具　 日常生活用具</dc:title>
  <dc:creator>全庁ＬＡＮ利用者</dc:creator>
  <cp:lastModifiedBy>全庁ＬＡＮ利用者</cp:lastModifiedBy>
  <cp:revision>50</cp:revision>
  <cp:lastPrinted>2016-06-16T11:11:34Z</cp:lastPrinted>
  <dcterms:created xsi:type="dcterms:W3CDTF">2016-06-02T08:55:28Z</dcterms:created>
  <dcterms:modified xsi:type="dcterms:W3CDTF">2016-06-27T04:40:25Z</dcterms:modified>
</cp:coreProperties>
</file>