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9" r:id="rId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66"/>
    <a:srgbClr val="FFFF99"/>
    <a:srgbClr val="FFFF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2935" autoAdjust="0"/>
  </p:normalViewPr>
  <p:slideViewPr>
    <p:cSldViewPr>
      <p:cViewPr varScale="1">
        <p:scale>
          <a:sx n="73" d="100"/>
          <a:sy n="73" d="100"/>
        </p:scale>
        <p:origin x="-129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E074133-18C7-4B1E-8FFC-FF8088D5B003}" type="datetimeFigureOut">
              <a:rPr kumimoji="1" lang="ja-JP" altLang="en-US" smtClean="0"/>
              <a:t>2016/2/16</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230AF08-867C-49A1-AA97-6AEA474B8F05}" type="slidenum">
              <a:rPr kumimoji="1" lang="ja-JP" altLang="en-US" smtClean="0"/>
              <a:t>‹#›</a:t>
            </a:fld>
            <a:endParaRPr kumimoji="1" lang="ja-JP" altLang="en-US"/>
          </a:p>
        </p:txBody>
      </p:sp>
    </p:spTree>
    <p:extLst>
      <p:ext uri="{BB962C8B-B14F-4D97-AF65-F5344CB8AC3E}">
        <p14:creationId xmlns:p14="http://schemas.microsoft.com/office/powerpoint/2010/main" val="40123327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230AF08-867C-49A1-AA97-6AEA474B8F05}" type="slidenum">
              <a:rPr kumimoji="1" lang="ja-JP" altLang="en-US" smtClean="0"/>
              <a:t>1</a:t>
            </a:fld>
            <a:endParaRPr kumimoji="1" lang="ja-JP" altLang="en-US"/>
          </a:p>
        </p:txBody>
      </p:sp>
    </p:spTree>
    <p:extLst>
      <p:ext uri="{BB962C8B-B14F-4D97-AF65-F5344CB8AC3E}">
        <p14:creationId xmlns:p14="http://schemas.microsoft.com/office/powerpoint/2010/main" val="357000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1CD14BF-1032-43A8-9775-2A2D1357FD19}" type="datetimeFigureOut">
              <a:rPr kumimoji="1" lang="ja-JP" altLang="en-US" smtClean="0"/>
              <a:t>2016/2/16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288021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CD14BF-1032-43A8-9775-2A2D1357FD19}" type="datetimeFigureOut">
              <a:rPr kumimoji="1" lang="ja-JP" altLang="en-US" smtClean="0"/>
              <a:t>2016/2/16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406438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CD14BF-1032-43A8-9775-2A2D1357FD19}" type="datetimeFigureOut">
              <a:rPr kumimoji="1" lang="ja-JP" altLang="en-US" smtClean="0"/>
              <a:t>2016/2/16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256336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CD14BF-1032-43A8-9775-2A2D1357FD19}" type="datetimeFigureOut">
              <a:rPr kumimoji="1" lang="ja-JP" altLang="en-US" smtClean="0"/>
              <a:t>2016/2/16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1581771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1CD14BF-1032-43A8-9775-2A2D1357FD19}" type="datetimeFigureOut">
              <a:rPr kumimoji="1" lang="ja-JP" altLang="en-US" smtClean="0"/>
              <a:t>2016/2/16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377795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1CD14BF-1032-43A8-9775-2A2D1357FD19}" type="datetimeFigureOut">
              <a:rPr kumimoji="1" lang="ja-JP" altLang="en-US" smtClean="0"/>
              <a:t>2016/2/16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361585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1CD14BF-1032-43A8-9775-2A2D1357FD19}" type="datetimeFigureOut">
              <a:rPr kumimoji="1" lang="ja-JP" altLang="en-US" smtClean="0"/>
              <a:t>2016/2/16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171881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1CD14BF-1032-43A8-9775-2A2D1357FD19}" type="datetimeFigureOut">
              <a:rPr kumimoji="1" lang="ja-JP" altLang="en-US" smtClean="0"/>
              <a:t>2016/2/16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853985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CD14BF-1032-43A8-9775-2A2D1357FD19}" type="datetimeFigureOut">
              <a:rPr kumimoji="1" lang="ja-JP" altLang="en-US" smtClean="0"/>
              <a:t>2016/2/16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2786840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CD14BF-1032-43A8-9775-2A2D1357FD19}" type="datetimeFigureOut">
              <a:rPr kumimoji="1" lang="ja-JP" altLang="en-US" smtClean="0"/>
              <a:t>2016/2/16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1522016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1CD14BF-1032-43A8-9775-2A2D1357FD19}" type="datetimeFigureOut">
              <a:rPr kumimoji="1" lang="ja-JP" altLang="en-US" smtClean="0"/>
              <a:t>2016/2/16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339877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CD14BF-1032-43A8-9775-2A2D1357FD19}" type="datetimeFigureOut">
              <a:rPr kumimoji="1" lang="ja-JP" altLang="en-US" smtClean="0"/>
              <a:t>2016/2/16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F97463-0A62-4C9A-86A7-5460975AFA00}" type="slidenum">
              <a:rPr kumimoji="1" lang="ja-JP" altLang="en-US" smtClean="0"/>
              <a:t>‹#›</a:t>
            </a:fld>
            <a:endParaRPr kumimoji="1" lang="ja-JP" altLang="en-US"/>
          </a:p>
        </p:txBody>
      </p:sp>
    </p:spTree>
    <p:extLst>
      <p:ext uri="{BB962C8B-B14F-4D97-AF65-F5344CB8AC3E}">
        <p14:creationId xmlns:p14="http://schemas.microsoft.com/office/powerpoint/2010/main" val="2776053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www.google.co.jp/imgres?imgurl=http://www.car-entrance.co.jp/img/Doc/Jyuumin_L.gif&amp;imgrefurl=http://www.car-entrance.co.jp/sell_doc.html&amp;h=600&amp;w=427&amp;tbnid=9wkk5biO4aGLwM:&amp;docid=UItE2MVRwwITAM&amp;ei=hChFVrerNoi90ATQxr-wBA&amp;tbm=isch&amp;ved=0CFYQMyguMC5qFQoTCLf9lqyMjMkCFYgelAodUOMPRg" TargetMode="External"/><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www.google.co.jp/url?sa=i&amp;rct=j&amp;q=&amp;esrc=s&amp;frm=1&amp;source=images&amp;cd=&amp;cad=rja&amp;uact=8&amp;ved=0CAcQjRxqFQoTCLPLraiSjMkCFUIapgod3H8Ahg&amp;url=http://www.city.kawasaki.jp/shisei/category/54-8-9-1-0-0-0-0-0-0.html&amp;bvm=bv.107467506,d.dGo&amp;psig=AFQjCNHevnWPAZA_pwQejxT-0bwYldfDmw&amp;ust=1447460911468129" TargetMode="External"/><Relationship Id="rId1" Type="http://schemas.openxmlformats.org/officeDocument/2006/relationships/slideLayout" Target="../slideLayouts/slideLayout7.xml"/><Relationship Id="rId6" Type="http://schemas.openxmlformats.org/officeDocument/2006/relationships/hyperlink" Target="http://www.google.co.jp/imgres?imgurl=http://mainanseido.blog.so-net.ne.jp/_images/blog/_57d/mainanseido/mainotuti-a7714.jpg&amp;imgrefurl=http://mainanseido.blog.so-net.ne.jp/2015-09-25&amp;h=258&amp;w=409&amp;tbnid=P23zU_2PWmtq2M:&amp;docid=JQ5NUA08bdEJsM&amp;ei=zCdFVo70GIWs0ATBra5I&amp;tbm=isch&amp;ved=0CCkQMygNMA1qFQoTCI6Km9SLjMkCFQUWlAodwZYLCQ" TargetMode="External"/><Relationship Id="rId5" Type="http://schemas.openxmlformats.org/officeDocument/2006/relationships/image" Target="../media/image3.jpeg"/><Relationship Id="rId10" Type="http://schemas.openxmlformats.org/officeDocument/2006/relationships/image" Target="../media/image6.jpeg"/><Relationship Id="rId4" Type="http://schemas.openxmlformats.org/officeDocument/2006/relationships/hyperlink" Target="http://www.google.co.jp/url?sa=i&amp;rct=j&amp;q=&amp;esrc=s&amp;frm=1&amp;source=images&amp;cd=&amp;cad=rja&amp;uact=8&amp;ved=0CAcQjRxqFQoTCL-wx8CSjMkCFSJ5pgodTugGvg&amp;url=http://www.city.tonami.toyama.jp/tonamisypher/www/info/detail.jsp?id%3D7504%26life_supergenre%3D1&amp;psig=AFQjCNHevnWPAZA_pwQejxT-0bwYldfDmw&amp;ust=1447460911468129" TargetMode="External"/><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N:\070.経営企画部\100.企画課\200.社会保障・税番号制度調整担当係\mainachan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930" y="5231174"/>
            <a:ext cx="1557766" cy="1365822"/>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422275" y="2420888"/>
            <a:ext cx="8336958" cy="800219"/>
          </a:xfrm>
          <a:prstGeom prst="rect">
            <a:avLst/>
          </a:prstGeom>
          <a:noFill/>
        </p:spPr>
        <p:txBody>
          <a:bodyPr wrap="square" rtlCol="0">
            <a:spAutoFit/>
          </a:bodyPr>
          <a:lstStyle/>
          <a:p>
            <a:pPr algn="ctr"/>
            <a:r>
              <a:rPr lang="ja-JP" altLang="en-US" sz="2300" dirty="0" smtClean="0">
                <a:latin typeface="HGPｺﾞｼｯｸE" panose="020B0900000000000000" pitchFamily="50" charset="-128"/>
                <a:ea typeface="HGPｺﾞｼｯｸE" panose="020B0900000000000000" pitchFamily="50" charset="-128"/>
              </a:rPr>
              <a:t>　　</a:t>
            </a:r>
            <a:r>
              <a:rPr lang="ja-JP" altLang="en-US" sz="2300" b="1" dirty="0" smtClean="0">
                <a:latin typeface="HG丸ｺﾞｼｯｸM-PRO" panose="020F0600000000000000" pitchFamily="50" charset="-128"/>
                <a:ea typeface="HG丸ｺﾞｼｯｸM-PRO" panose="020F0600000000000000" pitchFamily="50" charset="-128"/>
              </a:rPr>
              <a:t>マイナンバーを記入した書類を提出する際には、　</a:t>
            </a:r>
            <a:endParaRPr lang="en-US" altLang="ja-JP" sz="2300" b="1" dirty="0" smtClean="0">
              <a:latin typeface="HG丸ｺﾞｼｯｸM-PRO" panose="020F0600000000000000" pitchFamily="50" charset="-128"/>
              <a:ea typeface="HG丸ｺﾞｼｯｸM-PRO" panose="020F0600000000000000" pitchFamily="50" charset="-128"/>
            </a:endParaRPr>
          </a:p>
          <a:p>
            <a:pPr algn="ctr"/>
            <a:r>
              <a:rPr lang="ja-JP" altLang="en-US" sz="2300" b="1" dirty="0" smtClean="0">
                <a:latin typeface="HG丸ｺﾞｼｯｸM-PRO" panose="020F0600000000000000" pitchFamily="50" charset="-128"/>
                <a:ea typeface="HG丸ｺﾞｼｯｸM-PRO" panose="020F0600000000000000" pitchFamily="50" charset="-128"/>
              </a:rPr>
              <a:t>「番号確認」書類と「</a:t>
            </a:r>
            <a:r>
              <a:rPr lang="ja-JP" altLang="en-US" sz="2300" b="1" dirty="0">
                <a:latin typeface="HG丸ｺﾞｼｯｸM-PRO" panose="020F0600000000000000" pitchFamily="50" charset="-128"/>
                <a:ea typeface="HG丸ｺﾞｼｯｸM-PRO" panose="020F0600000000000000" pitchFamily="50" charset="-128"/>
              </a:rPr>
              <a:t>身元</a:t>
            </a:r>
            <a:r>
              <a:rPr lang="ja-JP" altLang="en-US" sz="2300" b="1" dirty="0" smtClean="0">
                <a:latin typeface="HG丸ｺﾞｼｯｸM-PRO" panose="020F0600000000000000" pitchFamily="50" charset="-128"/>
                <a:ea typeface="HG丸ｺﾞｼｯｸM-PRO" panose="020F0600000000000000" pitchFamily="50" charset="-128"/>
              </a:rPr>
              <a:t>確認」書類の提出をお願いします。</a:t>
            </a:r>
            <a:endParaRPr lang="en-US" altLang="ja-JP" sz="2300" b="1" dirty="0" smtClean="0">
              <a:latin typeface="HG丸ｺﾞｼｯｸM-PRO" panose="020F0600000000000000" pitchFamily="50" charset="-128"/>
              <a:ea typeface="HG丸ｺﾞｼｯｸM-PRO" panose="020F0600000000000000" pitchFamily="50" charset="-128"/>
            </a:endParaRPr>
          </a:p>
        </p:txBody>
      </p:sp>
      <p:sp>
        <p:nvSpPr>
          <p:cNvPr id="13" name="テキスト ボックス 12"/>
          <p:cNvSpPr txBox="1"/>
          <p:nvPr/>
        </p:nvSpPr>
        <p:spPr>
          <a:xfrm>
            <a:off x="0" y="404664"/>
            <a:ext cx="9144000" cy="584775"/>
          </a:xfrm>
          <a:prstGeom prst="rect">
            <a:avLst/>
          </a:prstGeom>
          <a:noFill/>
        </p:spPr>
        <p:txBody>
          <a:bodyPr wrap="square" rtlCol="0">
            <a:spAutoFit/>
          </a:bodyPr>
          <a:lstStyle/>
          <a:p>
            <a:pPr algn="ctr"/>
            <a:r>
              <a:rPr lang="ja-JP" altLang="en-US" sz="3200" b="1" dirty="0" smtClean="0">
                <a:solidFill>
                  <a:srgbClr val="000099"/>
                </a:solidFill>
                <a:latin typeface="HG丸ｺﾞｼｯｸM-PRO" panose="020F0600000000000000" pitchFamily="50" charset="-128"/>
                <a:ea typeface="HG丸ｺﾞｼｯｸM-PRO" panose="020F0600000000000000" pitchFamily="50" charset="-128"/>
              </a:rPr>
              <a:t>マイナンバーの</a:t>
            </a:r>
            <a:r>
              <a:rPr lang="ja-JP" altLang="en-US" sz="3200" b="1" dirty="0">
                <a:solidFill>
                  <a:srgbClr val="000099"/>
                </a:solidFill>
                <a:latin typeface="HG丸ｺﾞｼｯｸM-PRO" panose="020F0600000000000000" pitchFamily="50" charset="-128"/>
                <a:ea typeface="HG丸ｺﾞｼｯｸM-PRO" panose="020F0600000000000000" pitchFamily="50" charset="-128"/>
              </a:rPr>
              <a:t>利用</a:t>
            </a:r>
            <a:r>
              <a:rPr lang="ja-JP" altLang="en-US" sz="3200" b="1" dirty="0" smtClean="0">
                <a:solidFill>
                  <a:srgbClr val="000099"/>
                </a:solidFill>
                <a:latin typeface="HG丸ｺﾞｼｯｸM-PRO" panose="020F0600000000000000" pitchFamily="50" charset="-128"/>
                <a:ea typeface="HG丸ｺﾞｼｯｸM-PRO" panose="020F0600000000000000" pitchFamily="50" charset="-128"/>
              </a:rPr>
              <a:t>が始まりました。</a:t>
            </a:r>
            <a:endParaRPr lang="ja-JP" altLang="en-US" sz="3200" b="1" dirty="0">
              <a:solidFill>
                <a:srgbClr val="000099"/>
              </a:solidFill>
              <a:latin typeface="HG丸ｺﾞｼｯｸM-PRO" panose="020F0600000000000000" pitchFamily="50" charset="-128"/>
              <a:ea typeface="HG丸ｺﾞｼｯｸM-PRO" panose="020F0600000000000000" pitchFamily="50" charset="-128"/>
            </a:endParaRPr>
          </a:p>
        </p:txBody>
      </p:sp>
      <p:sp>
        <p:nvSpPr>
          <p:cNvPr id="14" name="テキスト ボックス 13"/>
          <p:cNvSpPr txBox="1"/>
          <p:nvPr/>
        </p:nvSpPr>
        <p:spPr>
          <a:xfrm>
            <a:off x="1951819" y="5680440"/>
            <a:ext cx="5140461" cy="1077218"/>
          </a:xfrm>
          <a:prstGeom prst="rect">
            <a:avLst/>
          </a:prstGeom>
          <a:noFill/>
        </p:spPr>
        <p:txBody>
          <a:bodyPr wrap="square" rtlCol="0">
            <a:spAutoFit/>
          </a:bodyPr>
          <a:lstStyle/>
          <a:p>
            <a:r>
              <a:rPr lang="ja-JP" altLang="en-US" sz="1600" dirty="0" smtClean="0">
                <a:latin typeface="HG丸ｺﾞｼｯｸM-PRO" panose="020F0600000000000000" pitchFamily="50" charset="-128"/>
                <a:ea typeface="HG丸ｺﾞｼｯｸM-PRO" panose="020F0600000000000000" pitchFamily="50" charset="-128"/>
              </a:rPr>
              <a:t>問い合わせ先</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江戸川区 福祉部</a:t>
            </a:r>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障害者福祉課 身体障害者相談係</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　</a:t>
            </a:r>
            <a:r>
              <a:rPr lang="ja-JP" altLang="en-US" sz="1600" dirty="0" smtClean="0">
                <a:latin typeface="HG丸ｺﾞｼｯｸM-PRO" panose="020F0600000000000000" pitchFamily="50" charset="-128"/>
                <a:ea typeface="HG丸ｺﾞｼｯｸM-PRO" panose="020F0600000000000000" pitchFamily="50" charset="-128"/>
              </a:rPr>
              <a:t>℡</a:t>
            </a:r>
            <a:r>
              <a:rPr lang="en-US" altLang="ja-JP" sz="1600" dirty="0" smtClean="0">
                <a:latin typeface="HG丸ｺﾞｼｯｸM-PRO" panose="020F0600000000000000" pitchFamily="50" charset="-128"/>
                <a:ea typeface="HG丸ｺﾞｼｯｸM-PRO" panose="020F0600000000000000" pitchFamily="50" charset="-128"/>
              </a:rPr>
              <a:t>03</a:t>
            </a:r>
            <a:r>
              <a:rPr lang="ja-JP" altLang="en-US" sz="1600" dirty="0" smtClean="0">
                <a:latin typeface="HG丸ｺﾞｼｯｸM-PRO" panose="020F0600000000000000" pitchFamily="50" charset="-128"/>
                <a:ea typeface="HG丸ｺﾞｼｯｸM-PRO" panose="020F0600000000000000" pitchFamily="50" charset="-128"/>
              </a:rPr>
              <a:t>（５６６２）００５２</a:t>
            </a:r>
            <a:endParaRPr lang="en-US" altLang="ja-JP" sz="1600" dirty="0" smtClean="0">
              <a:latin typeface="HG丸ｺﾞｼｯｸM-PRO" panose="020F0600000000000000" pitchFamily="50" charset="-128"/>
              <a:ea typeface="HG丸ｺﾞｼｯｸM-PRO" panose="020F0600000000000000" pitchFamily="50" charset="-128"/>
            </a:endParaRPr>
          </a:p>
          <a:p>
            <a:r>
              <a:rPr lang="ja-JP" altLang="en-US" sz="1600" dirty="0" smtClean="0">
                <a:latin typeface="HG丸ｺﾞｼｯｸM-PRO" panose="020F0600000000000000" pitchFamily="50" charset="-128"/>
                <a:ea typeface="HG丸ｺﾞｼｯｸM-PRO" panose="020F0600000000000000" pitchFamily="50" charset="-128"/>
              </a:rPr>
              <a:t>　〒</a:t>
            </a:r>
            <a:r>
              <a:rPr lang="en-US" altLang="ja-JP" sz="1600" dirty="0" smtClean="0">
                <a:latin typeface="HG丸ｺﾞｼｯｸM-PRO" panose="020F0600000000000000" pitchFamily="50" charset="-128"/>
                <a:ea typeface="HG丸ｺﾞｼｯｸM-PRO" panose="020F0600000000000000" pitchFamily="50" charset="-128"/>
              </a:rPr>
              <a:t>132-8501</a:t>
            </a:r>
            <a:r>
              <a:rPr lang="ja-JP" altLang="en-US" sz="1600" dirty="0" smtClean="0">
                <a:latin typeface="HG丸ｺﾞｼｯｸM-PRO" panose="020F0600000000000000" pitchFamily="50" charset="-128"/>
                <a:ea typeface="HG丸ｺﾞｼｯｸM-PRO" panose="020F0600000000000000" pitchFamily="50" charset="-128"/>
              </a:rPr>
              <a:t>　江戸川区中央１－４－１</a:t>
            </a:r>
            <a:endParaRPr lang="en-US" altLang="ja-JP" sz="1600" dirty="0" smtClean="0">
              <a:latin typeface="HG丸ｺﾞｼｯｸM-PRO" panose="020F0600000000000000" pitchFamily="50" charset="-128"/>
              <a:ea typeface="HG丸ｺﾞｼｯｸM-PRO" panose="020F0600000000000000" pitchFamily="50" charset="-128"/>
            </a:endParaRPr>
          </a:p>
        </p:txBody>
      </p:sp>
      <p:sp>
        <p:nvSpPr>
          <p:cNvPr id="4" name="AutoShape 2" descr="「通知カード イメージ」の画像検索結果"/>
          <p:cNvSpPr>
            <a:spLocks noChangeAspect="1" noChangeArrowheads="1"/>
          </p:cNvSpPr>
          <p:nvPr/>
        </p:nvSpPr>
        <p:spPr bwMode="auto">
          <a:xfrm>
            <a:off x="1174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AutoShape 4" descr="「通知カード イメージ」の画像検索結果"/>
          <p:cNvSpPr>
            <a:spLocks noChangeAspect="1" noChangeArrowheads="1"/>
          </p:cNvSpPr>
          <p:nvPr/>
        </p:nvSpPr>
        <p:spPr bwMode="auto">
          <a:xfrm>
            <a:off x="2698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16" name="Picture 2" descr="N:\070.経営企画部\100.企画課\200.社会保障・税番号制度調整担当係\mainachan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5022" y="5224230"/>
            <a:ext cx="1420947" cy="1397866"/>
          </a:xfrm>
          <a:prstGeom prst="rect">
            <a:avLst/>
          </a:prstGeom>
          <a:noFill/>
          <a:extLst>
            <a:ext uri="{909E8E84-426E-40DD-AFC4-6F175D3DCCD1}">
              <a14:hiddenFill xmlns:a14="http://schemas.microsoft.com/office/drawing/2010/main">
                <a:solidFill>
                  <a:srgbClr val="FFFFFF"/>
                </a:solidFill>
              </a14:hiddenFill>
            </a:ext>
          </a:extLst>
        </p:spPr>
      </p:pic>
      <p:sp>
        <p:nvSpPr>
          <p:cNvPr id="17" name="正方形/長方形 16"/>
          <p:cNvSpPr/>
          <p:nvPr/>
        </p:nvSpPr>
        <p:spPr>
          <a:xfrm>
            <a:off x="305084" y="980728"/>
            <a:ext cx="8496944" cy="1077218"/>
          </a:xfrm>
          <a:prstGeom prst="rect">
            <a:avLst/>
          </a:prstGeom>
        </p:spPr>
        <p:txBody>
          <a:bodyPr wrap="square">
            <a:spAutoFit/>
          </a:bodyPr>
          <a:lstStyle/>
          <a:p>
            <a:r>
              <a:rPr lang="ja-JP" altLang="ja-JP" sz="1600" dirty="0">
                <a:latin typeface="HG丸ｺﾞｼｯｸM-PRO" panose="020F0600000000000000" pitchFamily="50" charset="-128"/>
                <a:ea typeface="HG丸ｺﾞｼｯｸM-PRO" panose="020F0600000000000000" pitchFamily="50" charset="-128"/>
              </a:rPr>
              <a:t>「行政手続における特定の個人を識別するための番号の利用等に関する法律」（平成</a:t>
            </a:r>
            <a:r>
              <a:rPr lang="en-US" altLang="ja-JP" sz="1600" dirty="0">
                <a:latin typeface="HG丸ｺﾞｼｯｸM-PRO" panose="020F0600000000000000" pitchFamily="50" charset="-128"/>
                <a:ea typeface="HG丸ｺﾞｼｯｸM-PRO" panose="020F0600000000000000" pitchFamily="50" charset="-128"/>
              </a:rPr>
              <a:t>25</a:t>
            </a:r>
            <a:r>
              <a:rPr lang="ja-JP" altLang="ja-JP" sz="1600" dirty="0">
                <a:latin typeface="HG丸ｺﾞｼｯｸM-PRO" panose="020F0600000000000000" pitchFamily="50" charset="-128"/>
                <a:ea typeface="HG丸ｺﾞｼｯｸM-PRO" panose="020F0600000000000000" pitchFamily="50" charset="-128"/>
              </a:rPr>
              <a:t>年法律第</a:t>
            </a:r>
            <a:r>
              <a:rPr lang="en-US" altLang="ja-JP" sz="1600" dirty="0">
                <a:latin typeface="HG丸ｺﾞｼｯｸM-PRO" panose="020F0600000000000000" pitchFamily="50" charset="-128"/>
                <a:ea typeface="HG丸ｺﾞｼｯｸM-PRO" panose="020F0600000000000000" pitchFamily="50" charset="-128"/>
              </a:rPr>
              <a:t>27</a:t>
            </a:r>
            <a:r>
              <a:rPr lang="ja-JP" altLang="ja-JP" sz="1600" dirty="0">
                <a:latin typeface="HG丸ｺﾞｼｯｸM-PRO" panose="020F0600000000000000" pitchFamily="50" charset="-128"/>
                <a:ea typeface="HG丸ｺﾞｼｯｸM-PRO" panose="020F0600000000000000" pitchFamily="50" charset="-128"/>
              </a:rPr>
              <a:t>号）が、平成</a:t>
            </a:r>
            <a:r>
              <a:rPr lang="en-US" altLang="ja-JP" sz="1600" dirty="0">
                <a:latin typeface="HG丸ｺﾞｼｯｸM-PRO" panose="020F0600000000000000" pitchFamily="50" charset="-128"/>
                <a:ea typeface="HG丸ｺﾞｼｯｸM-PRO" panose="020F0600000000000000" pitchFamily="50" charset="-128"/>
              </a:rPr>
              <a:t>27</a:t>
            </a:r>
            <a:r>
              <a:rPr lang="ja-JP" altLang="ja-JP" sz="1600" dirty="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10</a:t>
            </a:r>
            <a:r>
              <a:rPr lang="ja-JP" altLang="ja-JP" sz="1600" dirty="0">
                <a:latin typeface="HG丸ｺﾞｼｯｸM-PRO" panose="020F0600000000000000" pitchFamily="50" charset="-128"/>
                <a:ea typeface="HG丸ｺﾞｼｯｸM-PRO" panose="020F0600000000000000" pitchFamily="50" charset="-128"/>
              </a:rPr>
              <a:t>月</a:t>
            </a:r>
            <a:r>
              <a:rPr lang="en-US" altLang="ja-JP" sz="1600" dirty="0">
                <a:latin typeface="HG丸ｺﾞｼｯｸM-PRO" panose="020F0600000000000000" pitchFamily="50" charset="-128"/>
                <a:ea typeface="HG丸ｺﾞｼｯｸM-PRO" panose="020F0600000000000000" pitchFamily="50" charset="-128"/>
              </a:rPr>
              <a:t>5</a:t>
            </a:r>
            <a:r>
              <a:rPr lang="ja-JP" altLang="ja-JP" sz="1600" dirty="0">
                <a:latin typeface="HG丸ｺﾞｼｯｸM-PRO" panose="020F0600000000000000" pitchFamily="50" charset="-128"/>
                <a:ea typeface="HG丸ｺﾞｼｯｸM-PRO" panose="020F0600000000000000" pitchFamily="50" charset="-128"/>
              </a:rPr>
              <a:t>日施行（一部規定については平成</a:t>
            </a:r>
            <a:r>
              <a:rPr lang="en-US" altLang="ja-JP" sz="1600" dirty="0">
                <a:latin typeface="HG丸ｺﾞｼｯｸM-PRO" panose="020F0600000000000000" pitchFamily="50" charset="-128"/>
                <a:ea typeface="HG丸ｺﾞｼｯｸM-PRO" panose="020F0600000000000000" pitchFamily="50" charset="-128"/>
              </a:rPr>
              <a:t>28</a:t>
            </a:r>
            <a:r>
              <a:rPr lang="ja-JP" altLang="ja-JP" sz="1600" dirty="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1</a:t>
            </a:r>
            <a:r>
              <a:rPr lang="ja-JP" altLang="ja-JP" sz="1600" dirty="0">
                <a:latin typeface="HG丸ｺﾞｼｯｸM-PRO" panose="020F0600000000000000" pitchFamily="50" charset="-128"/>
                <a:ea typeface="HG丸ｺﾞｼｯｸM-PRO" panose="020F0600000000000000" pitchFamily="50" charset="-128"/>
              </a:rPr>
              <a:t>月</a:t>
            </a:r>
            <a:r>
              <a:rPr lang="en-US" altLang="ja-JP" sz="1600" dirty="0">
                <a:latin typeface="HG丸ｺﾞｼｯｸM-PRO" panose="020F0600000000000000" pitchFamily="50" charset="-128"/>
                <a:ea typeface="HG丸ｺﾞｼｯｸM-PRO" panose="020F0600000000000000" pitchFamily="50" charset="-128"/>
              </a:rPr>
              <a:t>1</a:t>
            </a:r>
            <a:r>
              <a:rPr lang="ja-JP" altLang="ja-JP" sz="1600" dirty="0">
                <a:latin typeface="HG丸ｺﾞｼｯｸM-PRO" panose="020F0600000000000000" pitchFamily="50" charset="-128"/>
                <a:ea typeface="HG丸ｺﾞｼｯｸM-PRO" panose="020F0600000000000000" pitchFamily="50" charset="-128"/>
              </a:rPr>
              <a:t>日施行）され、平成</a:t>
            </a:r>
            <a:r>
              <a:rPr lang="en-US" altLang="ja-JP" sz="1600" dirty="0">
                <a:latin typeface="HG丸ｺﾞｼｯｸM-PRO" panose="020F0600000000000000" pitchFamily="50" charset="-128"/>
                <a:ea typeface="HG丸ｺﾞｼｯｸM-PRO" panose="020F0600000000000000" pitchFamily="50" charset="-128"/>
              </a:rPr>
              <a:t>28</a:t>
            </a:r>
            <a:r>
              <a:rPr lang="ja-JP" altLang="ja-JP" sz="1600" dirty="0">
                <a:latin typeface="HG丸ｺﾞｼｯｸM-PRO" panose="020F0600000000000000" pitchFamily="50" charset="-128"/>
                <a:ea typeface="HG丸ｺﾞｼｯｸM-PRO" panose="020F0600000000000000" pitchFamily="50" charset="-128"/>
              </a:rPr>
              <a:t>年</a:t>
            </a:r>
            <a:r>
              <a:rPr lang="en-US" altLang="ja-JP" sz="1600" dirty="0">
                <a:latin typeface="HG丸ｺﾞｼｯｸM-PRO" panose="020F0600000000000000" pitchFamily="50" charset="-128"/>
                <a:ea typeface="HG丸ｺﾞｼｯｸM-PRO" panose="020F0600000000000000" pitchFamily="50" charset="-128"/>
              </a:rPr>
              <a:t>1</a:t>
            </a:r>
            <a:r>
              <a:rPr lang="ja-JP" altLang="ja-JP" sz="1600" dirty="0">
                <a:latin typeface="HG丸ｺﾞｼｯｸM-PRO" panose="020F0600000000000000" pitchFamily="50" charset="-128"/>
                <a:ea typeface="HG丸ｺﾞｼｯｸM-PRO" panose="020F0600000000000000" pitchFamily="50" charset="-128"/>
              </a:rPr>
              <a:t>月からは、税や社会保障の手続きにおいて個人番号（マイナンバー）の利用が始まりました。</a:t>
            </a:r>
          </a:p>
        </p:txBody>
      </p:sp>
      <p:sp>
        <p:nvSpPr>
          <p:cNvPr id="8" name="正方形/長方形 7"/>
          <p:cNvSpPr/>
          <p:nvPr/>
        </p:nvSpPr>
        <p:spPr>
          <a:xfrm>
            <a:off x="384767" y="2204864"/>
            <a:ext cx="8374466" cy="19442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1951819" y="5978881"/>
            <a:ext cx="4708413" cy="77877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23528" y="4149080"/>
            <a:ext cx="8496944" cy="646331"/>
          </a:xfrm>
          <a:prstGeom prst="rect">
            <a:avLst/>
          </a:prstGeom>
        </p:spPr>
        <p:txBody>
          <a:bodyPr wrap="square">
            <a:spAutoFit/>
          </a:bodyPr>
          <a:lstStyle/>
          <a:p>
            <a:r>
              <a:rPr lang="ja-JP" altLang="en-US" dirty="0" smtClean="0">
                <a:latin typeface="HG丸ｺﾞｼｯｸM-PRO" panose="020F0600000000000000" pitchFamily="50" charset="-128"/>
                <a:ea typeface="HG丸ｺﾞｼｯｸM-PRO" panose="020F0600000000000000" pitchFamily="50" charset="-128"/>
              </a:rPr>
              <a:t>　なお、マイナンバーの記入を前提としておりますが、未記入であっても今までと同様に受理します。この場合は番号確認書類・身元確認書類は必要ありません。</a:t>
            </a:r>
            <a:endParaRPr lang="ja-JP" altLang="ja-JP" dirty="0">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0" y="5229200"/>
            <a:ext cx="9144000" cy="446276"/>
          </a:xfrm>
          <a:prstGeom prst="rect">
            <a:avLst/>
          </a:prstGeom>
          <a:noFill/>
        </p:spPr>
        <p:txBody>
          <a:bodyPr wrap="square" rtlCol="0">
            <a:spAutoFit/>
          </a:bodyPr>
          <a:lstStyle/>
          <a:p>
            <a:pPr algn="ctr"/>
            <a:r>
              <a:rPr lang="en-US" altLang="ja-JP" sz="2300" b="1" dirty="0">
                <a:latin typeface="HG丸ｺﾞｼｯｸM-PRO" panose="020F0600000000000000" pitchFamily="50" charset="-128"/>
                <a:ea typeface="HG丸ｺﾞｼｯｸM-PRO" panose="020F0600000000000000" pitchFamily="50" charset="-128"/>
              </a:rPr>
              <a:t>※</a:t>
            </a:r>
            <a:r>
              <a:rPr lang="ja-JP" altLang="en-US" sz="2300" b="1" dirty="0">
                <a:latin typeface="HG丸ｺﾞｼｯｸM-PRO" panose="020F0600000000000000" pitchFamily="50" charset="-128"/>
                <a:ea typeface="HG丸ｺﾞｼｯｸM-PRO" panose="020F0600000000000000" pitchFamily="50" charset="-128"/>
              </a:rPr>
              <a:t>必要書類については、裏面をご覧ください。</a:t>
            </a:r>
            <a:endParaRPr lang="en-US" altLang="ja-JP" sz="2300" b="1" dirty="0">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22097" y="3286725"/>
            <a:ext cx="9166097" cy="646331"/>
          </a:xfrm>
          <a:prstGeom prst="rect">
            <a:avLst/>
          </a:prstGeom>
          <a:noFill/>
        </p:spPr>
        <p:txBody>
          <a:bodyPr wrap="square" rtlCol="0">
            <a:spAutoFit/>
          </a:bodyPr>
          <a:lstStyle/>
          <a:p>
            <a:pPr algn="ctr"/>
            <a:r>
              <a:rPr lang="ja-JP" altLang="en-US" dirty="0" smtClean="0">
                <a:latin typeface="HG丸ｺﾞｼｯｸM-PRO" panose="020F0600000000000000" pitchFamily="50" charset="-128"/>
                <a:ea typeface="HG丸ｺﾞｼｯｸM-PRO" panose="020F0600000000000000" pitchFamily="50" charset="-128"/>
              </a:rPr>
              <a:t>　</a:t>
            </a:r>
            <a:r>
              <a:rPr lang="en-US" altLang="ja-JP" dirty="0" smtClean="0">
                <a:latin typeface="HG丸ｺﾞｼｯｸM-PRO" panose="020F0600000000000000" pitchFamily="50" charset="-128"/>
                <a:ea typeface="HG丸ｺﾞｼｯｸM-PRO" panose="020F0600000000000000" pitchFamily="50" charset="-128"/>
              </a:rPr>
              <a:t>※</a:t>
            </a:r>
            <a:r>
              <a:rPr lang="ja-JP" altLang="en-US" dirty="0">
                <a:latin typeface="HG丸ｺﾞｼｯｸM-PRO" panose="020F0600000000000000" pitchFamily="50" charset="-128"/>
                <a:ea typeface="HG丸ｺﾞｼｯｸM-PRO" panose="020F0600000000000000" pitchFamily="50" charset="-128"/>
              </a:rPr>
              <a:t>本人の意思表示能力が著しく低く、代理権の授与が困難である場合等には</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smtClean="0">
              <a:latin typeface="HG丸ｺﾞｼｯｸM-PRO" panose="020F0600000000000000" pitchFamily="50" charset="-128"/>
              <a:ea typeface="HG丸ｺﾞｼｯｸM-PRO" panose="020F0600000000000000" pitchFamily="50" charset="-128"/>
            </a:endParaRPr>
          </a:p>
          <a:p>
            <a:pPr algn="ctr"/>
            <a:r>
              <a:rPr lang="ja-JP" altLang="en-US" dirty="0" smtClean="0">
                <a:latin typeface="HG丸ｺﾞｼｯｸM-PRO" panose="020F0600000000000000" pitchFamily="50" charset="-128"/>
                <a:ea typeface="HG丸ｺﾞｼｯｸM-PRO" panose="020F0600000000000000" pitchFamily="50" charset="-128"/>
              </a:rPr>
              <a:t>個人</a:t>
            </a:r>
            <a:r>
              <a:rPr lang="ja-JP" altLang="en-US" dirty="0">
                <a:latin typeface="HG丸ｺﾞｼｯｸM-PRO" panose="020F0600000000000000" pitchFamily="50" charset="-128"/>
                <a:ea typeface="HG丸ｺﾞｼｯｸM-PRO" panose="020F0600000000000000" pitchFamily="50" charset="-128"/>
              </a:rPr>
              <a:t>番号を記載せずご提出ください</a:t>
            </a:r>
            <a:r>
              <a:rPr lang="ja-JP" altLang="en-US" dirty="0" smtClean="0">
                <a:latin typeface="HG丸ｺﾞｼｯｸM-PRO" panose="020F0600000000000000" pitchFamily="50" charset="-128"/>
                <a:ea typeface="HG丸ｺﾞｼｯｸM-PRO" panose="020F0600000000000000" pitchFamily="50" charset="-128"/>
              </a:rPr>
              <a:t>。</a:t>
            </a:r>
            <a:endParaRPr lang="en-US" altLang="ja-JP" dirty="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7740352" y="312738"/>
            <a:ext cx="875617" cy="369332"/>
          </a:xfrm>
          <a:prstGeom prst="rect">
            <a:avLst/>
          </a:prstGeom>
          <a:noFill/>
          <a:ln>
            <a:solidFill>
              <a:schemeClr val="tx1"/>
            </a:solidFill>
          </a:ln>
        </p:spPr>
        <p:txBody>
          <a:bodyPr wrap="square" rtlCol="0">
            <a:spAutoFit/>
          </a:bodyPr>
          <a:lstStyle/>
          <a:p>
            <a:pPr algn="ctr"/>
            <a:r>
              <a:rPr kumimoji="1" lang="ja-JP" altLang="en-US" dirty="0" smtClean="0"/>
              <a:t>資料７</a:t>
            </a:r>
            <a:endParaRPr kumimoji="1" lang="ja-JP" altLang="en-US" dirty="0"/>
          </a:p>
        </p:txBody>
      </p:sp>
    </p:spTree>
    <p:extLst>
      <p:ext uri="{BB962C8B-B14F-4D97-AF65-F5344CB8AC3E}">
        <p14:creationId xmlns:p14="http://schemas.microsoft.com/office/powerpoint/2010/main" val="4614657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1" y="6390039"/>
            <a:ext cx="9144000" cy="463330"/>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1" y="620689"/>
            <a:ext cx="9144000" cy="648071"/>
          </a:xfrm>
          <a:prstGeom prst="round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32158" y="2223917"/>
            <a:ext cx="2715706" cy="461665"/>
          </a:xfrm>
          <a:prstGeom prst="rect">
            <a:avLst/>
          </a:prstGeom>
          <a:noFill/>
        </p:spPr>
        <p:txBody>
          <a:bodyPr wrap="square" rtlCol="0">
            <a:spAutoFit/>
          </a:bodyPr>
          <a:lstStyle/>
          <a:p>
            <a:r>
              <a:rPr kumimoji="1" lang="ja-JP" altLang="en-US" sz="1200" dirty="0" smtClean="0"/>
              <a:t>  </a:t>
            </a:r>
            <a:r>
              <a:rPr kumimoji="1" lang="ja-JP" altLang="en-US" sz="1200" b="1" dirty="0" smtClean="0"/>
              <a:t>「番号確認」と「</a:t>
            </a:r>
            <a:r>
              <a:rPr lang="ja-JP" altLang="en-US" sz="1200" b="1" dirty="0"/>
              <a:t>身元</a:t>
            </a:r>
            <a:r>
              <a:rPr kumimoji="1" lang="ja-JP" altLang="en-US" sz="1200" b="1" dirty="0" smtClean="0"/>
              <a:t>確認」が</a:t>
            </a:r>
            <a:endParaRPr kumimoji="1" lang="en-US" altLang="ja-JP" sz="1200" b="1" dirty="0" smtClean="0"/>
          </a:p>
          <a:p>
            <a:r>
              <a:rPr kumimoji="1" lang="ja-JP" altLang="en-US" sz="1200" b="1" dirty="0" smtClean="0"/>
              <a:t>　個人番号カードで行えます</a:t>
            </a:r>
            <a:endParaRPr kumimoji="1" lang="en-US" altLang="ja-JP" sz="1200" b="1" dirty="0" smtClean="0"/>
          </a:p>
        </p:txBody>
      </p:sp>
      <p:sp>
        <p:nvSpPr>
          <p:cNvPr id="6" name="テキスト ボックス 5"/>
          <p:cNvSpPr txBox="1"/>
          <p:nvPr/>
        </p:nvSpPr>
        <p:spPr>
          <a:xfrm>
            <a:off x="3673328" y="2198235"/>
            <a:ext cx="5075136" cy="461665"/>
          </a:xfrm>
          <a:prstGeom prst="rect">
            <a:avLst/>
          </a:prstGeom>
          <a:noFill/>
        </p:spPr>
        <p:txBody>
          <a:bodyPr wrap="square" rtlCol="0">
            <a:spAutoFit/>
          </a:bodyPr>
          <a:lstStyle/>
          <a:p>
            <a:r>
              <a:rPr lang="ja-JP" altLang="en-US" sz="1200" b="1" dirty="0" smtClean="0"/>
              <a:t>通知カードまたはマイナンバー記載の住民票の写しで「番号</a:t>
            </a:r>
            <a:r>
              <a:rPr kumimoji="1" lang="ja-JP" altLang="en-US" sz="1200" b="1" dirty="0" smtClean="0"/>
              <a:t>確認」を行い、</a:t>
            </a:r>
            <a:endParaRPr kumimoji="1" lang="en-US" altLang="ja-JP" sz="1200" b="1" dirty="0" smtClean="0"/>
          </a:p>
          <a:p>
            <a:r>
              <a:rPr kumimoji="1" lang="ja-JP" altLang="en-US" sz="1200" b="1" dirty="0" smtClean="0"/>
              <a:t>さらに身体障害者手帳などで「身元確認」を行います</a:t>
            </a:r>
            <a:endParaRPr kumimoji="1" lang="en-US" altLang="ja-JP" sz="1200" b="1" dirty="0" smtClean="0"/>
          </a:p>
        </p:txBody>
      </p:sp>
      <p:sp>
        <p:nvSpPr>
          <p:cNvPr id="7" name="テキスト ボックス 6"/>
          <p:cNvSpPr txBox="1"/>
          <p:nvPr/>
        </p:nvSpPr>
        <p:spPr>
          <a:xfrm>
            <a:off x="557823" y="2848580"/>
            <a:ext cx="2217391" cy="584775"/>
          </a:xfrm>
          <a:prstGeom prst="rect">
            <a:avLst/>
          </a:prstGeom>
          <a:noFill/>
        </p:spPr>
        <p:txBody>
          <a:bodyPr wrap="square" rtlCol="0">
            <a:spAutoFit/>
          </a:bodyPr>
          <a:lstStyle/>
          <a:p>
            <a:pPr algn="ctr"/>
            <a:r>
              <a:rPr kumimoji="1" lang="ja-JP" altLang="en-US" sz="1600" b="1" dirty="0" smtClean="0"/>
              <a:t>番号確認</a:t>
            </a:r>
            <a:endParaRPr kumimoji="1" lang="en-US" altLang="ja-JP" sz="1600" b="1" dirty="0" smtClean="0"/>
          </a:p>
          <a:p>
            <a:pPr algn="ctr"/>
            <a:r>
              <a:rPr kumimoji="1" lang="ja-JP" altLang="en-US" sz="1600" dirty="0" smtClean="0"/>
              <a:t>（個人番号カード裏面）</a:t>
            </a:r>
            <a:endParaRPr kumimoji="1" lang="en-US" altLang="ja-JP" sz="1600" dirty="0" smtClean="0"/>
          </a:p>
        </p:txBody>
      </p:sp>
      <p:pic>
        <p:nvPicPr>
          <p:cNvPr id="8" name="図 7" descr="http://www.city.kawasaki.jp/160/cmsfiles/contents/0000061/61284/card200-2.jpg">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176" y="3424644"/>
            <a:ext cx="1839608" cy="1087378"/>
          </a:xfrm>
          <a:prstGeom prst="rect">
            <a:avLst/>
          </a:prstGeom>
          <a:noFill/>
          <a:ln>
            <a:solidFill>
              <a:schemeClr val="tx1"/>
            </a:solidFill>
          </a:ln>
        </p:spPr>
      </p:pic>
      <p:sp>
        <p:nvSpPr>
          <p:cNvPr id="9" name="テキスト ボックス 8"/>
          <p:cNvSpPr txBox="1"/>
          <p:nvPr/>
        </p:nvSpPr>
        <p:spPr>
          <a:xfrm>
            <a:off x="523608" y="4576772"/>
            <a:ext cx="2320200" cy="615553"/>
          </a:xfrm>
          <a:prstGeom prst="rect">
            <a:avLst/>
          </a:prstGeom>
          <a:noFill/>
        </p:spPr>
        <p:txBody>
          <a:bodyPr wrap="square" rtlCol="0">
            <a:spAutoFit/>
          </a:bodyPr>
          <a:lstStyle/>
          <a:p>
            <a:pPr algn="ctr"/>
            <a:r>
              <a:rPr kumimoji="1" lang="ja-JP" altLang="en-US" sz="1600" b="1" dirty="0" smtClean="0"/>
              <a:t>身元確認</a:t>
            </a:r>
            <a:endParaRPr kumimoji="1" lang="en-US" altLang="ja-JP" sz="1600" b="1" dirty="0" smtClean="0"/>
          </a:p>
          <a:p>
            <a:pPr algn="ctr"/>
            <a:r>
              <a:rPr lang="ja-JP" altLang="en-US" sz="1600" dirty="0" smtClean="0"/>
              <a:t>（</a:t>
            </a:r>
            <a:r>
              <a:rPr lang="ja-JP" altLang="en-US" sz="1600" dirty="0"/>
              <a:t>個人番号</a:t>
            </a:r>
            <a:r>
              <a:rPr lang="ja-JP" altLang="en-US" sz="1600" dirty="0" smtClean="0"/>
              <a:t>カード表面</a:t>
            </a:r>
            <a:r>
              <a:rPr lang="ja-JP" altLang="en-US" dirty="0" smtClean="0"/>
              <a:t>）</a:t>
            </a:r>
            <a:endParaRPr kumimoji="1" lang="ja-JP" altLang="en-US" b="1" dirty="0"/>
          </a:p>
        </p:txBody>
      </p:sp>
      <p:pic>
        <p:nvPicPr>
          <p:cNvPr id="10" name="図 9" descr="http://www.city.tonami.toyama.jp/tonamisypher/open_imgs/info/0000030619.jpg">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176" y="5152836"/>
            <a:ext cx="1839608" cy="1006233"/>
          </a:xfrm>
          <a:prstGeom prst="rect">
            <a:avLst/>
          </a:prstGeom>
          <a:noFill/>
          <a:ln>
            <a:solidFill>
              <a:schemeClr val="tx1"/>
            </a:solidFill>
          </a:ln>
        </p:spPr>
      </p:pic>
      <p:sp>
        <p:nvSpPr>
          <p:cNvPr id="11" name="テキスト ボックス 10"/>
          <p:cNvSpPr txBox="1"/>
          <p:nvPr/>
        </p:nvSpPr>
        <p:spPr>
          <a:xfrm>
            <a:off x="3409724" y="2645623"/>
            <a:ext cx="2601417" cy="892552"/>
          </a:xfrm>
          <a:prstGeom prst="rect">
            <a:avLst/>
          </a:prstGeom>
          <a:noFill/>
        </p:spPr>
        <p:txBody>
          <a:bodyPr wrap="square" rtlCol="0">
            <a:spAutoFit/>
          </a:bodyPr>
          <a:lstStyle/>
          <a:p>
            <a:r>
              <a:rPr kumimoji="1" lang="ja-JP" altLang="en-US" sz="2000" dirty="0" smtClean="0"/>
              <a:t>　</a:t>
            </a:r>
            <a:r>
              <a:rPr kumimoji="1" lang="ja-JP" altLang="en-US" sz="1600" dirty="0" smtClean="0"/>
              <a:t>　　　　</a:t>
            </a:r>
            <a:r>
              <a:rPr kumimoji="1" lang="ja-JP" altLang="en-US" sz="1600" b="1" dirty="0" smtClean="0"/>
              <a:t>番号確認</a:t>
            </a:r>
            <a:endParaRPr lang="en-US" altLang="ja-JP" sz="1600" b="1" dirty="0"/>
          </a:p>
          <a:p>
            <a:r>
              <a:rPr kumimoji="1" lang="ja-JP" altLang="en-US" sz="1600" dirty="0" smtClean="0"/>
              <a:t>　　（通知カード又はマイナ  </a:t>
            </a:r>
            <a:endParaRPr kumimoji="1" lang="en-US" altLang="ja-JP" sz="1600" dirty="0" smtClean="0"/>
          </a:p>
          <a:p>
            <a:r>
              <a:rPr lang="en-US" altLang="ja-JP" sz="1600" dirty="0"/>
              <a:t> </a:t>
            </a:r>
            <a:r>
              <a:rPr lang="en-US" altLang="ja-JP" sz="1600" dirty="0" smtClean="0"/>
              <a:t>         </a:t>
            </a:r>
            <a:r>
              <a:rPr kumimoji="1" lang="ja-JP" altLang="en-US" sz="1600" dirty="0" smtClean="0"/>
              <a:t> ンバー記載の住民票</a:t>
            </a:r>
            <a:r>
              <a:rPr kumimoji="1" lang="en-US" altLang="ja-JP" sz="1600" dirty="0" smtClean="0"/>
              <a:t>)</a:t>
            </a:r>
            <a:endParaRPr kumimoji="1" lang="ja-JP" altLang="en-US" sz="1600" dirty="0"/>
          </a:p>
        </p:txBody>
      </p:sp>
      <p:pic>
        <p:nvPicPr>
          <p:cNvPr id="12" name="図 11" descr="「通知カード」の画像検索結果">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3756520" y="3583500"/>
            <a:ext cx="1837276" cy="1107996"/>
          </a:xfrm>
          <a:prstGeom prst="rect">
            <a:avLst/>
          </a:prstGeom>
          <a:noFill/>
          <a:ln>
            <a:solidFill>
              <a:schemeClr val="accent1">
                <a:shade val="50000"/>
              </a:schemeClr>
            </a:solidFill>
          </a:ln>
        </p:spPr>
      </p:pic>
      <p:pic>
        <p:nvPicPr>
          <p:cNvPr id="13" name="図 12" descr="「住民票」の画像検索結果">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162941" y="3920975"/>
            <a:ext cx="985792" cy="1226498"/>
          </a:xfrm>
          <a:prstGeom prst="rect">
            <a:avLst/>
          </a:prstGeom>
          <a:noFill/>
          <a:ln>
            <a:noFill/>
          </a:ln>
        </p:spPr>
      </p:pic>
      <p:sp>
        <p:nvSpPr>
          <p:cNvPr id="14" name="テキスト ボックス 13"/>
          <p:cNvSpPr txBox="1"/>
          <p:nvPr/>
        </p:nvSpPr>
        <p:spPr>
          <a:xfrm>
            <a:off x="5904148" y="2970761"/>
            <a:ext cx="998983" cy="1107996"/>
          </a:xfrm>
          <a:prstGeom prst="rect">
            <a:avLst/>
          </a:prstGeom>
          <a:noFill/>
        </p:spPr>
        <p:txBody>
          <a:bodyPr wrap="square" rtlCol="0">
            <a:spAutoFit/>
          </a:bodyPr>
          <a:lstStyle/>
          <a:p>
            <a:r>
              <a:rPr kumimoji="1" lang="ja-JP" altLang="en-US" sz="6600" dirty="0" smtClean="0">
                <a:solidFill>
                  <a:srgbClr val="FF0000"/>
                </a:solidFill>
              </a:rPr>
              <a:t>＋</a:t>
            </a:r>
            <a:endParaRPr kumimoji="1" lang="ja-JP" altLang="en-US" sz="6600" dirty="0">
              <a:solidFill>
                <a:srgbClr val="FF0000"/>
              </a:solidFill>
            </a:endParaRPr>
          </a:p>
        </p:txBody>
      </p:sp>
      <p:sp>
        <p:nvSpPr>
          <p:cNvPr id="15" name="テキスト ボックス 14"/>
          <p:cNvSpPr txBox="1"/>
          <p:nvPr/>
        </p:nvSpPr>
        <p:spPr>
          <a:xfrm>
            <a:off x="6845744" y="2704277"/>
            <a:ext cx="2190752" cy="830997"/>
          </a:xfrm>
          <a:prstGeom prst="rect">
            <a:avLst/>
          </a:prstGeom>
          <a:noFill/>
        </p:spPr>
        <p:txBody>
          <a:bodyPr wrap="square" rtlCol="0">
            <a:spAutoFit/>
          </a:bodyPr>
          <a:lstStyle/>
          <a:p>
            <a:r>
              <a:rPr lang="ja-JP" altLang="en-US" sz="1600" b="1" dirty="0" smtClean="0"/>
              <a:t>身元確認</a:t>
            </a:r>
            <a:endParaRPr lang="en-US" altLang="ja-JP" sz="1600" b="1" dirty="0" smtClean="0"/>
          </a:p>
          <a:p>
            <a:r>
              <a:rPr lang="ja-JP" altLang="en-US" sz="1600" dirty="0" smtClean="0"/>
              <a:t>（身体障害者手帳、</a:t>
            </a:r>
            <a:endParaRPr lang="en-US" altLang="ja-JP" sz="1600" dirty="0" smtClean="0"/>
          </a:p>
          <a:p>
            <a:r>
              <a:rPr lang="ja-JP" altLang="en-US" sz="1600" dirty="0"/>
              <a:t>　</a:t>
            </a:r>
            <a:r>
              <a:rPr lang="ja-JP" altLang="en-US" sz="1600" dirty="0" smtClean="0"/>
              <a:t>運転免許証な</a:t>
            </a:r>
            <a:r>
              <a:rPr kumimoji="1" lang="ja-JP" altLang="en-US" sz="1600" dirty="0" smtClean="0"/>
              <a:t>ど）</a:t>
            </a:r>
            <a:endParaRPr kumimoji="1" lang="ja-JP" altLang="en-US" sz="1600" dirty="0"/>
          </a:p>
        </p:txBody>
      </p:sp>
      <p:sp>
        <p:nvSpPr>
          <p:cNvPr id="2" name="正方形/長方形 1"/>
          <p:cNvSpPr/>
          <p:nvPr/>
        </p:nvSpPr>
        <p:spPr>
          <a:xfrm>
            <a:off x="222579" y="1657544"/>
            <a:ext cx="2970802" cy="4579768"/>
          </a:xfrm>
          <a:prstGeom prst="rect">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3543586" y="1657543"/>
            <a:ext cx="5276886" cy="3998409"/>
          </a:xfrm>
          <a:prstGeom prst="rect">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7155758" y="3574179"/>
            <a:ext cx="1160658" cy="15281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ja-JP" altLang="en-US" sz="1050" dirty="0" smtClean="0">
                <a:solidFill>
                  <a:schemeClr val="tx1"/>
                </a:solidFill>
              </a:rPr>
              <a:t>身体障害者手帳</a:t>
            </a:r>
            <a:endParaRPr kumimoji="1" lang="ja-JP" altLang="en-US" sz="1050" dirty="0">
              <a:solidFill>
                <a:schemeClr val="tx1"/>
              </a:solidFill>
            </a:endParaRPr>
          </a:p>
        </p:txBody>
      </p:sp>
      <p:pic>
        <p:nvPicPr>
          <p:cNvPr id="23" name="図 22" descr="http://www.city.tonami.toyama.jp/tonamisypher/open_imgs/info/0000030619.jpg">
            <a:hlinkClick r:id="rId4"/>
          </p:cNvPr>
          <p:cNvPicPr/>
          <p:nvPr/>
        </p:nvPicPr>
        <p:blipFill rotWithShape="1">
          <a:blip r:embed="rId10" cstate="print">
            <a:extLst>
              <a:ext uri="{28A0092B-C50C-407E-A947-70E740481C1C}">
                <a14:useLocalDpi xmlns:a14="http://schemas.microsoft.com/office/drawing/2010/main" val="0"/>
              </a:ext>
            </a:extLst>
          </a:blip>
          <a:srcRect l="3607" t="34471" r="72514" b="16910"/>
          <a:stretch/>
        </p:blipFill>
        <p:spPr bwMode="auto">
          <a:xfrm>
            <a:off x="7269493" y="3692599"/>
            <a:ext cx="542867" cy="604564"/>
          </a:xfrm>
          <a:prstGeom prst="rect">
            <a:avLst/>
          </a:prstGeom>
          <a:noFill/>
          <a:ln>
            <a:solidFill>
              <a:schemeClr val="tx1"/>
            </a:solidFill>
          </a:ln>
        </p:spPr>
      </p:pic>
      <p:sp>
        <p:nvSpPr>
          <p:cNvPr id="4" name="角丸四角形 3"/>
          <p:cNvSpPr/>
          <p:nvPr/>
        </p:nvSpPr>
        <p:spPr>
          <a:xfrm>
            <a:off x="4067944" y="1480428"/>
            <a:ext cx="4248472" cy="7457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個人番号カードを持ってい</a:t>
            </a:r>
            <a:r>
              <a:rPr lang="ja-JP" altLang="en-US" sz="2000" b="1" dirty="0" smtClean="0">
                <a:solidFill>
                  <a:schemeClr val="tx1"/>
                </a:solidFill>
              </a:rPr>
              <a:t>ない</a:t>
            </a:r>
            <a:r>
              <a:rPr kumimoji="1" lang="ja-JP" altLang="en-US" sz="2000" b="1" dirty="0" smtClean="0">
                <a:solidFill>
                  <a:schemeClr val="tx1"/>
                </a:solidFill>
              </a:rPr>
              <a:t>場合</a:t>
            </a:r>
            <a:endParaRPr kumimoji="1" lang="ja-JP" altLang="en-US" sz="2000" b="1" dirty="0">
              <a:solidFill>
                <a:schemeClr val="tx1"/>
              </a:solidFill>
            </a:endParaRPr>
          </a:p>
        </p:txBody>
      </p:sp>
      <p:sp>
        <p:nvSpPr>
          <p:cNvPr id="3" name="角丸四角形 2"/>
          <p:cNvSpPr/>
          <p:nvPr/>
        </p:nvSpPr>
        <p:spPr>
          <a:xfrm>
            <a:off x="611560" y="1480428"/>
            <a:ext cx="2204207" cy="74577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個人番号カードを</a:t>
            </a:r>
            <a:endParaRPr kumimoji="1" lang="en-US" altLang="ja-JP" b="1" dirty="0" smtClean="0">
              <a:solidFill>
                <a:schemeClr val="tx1"/>
              </a:solidFill>
            </a:endParaRPr>
          </a:p>
          <a:p>
            <a:pPr algn="ctr"/>
            <a:r>
              <a:rPr kumimoji="1" lang="ja-JP" altLang="en-US" b="1" dirty="0" smtClean="0">
                <a:solidFill>
                  <a:schemeClr val="tx1"/>
                </a:solidFill>
              </a:rPr>
              <a:t>持っている場合</a:t>
            </a:r>
            <a:endParaRPr kumimoji="1" lang="ja-JP" altLang="en-US" b="1" dirty="0">
              <a:solidFill>
                <a:schemeClr val="tx1"/>
              </a:solidFill>
            </a:endParaRPr>
          </a:p>
        </p:txBody>
      </p:sp>
      <p:sp>
        <p:nvSpPr>
          <p:cNvPr id="16" name="テキスト ボックス 15"/>
          <p:cNvSpPr txBox="1"/>
          <p:nvPr/>
        </p:nvSpPr>
        <p:spPr>
          <a:xfrm>
            <a:off x="0" y="44624"/>
            <a:ext cx="9144000" cy="584775"/>
          </a:xfrm>
          <a:prstGeom prst="rect">
            <a:avLst/>
          </a:prstGeom>
          <a:noFill/>
        </p:spPr>
        <p:txBody>
          <a:bodyPr wrap="square" rtlCol="0">
            <a:spAutoFit/>
          </a:bodyPr>
          <a:lstStyle/>
          <a:p>
            <a:pPr algn="ctr"/>
            <a:r>
              <a:rPr kumimoji="1" lang="ja-JP" altLang="en-US" sz="3200" b="1" dirty="0" smtClean="0">
                <a:solidFill>
                  <a:srgbClr val="000099"/>
                </a:solidFill>
              </a:rPr>
              <a:t>番号確認書類・</a:t>
            </a:r>
            <a:r>
              <a:rPr lang="ja-JP" altLang="en-US" sz="3200" b="1" dirty="0">
                <a:solidFill>
                  <a:srgbClr val="000099"/>
                </a:solidFill>
              </a:rPr>
              <a:t>身元</a:t>
            </a:r>
            <a:r>
              <a:rPr kumimoji="1" lang="ja-JP" altLang="en-US" sz="3200" b="1" dirty="0" smtClean="0">
                <a:solidFill>
                  <a:srgbClr val="000099"/>
                </a:solidFill>
              </a:rPr>
              <a:t>確認書類について</a:t>
            </a:r>
            <a:endParaRPr kumimoji="1" lang="ja-JP" altLang="en-US" sz="3200" b="1" dirty="0">
              <a:solidFill>
                <a:srgbClr val="000099"/>
              </a:solidFill>
            </a:endParaRPr>
          </a:p>
        </p:txBody>
      </p:sp>
      <p:sp>
        <p:nvSpPr>
          <p:cNvPr id="25" name="テキスト ボックス 24"/>
          <p:cNvSpPr txBox="1"/>
          <p:nvPr/>
        </p:nvSpPr>
        <p:spPr>
          <a:xfrm>
            <a:off x="0" y="683985"/>
            <a:ext cx="9144000" cy="584775"/>
          </a:xfrm>
          <a:prstGeom prst="rect">
            <a:avLst/>
          </a:prstGeom>
          <a:noFill/>
        </p:spPr>
        <p:txBody>
          <a:bodyPr wrap="square" rtlCol="0">
            <a:spAutoFit/>
          </a:bodyPr>
          <a:lstStyle/>
          <a:p>
            <a:r>
              <a:rPr lang="en-US" altLang="ja-JP" sz="1600" dirty="0">
                <a:latin typeface="+mj-ea"/>
                <a:ea typeface="+mj-ea"/>
              </a:rPr>
              <a:t>※</a:t>
            </a:r>
            <a:r>
              <a:rPr lang="ja-JP" altLang="en-US" sz="1600" b="1" dirty="0">
                <a:latin typeface="+mj-ea"/>
                <a:ea typeface="+mj-ea"/>
              </a:rPr>
              <a:t>郵送で申請する場合</a:t>
            </a:r>
            <a:r>
              <a:rPr lang="ja-JP" altLang="en-US" sz="1600" dirty="0" smtClean="0">
                <a:latin typeface="+mj-ea"/>
                <a:ea typeface="+mj-ea"/>
              </a:rPr>
              <a:t>、申請書と、下記</a:t>
            </a:r>
            <a:r>
              <a:rPr lang="ja-JP" altLang="en-US" sz="1600" dirty="0">
                <a:latin typeface="+mj-ea"/>
                <a:ea typeface="+mj-ea"/>
              </a:rPr>
              <a:t>確認書類のコピーを同封してください。</a:t>
            </a:r>
            <a:endParaRPr lang="en-US" altLang="ja-JP" sz="1600" dirty="0">
              <a:latin typeface="+mj-ea"/>
              <a:ea typeface="+mj-ea"/>
            </a:endParaRPr>
          </a:p>
          <a:p>
            <a:r>
              <a:rPr lang="en-US" altLang="ja-JP" sz="1600" dirty="0" smtClean="0">
                <a:latin typeface="+mj-ea"/>
                <a:ea typeface="+mj-ea"/>
              </a:rPr>
              <a:t>※</a:t>
            </a:r>
            <a:r>
              <a:rPr lang="en-US" altLang="ja-JP" sz="1600" b="1" dirty="0">
                <a:latin typeface="+mj-ea"/>
                <a:ea typeface="+mj-ea"/>
              </a:rPr>
              <a:t>18</a:t>
            </a:r>
            <a:r>
              <a:rPr lang="ja-JP" altLang="en-US" sz="1600" b="1" dirty="0" smtClean="0">
                <a:latin typeface="+mj-ea"/>
                <a:ea typeface="+mj-ea"/>
              </a:rPr>
              <a:t>歳</a:t>
            </a:r>
            <a:r>
              <a:rPr lang="ja-JP" altLang="en-US" sz="1600" b="1" dirty="0">
                <a:latin typeface="+mj-ea"/>
                <a:ea typeface="+mj-ea"/>
              </a:rPr>
              <a:t>未満の方の場合</a:t>
            </a:r>
            <a:r>
              <a:rPr lang="ja-JP" altLang="en-US" sz="1600" dirty="0" smtClean="0">
                <a:latin typeface="+mj-ea"/>
                <a:ea typeface="+mj-ea"/>
              </a:rPr>
              <a:t>、申請者である保護者</a:t>
            </a:r>
            <a:r>
              <a:rPr lang="ja-JP" altLang="en-US" sz="1600" dirty="0">
                <a:latin typeface="+mj-ea"/>
                <a:ea typeface="+mj-ea"/>
              </a:rPr>
              <a:t>の番号確認・身元確認</a:t>
            </a:r>
            <a:r>
              <a:rPr lang="ja-JP" altLang="en-US" sz="1600" dirty="0" smtClean="0">
                <a:latin typeface="+mj-ea"/>
                <a:ea typeface="+mj-ea"/>
              </a:rPr>
              <a:t>書類を同封してください。</a:t>
            </a:r>
            <a:endParaRPr lang="en-US" altLang="ja-JP" sz="1600" dirty="0" smtClean="0">
              <a:latin typeface="+mj-ea"/>
              <a:ea typeface="+mj-ea"/>
            </a:endParaRPr>
          </a:p>
        </p:txBody>
      </p:sp>
      <p:sp>
        <p:nvSpPr>
          <p:cNvPr id="26" name="テキスト ボックス 25"/>
          <p:cNvSpPr txBox="1"/>
          <p:nvPr/>
        </p:nvSpPr>
        <p:spPr>
          <a:xfrm>
            <a:off x="30949" y="6453336"/>
            <a:ext cx="9113051" cy="338554"/>
          </a:xfrm>
          <a:prstGeom prst="rect">
            <a:avLst/>
          </a:prstGeom>
          <a:noFill/>
        </p:spPr>
        <p:txBody>
          <a:bodyPr wrap="square" rtlCol="0">
            <a:spAutoFit/>
          </a:bodyPr>
          <a:lstStyle/>
          <a:p>
            <a:r>
              <a:rPr lang="ja-JP" altLang="en-US" sz="1600" b="1" dirty="0" smtClean="0">
                <a:latin typeface="+mj-ea"/>
                <a:ea typeface="+mj-ea"/>
              </a:rPr>
              <a:t>マイナンバーの記載が困難、身元確認の書類がないなどのご事情があれば、お気軽にご相談ください。</a:t>
            </a:r>
            <a:endParaRPr lang="en-US" altLang="ja-JP" sz="1600" b="1" dirty="0">
              <a:latin typeface="+mj-ea"/>
              <a:ea typeface="+mj-ea"/>
            </a:endParaRPr>
          </a:p>
        </p:txBody>
      </p:sp>
      <p:sp>
        <p:nvSpPr>
          <p:cNvPr id="28" name="テキスト ボックス 27"/>
          <p:cNvSpPr txBox="1"/>
          <p:nvPr/>
        </p:nvSpPr>
        <p:spPr>
          <a:xfrm>
            <a:off x="3419872" y="5743128"/>
            <a:ext cx="5532619" cy="430887"/>
          </a:xfrm>
          <a:prstGeom prst="rect">
            <a:avLst/>
          </a:prstGeom>
          <a:noFill/>
        </p:spPr>
        <p:txBody>
          <a:bodyPr wrap="square" rtlCol="0">
            <a:spAutoFit/>
          </a:bodyPr>
          <a:lstStyle/>
          <a:p>
            <a:r>
              <a:rPr lang="en-US" altLang="ja-JP" sz="1100" dirty="0" smtClean="0">
                <a:latin typeface="+mj-ea"/>
              </a:rPr>
              <a:t>※</a:t>
            </a:r>
            <a:r>
              <a:rPr lang="ja-JP" altLang="en-US" sz="1100" dirty="0"/>
              <a:t>郵送で提出する際は、他人にマイナンバーを見られないようご注意ください</a:t>
            </a:r>
            <a:r>
              <a:rPr lang="ja-JP" altLang="en-US" sz="1100" dirty="0" smtClean="0"/>
              <a:t>。</a:t>
            </a:r>
            <a:r>
              <a:rPr lang="ja-JP" altLang="en-US" sz="1100" dirty="0"/>
              <a:t>マイナンバーが特定個人情報にあたるため、簡易</a:t>
            </a:r>
            <a:r>
              <a:rPr lang="ja-JP" altLang="en-US" sz="1100" dirty="0" smtClean="0"/>
              <a:t>書留で</a:t>
            </a:r>
            <a:r>
              <a:rPr lang="ja-JP" altLang="en-US" sz="1100" dirty="0"/>
              <a:t>の返送を推奨</a:t>
            </a:r>
            <a:r>
              <a:rPr lang="ja-JP" altLang="en-US" sz="1100" dirty="0" smtClean="0"/>
              <a:t>します</a:t>
            </a:r>
            <a:r>
              <a:rPr lang="ja-JP" altLang="en-US" sz="1100" dirty="0" smtClean="0">
                <a:latin typeface="+mj-ea"/>
              </a:rPr>
              <a:t>。</a:t>
            </a:r>
            <a:endParaRPr lang="en-US" altLang="ja-JP" sz="1100" dirty="0">
              <a:latin typeface="+mj-ea"/>
            </a:endParaRPr>
          </a:p>
        </p:txBody>
      </p:sp>
      <p:sp>
        <p:nvSpPr>
          <p:cNvPr id="18" name="角丸四角形 17"/>
          <p:cNvSpPr/>
          <p:nvPr/>
        </p:nvSpPr>
        <p:spPr>
          <a:xfrm>
            <a:off x="3779912" y="5256341"/>
            <a:ext cx="4536504" cy="269602"/>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郵送時はコピーをお送りください</a:t>
            </a:r>
            <a:endParaRPr kumimoji="1" lang="ja-JP" altLang="en-US" sz="1600" b="1" dirty="0"/>
          </a:p>
        </p:txBody>
      </p:sp>
    </p:spTree>
    <p:extLst>
      <p:ext uri="{BB962C8B-B14F-4D97-AF65-F5344CB8AC3E}">
        <p14:creationId xmlns:p14="http://schemas.microsoft.com/office/powerpoint/2010/main" val="408957634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_x62c5__x5f53__x4fc2_ xmlns="23475874-4fe4-4111-b01a-b3a441b01bf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833E8700A9BD94DAD089CC7324740D6" ma:contentTypeVersion="14" ma:contentTypeDescription="新しいドキュメントを作成します。" ma:contentTypeScope="" ma:versionID="97ec02655d2386f4a78fded275b7b5cd">
  <xsd:schema xmlns:xsd="http://www.w3.org/2001/XMLSchema" xmlns:p="http://schemas.microsoft.com/office/2006/metadata/properties" xmlns:ns1="23475874-4fe4-4111-b01a-b3a441b01bfb" targetNamespace="http://schemas.microsoft.com/office/2006/metadata/properties" ma:root="true" ma:fieldsID="a38049452e3ae64e4d7762331797519a" ns1:_="">
    <xsd:import namespace="23475874-4fe4-4111-b01a-b3a441b01bfb"/>
    <xsd:element name="properties">
      <xsd:complexType>
        <xsd:sequence>
          <xsd:element name="documentManagement">
            <xsd:complexType>
              <xsd:all>
                <xsd:element ref="ns1:_x62c5__x5f53__x4fc2_" minOccurs="0"/>
              </xsd:all>
            </xsd:complexType>
          </xsd:element>
        </xsd:sequence>
      </xsd:complexType>
    </xsd:element>
  </xsd:schema>
  <xsd:schema xmlns:xsd="http://www.w3.org/2001/XMLSchema" xmlns:dms="http://schemas.microsoft.com/office/2006/documentManagement/types" targetNamespace="23475874-4fe4-4111-b01a-b3a441b01bfb" elementFormDefault="qualified">
    <xsd:import namespace="http://schemas.microsoft.com/office/2006/documentManagement/types"/>
    <xsd:element name="_x62c5__x5f53__x4fc2_" ma:index="0" nillable="true" ma:displayName="担当係" ma:default="" ma:internalName="_x62c5__x5f53__x4fc2_" ma:readOnly="false">
      <xsd:simpleType>
        <xsd:restriction base="dms:Text">
          <xsd:maxLength value="3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コンテンツ タイプ"/>
        <xsd:element ref="dc:title" maxOccurs="1" ma:index="2"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83A179CB-844D-46B1-AC8B-3CACD7E375C3}">
  <ds:schemaRefs>
    <ds:schemaRef ds:uri="23475874-4fe4-4111-b01a-b3a441b01bfb"/>
    <ds:schemaRef ds:uri="http://schemas.microsoft.com/office/2006/metadata/properties"/>
    <ds:schemaRef ds:uri="http://schemas.openxmlformats.org/package/2006/metadata/core-properties"/>
    <ds:schemaRef ds:uri="http://purl.org/dc/terms/"/>
    <ds:schemaRef ds:uri="http://purl.org/dc/elements/1.1/"/>
    <ds:schemaRef ds:uri="http://purl.org/dc/dcmitype/"/>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07611B32-0561-4428-B6EE-877B33147F91}">
  <ds:schemaRefs>
    <ds:schemaRef ds:uri="http://schemas.microsoft.com/sharepoint/v3/contenttype/forms"/>
  </ds:schemaRefs>
</ds:datastoreItem>
</file>

<file path=customXml/itemProps3.xml><?xml version="1.0" encoding="utf-8"?>
<ds:datastoreItem xmlns:ds="http://schemas.openxmlformats.org/officeDocument/2006/customXml" ds:itemID="{AA63B976-A52C-4FA8-8098-B2D5A5A38D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475874-4fe4-4111-b01a-b3a441b01bfb"/>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1199</TotalTime>
  <Words>314</Words>
  <Application>Microsoft Office PowerPoint</Application>
  <PresentationFormat>画面に合わせる (4:3)</PresentationFormat>
  <Paragraphs>39</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江戸川区</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05_【資料２－１】利用目的の明示ひな型１</dc:title>
  <dc:creator>全庁ＬＡＮ利用者</dc:creator>
  <cp:lastModifiedBy>全庁ＬＡＮ利用者</cp:lastModifiedBy>
  <cp:revision>87</cp:revision>
  <cp:lastPrinted>2016-01-22T03:00:15Z</cp:lastPrinted>
  <dcterms:created xsi:type="dcterms:W3CDTF">2015-11-30T05:46:34Z</dcterms:created>
  <dcterms:modified xsi:type="dcterms:W3CDTF">2016-02-16T01:21:39Z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0x0101008833E8700A9BD94DAD089CC7324740D6</vt:lpwstr>
  </property>
</Properties>
</file>