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22" r:id="rId6"/>
    <p:sldMasterId id="2147483734" r:id="rId7"/>
    <p:sldMasterId id="2147483746" r:id="rId8"/>
    <p:sldMasterId id="2147483759" r:id="rId9"/>
    <p:sldMasterId id="2147483773" r:id="rId10"/>
    <p:sldMasterId id="2147483787" r:id="rId11"/>
    <p:sldMasterId id="2147483801" r:id="rId12"/>
    <p:sldMasterId id="2147483814" r:id="rId13"/>
  </p:sldMasterIdLst>
  <p:notesMasterIdLst>
    <p:notesMasterId r:id="rId63"/>
  </p:notesMasterIdLst>
  <p:handoutMasterIdLst>
    <p:handoutMasterId r:id="rId64"/>
  </p:handoutMasterIdLst>
  <p:sldIdLst>
    <p:sldId id="257" r:id="rId14"/>
    <p:sldId id="287" r:id="rId15"/>
    <p:sldId id="262" r:id="rId16"/>
    <p:sldId id="322" r:id="rId17"/>
    <p:sldId id="321" r:id="rId18"/>
    <p:sldId id="263" r:id="rId19"/>
    <p:sldId id="274" r:id="rId20"/>
    <p:sldId id="264" r:id="rId21"/>
    <p:sldId id="265" r:id="rId22"/>
    <p:sldId id="276" r:id="rId23"/>
    <p:sldId id="267" r:id="rId24"/>
    <p:sldId id="291" r:id="rId25"/>
    <p:sldId id="292" r:id="rId26"/>
    <p:sldId id="278" r:id="rId27"/>
    <p:sldId id="306" r:id="rId28"/>
    <p:sldId id="309" r:id="rId29"/>
    <p:sldId id="312" r:id="rId30"/>
    <p:sldId id="288" r:id="rId31"/>
    <p:sldId id="299" r:id="rId32"/>
    <p:sldId id="295" r:id="rId33"/>
    <p:sldId id="320" r:id="rId34"/>
    <p:sldId id="318" r:id="rId35"/>
    <p:sldId id="319" r:id="rId36"/>
    <p:sldId id="294" r:id="rId37"/>
    <p:sldId id="302" r:id="rId38"/>
    <p:sldId id="303" r:id="rId39"/>
    <p:sldId id="314" r:id="rId40"/>
    <p:sldId id="304" r:id="rId41"/>
    <p:sldId id="315" r:id="rId42"/>
    <p:sldId id="316" r:id="rId43"/>
    <p:sldId id="324" r:id="rId44"/>
    <p:sldId id="280" r:id="rId45"/>
    <p:sldId id="325" r:id="rId46"/>
    <p:sldId id="326" r:id="rId47"/>
    <p:sldId id="327" r:id="rId48"/>
    <p:sldId id="328" r:id="rId49"/>
    <p:sldId id="329" r:id="rId50"/>
    <p:sldId id="330" r:id="rId51"/>
    <p:sldId id="331" r:id="rId52"/>
    <p:sldId id="323" r:id="rId53"/>
    <p:sldId id="332" r:id="rId54"/>
    <p:sldId id="284" r:id="rId55"/>
    <p:sldId id="333" r:id="rId56"/>
    <p:sldId id="334" r:id="rId57"/>
    <p:sldId id="335" r:id="rId58"/>
    <p:sldId id="338" r:id="rId59"/>
    <p:sldId id="336" r:id="rId60"/>
    <p:sldId id="340" r:id="rId61"/>
    <p:sldId id="339" r:id="rId62"/>
  </p:sldIdLst>
  <p:sldSz cx="9144000" cy="6858000" type="screen4x3"/>
  <p:notesSz cx="6735763" cy="9866313"/>
  <p:defaultTextStyle>
    <a:defPPr>
      <a:defRPr lang="ja-JP"/>
    </a:defPPr>
    <a:lvl1pPr marL="0" algn="l" defTabSz="913368" rtl="0" eaLnBrk="1" latinLnBrk="0" hangingPunct="1">
      <a:defRPr kumimoji="1" sz="1800" kern="1200">
        <a:solidFill>
          <a:schemeClr val="tx1"/>
        </a:solidFill>
        <a:latin typeface="+mn-lt"/>
        <a:ea typeface="+mn-ea"/>
        <a:cs typeface="+mn-cs"/>
      </a:defRPr>
    </a:lvl1pPr>
    <a:lvl2pPr marL="456680" algn="l" defTabSz="913368" rtl="0" eaLnBrk="1" latinLnBrk="0" hangingPunct="1">
      <a:defRPr kumimoji="1" sz="1800" kern="1200">
        <a:solidFill>
          <a:schemeClr val="tx1"/>
        </a:solidFill>
        <a:latin typeface="+mn-lt"/>
        <a:ea typeface="+mn-ea"/>
        <a:cs typeface="+mn-cs"/>
      </a:defRPr>
    </a:lvl2pPr>
    <a:lvl3pPr marL="913368" algn="l" defTabSz="913368" rtl="0" eaLnBrk="1" latinLnBrk="0" hangingPunct="1">
      <a:defRPr kumimoji="1" sz="1800" kern="1200">
        <a:solidFill>
          <a:schemeClr val="tx1"/>
        </a:solidFill>
        <a:latin typeface="+mn-lt"/>
        <a:ea typeface="+mn-ea"/>
        <a:cs typeface="+mn-cs"/>
      </a:defRPr>
    </a:lvl3pPr>
    <a:lvl4pPr marL="1370060" algn="l" defTabSz="913368" rtl="0" eaLnBrk="1" latinLnBrk="0" hangingPunct="1">
      <a:defRPr kumimoji="1" sz="1800" kern="1200">
        <a:solidFill>
          <a:schemeClr val="tx1"/>
        </a:solidFill>
        <a:latin typeface="+mn-lt"/>
        <a:ea typeface="+mn-ea"/>
        <a:cs typeface="+mn-cs"/>
      </a:defRPr>
    </a:lvl4pPr>
    <a:lvl5pPr marL="1826744" algn="l" defTabSz="913368" rtl="0" eaLnBrk="1" latinLnBrk="0" hangingPunct="1">
      <a:defRPr kumimoji="1" sz="1800" kern="1200">
        <a:solidFill>
          <a:schemeClr val="tx1"/>
        </a:solidFill>
        <a:latin typeface="+mn-lt"/>
        <a:ea typeface="+mn-ea"/>
        <a:cs typeface="+mn-cs"/>
      </a:defRPr>
    </a:lvl5pPr>
    <a:lvl6pPr marL="2283426" algn="l" defTabSz="913368" rtl="0" eaLnBrk="1" latinLnBrk="0" hangingPunct="1">
      <a:defRPr kumimoji="1" sz="1800" kern="1200">
        <a:solidFill>
          <a:schemeClr val="tx1"/>
        </a:solidFill>
        <a:latin typeface="+mn-lt"/>
        <a:ea typeface="+mn-ea"/>
        <a:cs typeface="+mn-cs"/>
      </a:defRPr>
    </a:lvl6pPr>
    <a:lvl7pPr marL="2740117" algn="l" defTabSz="913368" rtl="0" eaLnBrk="1" latinLnBrk="0" hangingPunct="1">
      <a:defRPr kumimoji="1" sz="1800" kern="1200">
        <a:solidFill>
          <a:schemeClr val="tx1"/>
        </a:solidFill>
        <a:latin typeface="+mn-lt"/>
        <a:ea typeface="+mn-ea"/>
        <a:cs typeface="+mn-cs"/>
      </a:defRPr>
    </a:lvl7pPr>
    <a:lvl8pPr marL="3196797" algn="l" defTabSz="913368" rtl="0" eaLnBrk="1" latinLnBrk="0" hangingPunct="1">
      <a:defRPr kumimoji="1" sz="1800" kern="1200">
        <a:solidFill>
          <a:schemeClr val="tx1"/>
        </a:solidFill>
        <a:latin typeface="+mn-lt"/>
        <a:ea typeface="+mn-ea"/>
        <a:cs typeface="+mn-cs"/>
      </a:defRPr>
    </a:lvl8pPr>
    <a:lvl9pPr marL="3653486" algn="l" defTabSz="913368"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5531778-531D-4059-B7ED-379126C54673}" type="datetimeFigureOut">
              <a:rPr kumimoji="1" lang="ja-JP" altLang="en-US" smtClean="0"/>
              <a:t>2014/11/11</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C844321-1EA0-4126-A036-5AC87348B2EB}" type="slidenum">
              <a:rPr kumimoji="1" lang="ja-JP" altLang="en-US" smtClean="0"/>
              <a:t>‹#›</a:t>
            </a:fld>
            <a:endParaRPr kumimoji="1" lang="ja-JP" altLang="en-US"/>
          </a:p>
        </p:txBody>
      </p:sp>
    </p:spTree>
    <p:extLst>
      <p:ext uri="{BB962C8B-B14F-4D97-AF65-F5344CB8AC3E}">
        <p14:creationId xmlns:p14="http://schemas.microsoft.com/office/powerpoint/2010/main" val="546942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AF94D06-23C5-42C6-B807-1387578CC9F4}" type="datetimeFigureOut">
              <a:rPr kumimoji="1" lang="ja-JP" altLang="en-US" smtClean="0"/>
              <a:t>2014/11/11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81B79D8-6FCB-4E7A-900D-9265174A796F}" type="slidenum">
              <a:rPr kumimoji="1" lang="ja-JP" altLang="en-US" smtClean="0"/>
              <a:t>‹#›</a:t>
            </a:fld>
            <a:endParaRPr kumimoji="1" lang="ja-JP" altLang="en-US"/>
          </a:p>
        </p:txBody>
      </p:sp>
    </p:spTree>
    <p:extLst>
      <p:ext uri="{BB962C8B-B14F-4D97-AF65-F5344CB8AC3E}">
        <p14:creationId xmlns:p14="http://schemas.microsoft.com/office/powerpoint/2010/main" val="1184358205"/>
      </p:ext>
    </p:extLst>
  </p:cSld>
  <p:clrMap bg1="lt1" tx1="dk1" bg2="lt2" tx2="dk2" accent1="accent1" accent2="accent2" accent3="accent3" accent4="accent4" accent5="accent5" accent6="accent6" hlink="hlink" folHlink="folHlink"/>
  <p:hf sldNum="0" hdr="0" ftr="0" dt="0"/>
  <p:notesStyle>
    <a:lvl1pPr marL="0" algn="l" defTabSz="913368" rtl="0" eaLnBrk="1" latinLnBrk="0" hangingPunct="1">
      <a:defRPr kumimoji="1" sz="1200" kern="1200">
        <a:solidFill>
          <a:schemeClr val="tx1"/>
        </a:solidFill>
        <a:latin typeface="+mn-lt"/>
        <a:ea typeface="+mn-ea"/>
        <a:cs typeface="+mn-cs"/>
      </a:defRPr>
    </a:lvl1pPr>
    <a:lvl2pPr marL="456680" algn="l" defTabSz="913368" rtl="0" eaLnBrk="1" latinLnBrk="0" hangingPunct="1">
      <a:defRPr kumimoji="1" sz="1200" kern="1200">
        <a:solidFill>
          <a:schemeClr val="tx1"/>
        </a:solidFill>
        <a:latin typeface="+mn-lt"/>
        <a:ea typeface="+mn-ea"/>
        <a:cs typeface="+mn-cs"/>
      </a:defRPr>
    </a:lvl2pPr>
    <a:lvl3pPr marL="913368" algn="l" defTabSz="913368" rtl="0" eaLnBrk="1" latinLnBrk="0" hangingPunct="1">
      <a:defRPr kumimoji="1" sz="1200" kern="1200">
        <a:solidFill>
          <a:schemeClr val="tx1"/>
        </a:solidFill>
        <a:latin typeface="+mn-lt"/>
        <a:ea typeface="+mn-ea"/>
        <a:cs typeface="+mn-cs"/>
      </a:defRPr>
    </a:lvl3pPr>
    <a:lvl4pPr marL="1370060" algn="l" defTabSz="913368" rtl="0" eaLnBrk="1" latinLnBrk="0" hangingPunct="1">
      <a:defRPr kumimoji="1" sz="1200" kern="1200">
        <a:solidFill>
          <a:schemeClr val="tx1"/>
        </a:solidFill>
        <a:latin typeface="+mn-lt"/>
        <a:ea typeface="+mn-ea"/>
        <a:cs typeface="+mn-cs"/>
      </a:defRPr>
    </a:lvl4pPr>
    <a:lvl5pPr marL="1826744" algn="l" defTabSz="913368" rtl="0" eaLnBrk="1" latinLnBrk="0" hangingPunct="1">
      <a:defRPr kumimoji="1" sz="1200" kern="1200">
        <a:solidFill>
          <a:schemeClr val="tx1"/>
        </a:solidFill>
        <a:latin typeface="+mn-lt"/>
        <a:ea typeface="+mn-ea"/>
        <a:cs typeface="+mn-cs"/>
      </a:defRPr>
    </a:lvl5pPr>
    <a:lvl6pPr marL="2283426" algn="l" defTabSz="913368" rtl="0" eaLnBrk="1" latinLnBrk="0" hangingPunct="1">
      <a:defRPr kumimoji="1" sz="1200" kern="1200">
        <a:solidFill>
          <a:schemeClr val="tx1"/>
        </a:solidFill>
        <a:latin typeface="+mn-lt"/>
        <a:ea typeface="+mn-ea"/>
        <a:cs typeface="+mn-cs"/>
      </a:defRPr>
    </a:lvl6pPr>
    <a:lvl7pPr marL="2740117" algn="l" defTabSz="913368" rtl="0" eaLnBrk="1" latinLnBrk="0" hangingPunct="1">
      <a:defRPr kumimoji="1" sz="1200" kern="1200">
        <a:solidFill>
          <a:schemeClr val="tx1"/>
        </a:solidFill>
        <a:latin typeface="+mn-lt"/>
        <a:ea typeface="+mn-ea"/>
        <a:cs typeface="+mn-cs"/>
      </a:defRPr>
    </a:lvl7pPr>
    <a:lvl8pPr marL="3196797" algn="l" defTabSz="913368" rtl="0" eaLnBrk="1" latinLnBrk="0" hangingPunct="1">
      <a:defRPr kumimoji="1" sz="1200" kern="1200">
        <a:solidFill>
          <a:schemeClr val="tx1"/>
        </a:solidFill>
        <a:latin typeface="+mn-lt"/>
        <a:ea typeface="+mn-ea"/>
        <a:cs typeface="+mn-cs"/>
      </a:defRPr>
    </a:lvl8pPr>
    <a:lvl9pPr marL="3653486" algn="l" defTabSz="91336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901700" y="739775"/>
            <a:ext cx="493236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bwMode="auto">
          <a:xfrm>
            <a:off x="901700" y="739775"/>
            <a:ext cx="4933950" cy="3702050"/>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900113" y="739775"/>
            <a:ext cx="4935537" cy="3702050"/>
          </a:xfrm>
          <a:ln/>
        </p:spPr>
      </p:sp>
      <p:sp>
        <p:nvSpPr>
          <p:cNvPr id="1863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9846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xfrm>
            <a:off x="901700" y="739775"/>
            <a:ext cx="4933950" cy="3700463"/>
          </a:xfrm>
          <a:noFill/>
          <a:ln>
            <a:solidFill>
              <a:srgbClr val="000000"/>
            </a:solidFill>
            <a:miter lim="800000"/>
            <a:headEnd/>
            <a:tailEnd/>
          </a:ln>
        </p:spPr>
      </p:sp>
      <p:sp>
        <p:nvSpPr>
          <p:cNvPr id="706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ja-JP" altLang="en-US" sz="800" smtClean="0">
                <a:latin typeface="Arial" charset="0"/>
              </a:rPr>
              <a:t>サービス管理のプロセスの流れです。事前に受講された相談支援従事者との合同研修の初日の講義でケアマネジメントの概論を学ばれたところですが、サービス利用計画も個別支援計画もケアマネジメントの理論を踏襲しています。</a:t>
            </a:r>
          </a:p>
          <a:p>
            <a:pPr eaLnBrk="1" hangingPunct="1">
              <a:lnSpc>
                <a:spcPct val="80000"/>
              </a:lnSpc>
              <a:spcBef>
                <a:spcPct val="0"/>
              </a:spcBef>
            </a:pPr>
            <a:r>
              <a:rPr lang="ja-JP" altLang="en-US" sz="800" smtClean="0">
                <a:latin typeface="Arial" charset="0"/>
              </a:rPr>
              <a:t>まず最初に、基本的には、</a:t>
            </a:r>
            <a:r>
              <a:rPr lang="ja-JP" altLang="en-US" sz="800" smtClean="0"/>
              <a:t>相談支援専門員に初期相談が寄せられ、サービス利用計画が立てられそこで生活訓練の利用が望ましいとなれば、相談支援専門員から、サービス管理責任者に初回の相談が入ります。</a:t>
            </a:r>
            <a:endParaRPr lang="en-US" altLang="ja-JP" sz="800" smtClean="0"/>
          </a:p>
          <a:p>
            <a:pPr eaLnBrk="1" hangingPunct="1">
              <a:lnSpc>
                <a:spcPct val="80000"/>
              </a:lnSpc>
              <a:spcBef>
                <a:spcPct val="0"/>
              </a:spcBef>
            </a:pPr>
            <a:r>
              <a:rPr lang="ja-JP" altLang="en-US" sz="800" smtClean="0">
                <a:latin typeface="Arial" charset="0"/>
              </a:rPr>
              <a:t>しかし、まだこの仕組みは平成１８年度から始まったばかりであり、まだまだ旧来のやり方が多いのも現実です。精神科病院のワーカーから、市町村の保健師から、クリニックから、特別進学校から、ご家族から、ご本人からと、相談支援事業所以外のいろいろなルートでご紹介、ご相談においでになります。</a:t>
            </a:r>
            <a:endParaRPr lang="en-US" altLang="ja-JP" sz="800" smtClean="0">
              <a:latin typeface="Arial" charset="0"/>
            </a:endParaRPr>
          </a:p>
          <a:p>
            <a:pPr eaLnBrk="1" hangingPunct="1">
              <a:lnSpc>
                <a:spcPct val="80000"/>
              </a:lnSpc>
              <a:spcBef>
                <a:spcPct val="0"/>
              </a:spcBef>
            </a:pPr>
            <a:r>
              <a:rPr lang="ja-JP" altLang="en-US" sz="800" smtClean="0">
                <a:latin typeface="Arial" charset="0"/>
              </a:rPr>
              <a:t>でも、ちょっと待ってください。生活訓練はあくまでも経過的な支援ですから、利用者の希望する暮らし、夢の実現を果たすには、支援終了後が重要になります。そうすれば、最初から一緒に相談支援事業所の相談支援専門員と帆走しながら支援した方が、利用者にとってより効果的です。</a:t>
            </a:r>
            <a:endParaRPr lang="en-US" altLang="ja-JP" sz="800" smtClean="0">
              <a:latin typeface="Arial" charset="0"/>
            </a:endParaRPr>
          </a:p>
          <a:p>
            <a:pPr eaLnBrk="1" hangingPunct="1">
              <a:lnSpc>
                <a:spcPct val="80000"/>
              </a:lnSpc>
              <a:spcBef>
                <a:spcPct val="0"/>
              </a:spcBef>
            </a:pPr>
            <a:r>
              <a:rPr lang="ja-JP" altLang="en-US" sz="800" smtClean="0">
                <a:latin typeface="Arial" charset="0"/>
              </a:rPr>
              <a:t>まだ、まだ貴方より経験の若い相談支援専門員は頼りないかもしれません。貴方よりずいぶん年上で、チーム員として遠慮があるかもしれません。でも、それを一歩踏み出せば、次からの支援がスムーズになると信じて手をつなぎあいましょう。</a:t>
            </a:r>
            <a:endParaRPr lang="en-US" altLang="ja-JP" sz="800" smtClean="0">
              <a:latin typeface="Arial" charset="0"/>
            </a:endParaRPr>
          </a:p>
          <a:p>
            <a:pPr eaLnBrk="1" hangingPunct="1">
              <a:lnSpc>
                <a:spcPct val="80000"/>
              </a:lnSpc>
              <a:spcBef>
                <a:spcPct val="0"/>
              </a:spcBef>
            </a:pPr>
            <a:endParaRPr lang="en-US" altLang="ja-JP" sz="800" smtClean="0">
              <a:latin typeface="Arial" charset="0"/>
            </a:endParaRPr>
          </a:p>
          <a:p>
            <a:pPr eaLnBrk="1" hangingPunct="1">
              <a:lnSpc>
                <a:spcPct val="80000"/>
              </a:lnSpc>
              <a:spcBef>
                <a:spcPct val="0"/>
              </a:spcBef>
            </a:pPr>
            <a:r>
              <a:rPr lang="ja-JP" altLang="en-US" sz="800" smtClean="0"/>
              <a:t>さて、相談支援専門員がどのような支援が必要なのか、サービス利用計画の作成にあたり、生活訓練サービス事業者（サービス管理責任者）も加わって頂き、サービス担当者会議が開かれます。</a:t>
            </a:r>
            <a:endParaRPr lang="en-US" altLang="ja-JP" sz="800" smtClean="0"/>
          </a:p>
          <a:p>
            <a:pPr eaLnBrk="1" hangingPunct="1">
              <a:lnSpc>
                <a:spcPct val="80000"/>
              </a:lnSpc>
              <a:spcBef>
                <a:spcPct val="0"/>
              </a:spcBef>
            </a:pPr>
            <a:r>
              <a:rPr lang="ja-JP" altLang="en-US" sz="800" smtClean="0"/>
              <a:t>　↓↓</a:t>
            </a:r>
          </a:p>
          <a:p>
            <a:pPr eaLnBrk="1" hangingPunct="1">
              <a:lnSpc>
                <a:spcPct val="80000"/>
              </a:lnSpc>
              <a:spcBef>
                <a:spcPct val="0"/>
              </a:spcBef>
            </a:pPr>
            <a:r>
              <a:rPr lang="ja-JP" altLang="en-US" sz="600" smtClean="0"/>
              <a:t>そのときに、相談支援専門員とサービス管理責任者は、</a:t>
            </a:r>
            <a:r>
              <a:rPr lang="ja-JP" altLang="en-US" sz="600" smtClean="0">
                <a:solidFill>
                  <a:srgbClr val="215968"/>
                </a:solidFill>
              </a:rPr>
              <a:t>本人や環境に関する諸情報を共有し、ニーズ、支援方針を確認します。（連携）</a:t>
            </a:r>
            <a:endParaRPr lang="en-US" altLang="ja-JP" sz="600" smtClean="0">
              <a:solidFill>
                <a:srgbClr val="215968"/>
              </a:solidFill>
            </a:endParaRPr>
          </a:p>
          <a:p>
            <a:pPr eaLnBrk="1" hangingPunct="1">
              <a:lnSpc>
                <a:spcPct val="80000"/>
              </a:lnSpc>
              <a:spcBef>
                <a:spcPct val="0"/>
              </a:spcBef>
            </a:pPr>
            <a:r>
              <a:rPr lang="ja-JP" altLang="en-US" sz="600" smtClean="0"/>
              <a:t>　↓↓</a:t>
            </a:r>
          </a:p>
          <a:p>
            <a:pPr eaLnBrk="1" hangingPunct="1">
              <a:lnSpc>
                <a:spcPct val="80000"/>
              </a:lnSpc>
              <a:spcBef>
                <a:spcPct val="0"/>
              </a:spcBef>
            </a:pPr>
            <a:r>
              <a:rPr lang="ja-JP" altLang="en-US" sz="600" smtClean="0">
                <a:solidFill>
                  <a:srgbClr val="215968"/>
                </a:solidFill>
              </a:rPr>
              <a:t>サービス利用計画が確認され、それぞれの事業所で支援が展開されます。</a:t>
            </a:r>
          </a:p>
          <a:p>
            <a:pPr eaLnBrk="1" hangingPunct="1">
              <a:lnSpc>
                <a:spcPct val="80000"/>
              </a:lnSpc>
              <a:spcBef>
                <a:spcPct val="0"/>
              </a:spcBef>
            </a:pPr>
            <a:r>
              <a:rPr lang="ja-JP" altLang="en-US" sz="800" smtClean="0"/>
              <a:t>　↓↓</a:t>
            </a:r>
          </a:p>
          <a:p>
            <a:pPr eaLnBrk="1" hangingPunct="1">
              <a:lnSpc>
                <a:spcPct val="80000"/>
              </a:lnSpc>
              <a:spcBef>
                <a:spcPct val="0"/>
              </a:spcBef>
            </a:pPr>
            <a:r>
              <a:rPr lang="ja-JP" altLang="en-US" sz="800" smtClean="0"/>
              <a:t>それぞれの個別支援計画による支援目標について中間評価時期にサービス管理責任者は中間評価を行います。</a:t>
            </a:r>
            <a:endParaRPr lang="en-US" altLang="ja-JP" sz="800" smtClean="0"/>
          </a:p>
          <a:p>
            <a:pPr eaLnBrk="1" hangingPunct="1">
              <a:lnSpc>
                <a:spcPct val="80000"/>
              </a:lnSpc>
              <a:spcBef>
                <a:spcPct val="0"/>
              </a:spcBef>
            </a:pPr>
            <a:r>
              <a:rPr lang="ja-JP" altLang="en-US" sz="800" smtClean="0"/>
              <a:t>その際、</a:t>
            </a:r>
            <a:r>
              <a:rPr lang="ja-JP" altLang="en-US" sz="600" smtClean="0">
                <a:solidFill>
                  <a:srgbClr val="215968"/>
                </a:solidFill>
              </a:rPr>
              <a:t>サービスの提供状況、目標の達成状況、本人の状況についての評価をサービス管理責任者と相談支援専門員は共有します（連携）</a:t>
            </a:r>
            <a:endParaRPr lang="en-US" altLang="ja-JP" sz="600" smtClean="0">
              <a:solidFill>
                <a:srgbClr val="215968"/>
              </a:solidFill>
            </a:endParaRPr>
          </a:p>
          <a:p>
            <a:pPr eaLnBrk="1" hangingPunct="1">
              <a:lnSpc>
                <a:spcPct val="80000"/>
              </a:lnSpc>
              <a:spcBef>
                <a:spcPct val="0"/>
              </a:spcBef>
            </a:pPr>
            <a:r>
              <a:rPr lang="ja-JP" altLang="en-US" sz="600" smtClean="0"/>
              <a:t>　↓↓</a:t>
            </a:r>
          </a:p>
          <a:p>
            <a:pPr eaLnBrk="1" hangingPunct="1">
              <a:lnSpc>
                <a:spcPct val="80000"/>
              </a:lnSpc>
              <a:spcBef>
                <a:spcPct val="0"/>
              </a:spcBef>
            </a:pPr>
            <a:r>
              <a:rPr lang="ja-JP" altLang="en-US" sz="800" smtClean="0"/>
              <a:t>新たなニーズが生まれれば、サービス管理責任者は個別支援計画を修正、変更するという手続を行い、</a:t>
            </a:r>
            <a:endParaRPr lang="en-US" altLang="ja-JP" sz="800" smtClean="0"/>
          </a:p>
          <a:p>
            <a:pPr eaLnBrk="1" hangingPunct="1">
              <a:lnSpc>
                <a:spcPct val="80000"/>
              </a:lnSpc>
              <a:spcBef>
                <a:spcPct val="0"/>
              </a:spcBef>
            </a:pPr>
            <a:r>
              <a:rPr lang="ja-JP" altLang="en-US" sz="800" smtClean="0"/>
              <a:t>相談支援専門員は、それらをふまえたモニタリングの結果、サービス利用計画の変更修正を行います。</a:t>
            </a:r>
          </a:p>
          <a:p>
            <a:pPr eaLnBrk="1" hangingPunct="1">
              <a:lnSpc>
                <a:spcPct val="80000"/>
              </a:lnSpc>
              <a:spcBef>
                <a:spcPct val="0"/>
              </a:spcBef>
            </a:pPr>
            <a:r>
              <a:rPr lang="ja-JP" altLang="en-US" sz="800" smtClean="0"/>
              <a:t>　↓↓</a:t>
            </a:r>
          </a:p>
          <a:p>
            <a:pPr eaLnBrk="1" hangingPunct="1">
              <a:lnSpc>
                <a:spcPct val="80000"/>
              </a:lnSpc>
              <a:spcBef>
                <a:spcPct val="0"/>
              </a:spcBef>
            </a:pPr>
            <a:endParaRPr lang="en-US" altLang="ja-JP" sz="800" smtClean="0"/>
          </a:p>
          <a:p>
            <a:pPr eaLnBrk="1" hangingPunct="1">
              <a:lnSpc>
                <a:spcPct val="80000"/>
              </a:lnSpc>
              <a:spcBef>
                <a:spcPct val="0"/>
              </a:spcBef>
            </a:pPr>
            <a:r>
              <a:rPr lang="ja-JP" altLang="en-US" sz="800" smtClean="0"/>
              <a:t>このような、プロセスを経ながら、</a:t>
            </a:r>
            <a:endParaRPr lang="en-US" altLang="ja-JP" sz="800" smtClean="0"/>
          </a:p>
          <a:p>
            <a:pPr eaLnBrk="1" hangingPunct="1">
              <a:lnSpc>
                <a:spcPct val="80000"/>
              </a:lnSpc>
              <a:spcBef>
                <a:spcPct val="0"/>
              </a:spcBef>
            </a:pPr>
            <a:r>
              <a:rPr lang="ja-JP" altLang="en-US" sz="600" b="1" smtClean="0"/>
              <a:t>本人に混乱を起こさせないような障害特性の理解、適切な支援方法の共有が重要であること、</a:t>
            </a:r>
            <a:r>
              <a:rPr lang="ja-JP" altLang="en-US" sz="600" smtClean="0"/>
              <a:t>が相互に認識されていきます。</a:t>
            </a:r>
            <a:endParaRPr lang="ja-JP" altLang="en-US" sz="800" smtClean="0"/>
          </a:p>
          <a:p>
            <a:pPr eaLnBrk="1" hangingPunct="1">
              <a:lnSpc>
                <a:spcPct val="80000"/>
              </a:lnSpc>
              <a:spcBef>
                <a:spcPct val="0"/>
              </a:spcBef>
            </a:pPr>
            <a:r>
              <a:rPr lang="ja-JP" altLang="en-US" sz="800" smtClean="0"/>
              <a:t>そして、利用者さんの支援の質を高めていくために、それぞれの事業による支援以外にどのような支援が必要なのかを検討することとなり、</a:t>
            </a:r>
            <a:endParaRPr lang="en-US" altLang="ja-JP" sz="800" smtClean="0"/>
          </a:p>
          <a:p>
            <a:pPr eaLnBrk="1" hangingPunct="1">
              <a:lnSpc>
                <a:spcPct val="80000"/>
              </a:lnSpc>
              <a:spcBef>
                <a:spcPct val="0"/>
              </a:spcBef>
            </a:pPr>
            <a:r>
              <a:rPr lang="ja-JP" altLang="en-US" sz="800" smtClean="0"/>
              <a:t>例えば、どのような余暇活動が提供できるのかという検討、更にこれに必要な社会資源はあるのか、また支援者にはそれに見合うスキルは身につけているのか、支援者相互にきめ細かな支援情報は共有できているのかといった検討がされ、連携が更に強められていくことになります。</a:t>
            </a:r>
          </a:p>
          <a:p>
            <a:pPr eaLnBrk="1" hangingPunct="1">
              <a:lnSpc>
                <a:spcPct val="80000"/>
              </a:lnSpc>
              <a:spcBef>
                <a:spcPct val="0"/>
              </a:spcBef>
            </a:pPr>
            <a:endParaRPr lang="ja-JP" altLang="en-US" sz="800" smtClean="0"/>
          </a:p>
          <a:p>
            <a:pPr eaLnBrk="1" hangingPunct="1">
              <a:lnSpc>
                <a:spcPct val="70000"/>
              </a:lnSpc>
              <a:spcBef>
                <a:spcPct val="0"/>
              </a:spcBef>
            </a:pPr>
            <a:r>
              <a:rPr lang="en-US" altLang="ja-JP" sz="800" smtClean="0"/>
              <a:t>※</a:t>
            </a:r>
            <a:r>
              <a:rPr lang="ja-JP" altLang="en-US" sz="800" smtClean="0"/>
              <a:t>　基本的整理として</a:t>
            </a:r>
          </a:p>
          <a:p>
            <a:pPr eaLnBrk="1" hangingPunct="1">
              <a:lnSpc>
                <a:spcPct val="70000"/>
              </a:lnSpc>
              <a:spcBef>
                <a:spcPct val="0"/>
              </a:spcBef>
            </a:pPr>
            <a:r>
              <a:rPr lang="ja-JP" altLang="en-US" sz="800" smtClean="0"/>
              <a:t>　　サービス管理責任者：当該事業の支援計画を策定し、他サービスとの連携を計画に位置付ける</a:t>
            </a:r>
          </a:p>
          <a:p>
            <a:pPr eaLnBrk="1" hangingPunct="1">
              <a:lnSpc>
                <a:spcPct val="70000"/>
              </a:lnSpc>
              <a:spcBef>
                <a:spcPct val="0"/>
              </a:spcBef>
            </a:pPr>
            <a:r>
              <a:rPr lang="ja-JP" altLang="en-US" sz="800" smtClean="0"/>
              <a:t>　　相談支援事業者：サービス利用計画作成費の対象者については当該利用者の利用する事業の計画を含めたトータルな計画作成者</a:t>
            </a:r>
          </a:p>
          <a:p>
            <a:pPr eaLnBrk="1" hangingPunct="1">
              <a:lnSpc>
                <a:spcPct val="70000"/>
              </a:lnSpc>
              <a:spcBef>
                <a:spcPct val="0"/>
              </a:spcBef>
            </a:pPr>
            <a:r>
              <a:rPr lang="en-US" altLang="ja-JP" sz="800" smtClean="0"/>
              <a:t>※</a:t>
            </a:r>
            <a:r>
              <a:rPr lang="ja-JP" altLang="en-US" sz="800" smtClean="0"/>
              <a:t>　尚こうした連携会議が必要な場合、</a:t>
            </a:r>
            <a:r>
              <a:rPr lang="ja-JP" altLang="en-US" sz="800" u="sng" smtClean="0"/>
              <a:t>現行制度においては、利用者の了解の元に、支援に当たってのキーパーソンになる者が開催することになります。</a:t>
            </a:r>
          </a:p>
          <a:p>
            <a:pPr eaLnBrk="1" hangingPunct="1">
              <a:lnSpc>
                <a:spcPct val="80000"/>
              </a:lnSpc>
              <a:spcBef>
                <a:spcPct val="0"/>
              </a:spcBef>
            </a:pPr>
            <a:endParaRPr lang="ja-JP" altLang="en-US"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xfrm>
            <a:off x="901700" y="739775"/>
            <a:ext cx="4933950" cy="3700463"/>
          </a:xfrm>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ja-JP" altLang="en-US" sz="800" smtClean="0">
                <a:latin typeface="Arial" charset="0"/>
              </a:rPr>
              <a:t>サービス管理のプロセスの流れです。事前に受講された相談支援従事者との合同研修の初日の講義でケアマネジメントの概論を学ばれたところですが、サービス利用計画も個別支援計画もケアマネジメントの理論を踏襲しています。</a:t>
            </a:r>
          </a:p>
          <a:p>
            <a:pPr eaLnBrk="1" hangingPunct="1">
              <a:lnSpc>
                <a:spcPct val="80000"/>
              </a:lnSpc>
              <a:spcBef>
                <a:spcPct val="0"/>
              </a:spcBef>
            </a:pPr>
            <a:r>
              <a:rPr lang="ja-JP" altLang="en-US" sz="800" smtClean="0">
                <a:latin typeface="Arial" charset="0"/>
              </a:rPr>
              <a:t>まず最初に、基本的には、</a:t>
            </a:r>
            <a:r>
              <a:rPr lang="ja-JP" altLang="en-US" sz="800" smtClean="0"/>
              <a:t>相談支援専門員に初期相談が寄せられ、サービス利用計画が立てられそこで生活訓練の利用が望ましいとなれば、相談支援専門員から、サービス管理責任者に初回の相談が入ります。</a:t>
            </a:r>
            <a:endParaRPr lang="en-US" altLang="ja-JP" sz="800" smtClean="0"/>
          </a:p>
          <a:p>
            <a:pPr eaLnBrk="1" hangingPunct="1">
              <a:lnSpc>
                <a:spcPct val="80000"/>
              </a:lnSpc>
              <a:spcBef>
                <a:spcPct val="0"/>
              </a:spcBef>
            </a:pPr>
            <a:r>
              <a:rPr lang="ja-JP" altLang="en-US" sz="800" smtClean="0">
                <a:latin typeface="Arial" charset="0"/>
              </a:rPr>
              <a:t>しかし、まだこの仕組みは平成１８年度から始まったばかりであり、まだまだ旧来のやり方が多いのも現実です。精神科病院のワーカーから、市町村の保健師から、クリニックから、特別進学校から、ご家族から、ご本人からと、相談支援事業所以外のいろいろなルートでご紹介、ご相談においでになります。</a:t>
            </a:r>
            <a:endParaRPr lang="en-US" altLang="ja-JP" sz="800" smtClean="0">
              <a:latin typeface="Arial" charset="0"/>
            </a:endParaRPr>
          </a:p>
          <a:p>
            <a:pPr eaLnBrk="1" hangingPunct="1">
              <a:lnSpc>
                <a:spcPct val="80000"/>
              </a:lnSpc>
              <a:spcBef>
                <a:spcPct val="0"/>
              </a:spcBef>
            </a:pPr>
            <a:r>
              <a:rPr lang="ja-JP" altLang="en-US" sz="800" smtClean="0">
                <a:latin typeface="Arial" charset="0"/>
              </a:rPr>
              <a:t>でも、ちょっと待ってください。生活訓練はあくまでも経過的な支援ですから、利用者の希望する暮らし、夢の実現を果たすには、支援終了後が重要になります。そうすれば、最初から一緒に相談支援事業所の相談支援専門員と帆走しながら支援した方が、利用者にとってより効果的です。</a:t>
            </a:r>
            <a:endParaRPr lang="en-US" altLang="ja-JP" sz="800" smtClean="0">
              <a:latin typeface="Arial" charset="0"/>
            </a:endParaRPr>
          </a:p>
          <a:p>
            <a:pPr eaLnBrk="1" hangingPunct="1">
              <a:lnSpc>
                <a:spcPct val="80000"/>
              </a:lnSpc>
              <a:spcBef>
                <a:spcPct val="0"/>
              </a:spcBef>
            </a:pPr>
            <a:r>
              <a:rPr lang="ja-JP" altLang="en-US" sz="800" smtClean="0">
                <a:latin typeface="Arial" charset="0"/>
              </a:rPr>
              <a:t>まだ、まだ貴方より経験の若い相談支援専門員は頼りないかもしれません。貴方よりずいぶん年上で、チーム員として遠慮があるかもしれません。でも、それを一歩踏み出せば、次からの支援がスムーズになると信じて手をつなぎあいましょう。</a:t>
            </a:r>
            <a:endParaRPr lang="en-US" altLang="ja-JP" sz="800" smtClean="0">
              <a:latin typeface="Arial" charset="0"/>
            </a:endParaRPr>
          </a:p>
          <a:p>
            <a:pPr eaLnBrk="1" hangingPunct="1">
              <a:lnSpc>
                <a:spcPct val="80000"/>
              </a:lnSpc>
              <a:spcBef>
                <a:spcPct val="0"/>
              </a:spcBef>
            </a:pPr>
            <a:endParaRPr lang="en-US" altLang="ja-JP" sz="800" smtClean="0">
              <a:latin typeface="Arial" charset="0"/>
            </a:endParaRPr>
          </a:p>
          <a:p>
            <a:pPr eaLnBrk="1" hangingPunct="1">
              <a:lnSpc>
                <a:spcPct val="80000"/>
              </a:lnSpc>
              <a:spcBef>
                <a:spcPct val="0"/>
              </a:spcBef>
            </a:pPr>
            <a:r>
              <a:rPr lang="ja-JP" altLang="en-US" sz="800" smtClean="0"/>
              <a:t>さて、相談支援専門員がどのような支援が必要なのか、サービス利用計画の作成にあたり、生活訓練サービス事業者（サービス管理責任者）も加わって頂き、サービス担当者会議が開かれます。</a:t>
            </a:r>
            <a:endParaRPr lang="en-US" altLang="ja-JP" sz="800" smtClean="0"/>
          </a:p>
          <a:p>
            <a:pPr eaLnBrk="1" hangingPunct="1">
              <a:lnSpc>
                <a:spcPct val="80000"/>
              </a:lnSpc>
              <a:spcBef>
                <a:spcPct val="0"/>
              </a:spcBef>
            </a:pPr>
            <a:r>
              <a:rPr lang="ja-JP" altLang="en-US" sz="800" smtClean="0"/>
              <a:t>　↓↓</a:t>
            </a:r>
          </a:p>
          <a:p>
            <a:pPr eaLnBrk="1" hangingPunct="1">
              <a:lnSpc>
                <a:spcPct val="80000"/>
              </a:lnSpc>
              <a:spcBef>
                <a:spcPct val="0"/>
              </a:spcBef>
            </a:pPr>
            <a:r>
              <a:rPr lang="ja-JP" altLang="en-US" sz="600" smtClean="0"/>
              <a:t>そのときに、相談支援専門員とサービス管理責任者は、</a:t>
            </a:r>
            <a:r>
              <a:rPr lang="ja-JP" altLang="en-US" sz="600" smtClean="0">
                <a:solidFill>
                  <a:srgbClr val="215968"/>
                </a:solidFill>
              </a:rPr>
              <a:t>本人や環境に関する諸情報を共有し、ニーズ、支援方針を確認します。（連携）</a:t>
            </a:r>
            <a:endParaRPr lang="en-US" altLang="ja-JP" sz="600" smtClean="0">
              <a:solidFill>
                <a:srgbClr val="215968"/>
              </a:solidFill>
            </a:endParaRPr>
          </a:p>
          <a:p>
            <a:pPr eaLnBrk="1" hangingPunct="1">
              <a:lnSpc>
                <a:spcPct val="80000"/>
              </a:lnSpc>
              <a:spcBef>
                <a:spcPct val="0"/>
              </a:spcBef>
            </a:pPr>
            <a:r>
              <a:rPr lang="ja-JP" altLang="en-US" sz="600" smtClean="0"/>
              <a:t>　↓↓</a:t>
            </a:r>
          </a:p>
          <a:p>
            <a:pPr eaLnBrk="1" hangingPunct="1">
              <a:lnSpc>
                <a:spcPct val="80000"/>
              </a:lnSpc>
              <a:spcBef>
                <a:spcPct val="0"/>
              </a:spcBef>
            </a:pPr>
            <a:r>
              <a:rPr lang="ja-JP" altLang="en-US" sz="600" smtClean="0">
                <a:solidFill>
                  <a:srgbClr val="215968"/>
                </a:solidFill>
              </a:rPr>
              <a:t>サービス利用計画が確認され、それぞれの事業所で支援が展開されます。</a:t>
            </a:r>
          </a:p>
          <a:p>
            <a:pPr eaLnBrk="1" hangingPunct="1">
              <a:lnSpc>
                <a:spcPct val="80000"/>
              </a:lnSpc>
              <a:spcBef>
                <a:spcPct val="0"/>
              </a:spcBef>
            </a:pPr>
            <a:r>
              <a:rPr lang="ja-JP" altLang="en-US" sz="800" smtClean="0"/>
              <a:t>　↓↓</a:t>
            </a:r>
          </a:p>
          <a:p>
            <a:pPr eaLnBrk="1" hangingPunct="1">
              <a:lnSpc>
                <a:spcPct val="80000"/>
              </a:lnSpc>
              <a:spcBef>
                <a:spcPct val="0"/>
              </a:spcBef>
            </a:pPr>
            <a:r>
              <a:rPr lang="ja-JP" altLang="en-US" sz="800" smtClean="0"/>
              <a:t>それぞれの個別支援計画による支援目標について中間評価時期にサービス管理責任者は中間評価を行います。</a:t>
            </a:r>
            <a:endParaRPr lang="en-US" altLang="ja-JP" sz="800" smtClean="0"/>
          </a:p>
          <a:p>
            <a:pPr eaLnBrk="1" hangingPunct="1">
              <a:lnSpc>
                <a:spcPct val="80000"/>
              </a:lnSpc>
              <a:spcBef>
                <a:spcPct val="0"/>
              </a:spcBef>
            </a:pPr>
            <a:r>
              <a:rPr lang="ja-JP" altLang="en-US" sz="800" smtClean="0"/>
              <a:t>その際、</a:t>
            </a:r>
            <a:r>
              <a:rPr lang="ja-JP" altLang="en-US" sz="600" smtClean="0">
                <a:solidFill>
                  <a:srgbClr val="215968"/>
                </a:solidFill>
              </a:rPr>
              <a:t>サービスの提供状況、目標の達成状況、本人の状況についての評価をサービス管理責任者と相談支援専門員は共有します（連携）</a:t>
            </a:r>
            <a:endParaRPr lang="en-US" altLang="ja-JP" sz="600" smtClean="0">
              <a:solidFill>
                <a:srgbClr val="215968"/>
              </a:solidFill>
            </a:endParaRPr>
          </a:p>
          <a:p>
            <a:pPr eaLnBrk="1" hangingPunct="1">
              <a:lnSpc>
                <a:spcPct val="80000"/>
              </a:lnSpc>
              <a:spcBef>
                <a:spcPct val="0"/>
              </a:spcBef>
            </a:pPr>
            <a:r>
              <a:rPr lang="ja-JP" altLang="en-US" sz="600" smtClean="0"/>
              <a:t>　↓↓</a:t>
            </a:r>
          </a:p>
          <a:p>
            <a:pPr eaLnBrk="1" hangingPunct="1">
              <a:lnSpc>
                <a:spcPct val="80000"/>
              </a:lnSpc>
              <a:spcBef>
                <a:spcPct val="0"/>
              </a:spcBef>
            </a:pPr>
            <a:r>
              <a:rPr lang="ja-JP" altLang="en-US" sz="800" smtClean="0"/>
              <a:t>新たなニーズが生まれれば、サービス管理責任者は個別支援計画を修正、変更するという手続を行い、</a:t>
            </a:r>
            <a:endParaRPr lang="en-US" altLang="ja-JP" sz="800" smtClean="0"/>
          </a:p>
          <a:p>
            <a:pPr eaLnBrk="1" hangingPunct="1">
              <a:lnSpc>
                <a:spcPct val="80000"/>
              </a:lnSpc>
              <a:spcBef>
                <a:spcPct val="0"/>
              </a:spcBef>
            </a:pPr>
            <a:r>
              <a:rPr lang="ja-JP" altLang="en-US" sz="800" smtClean="0"/>
              <a:t>相談支援専門員は、それらをふまえたモニタリングの結果、サービス利用計画の変更修正を行います。</a:t>
            </a:r>
          </a:p>
          <a:p>
            <a:pPr eaLnBrk="1" hangingPunct="1">
              <a:lnSpc>
                <a:spcPct val="80000"/>
              </a:lnSpc>
              <a:spcBef>
                <a:spcPct val="0"/>
              </a:spcBef>
            </a:pPr>
            <a:r>
              <a:rPr lang="ja-JP" altLang="en-US" sz="800" smtClean="0"/>
              <a:t>　↓↓</a:t>
            </a:r>
          </a:p>
          <a:p>
            <a:pPr eaLnBrk="1" hangingPunct="1">
              <a:lnSpc>
                <a:spcPct val="80000"/>
              </a:lnSpc>
              <a:spcBef>
                <a:spcPct val="0"/>
              </a:spcBef>
            </a:pPr>
            <a:endParaRPr lang="en-US" altLang="ja-JP" sz="800" smtClean="0"/>
          </a:p>
          <a:p>
            <a:pPr eaLnBrk="1" hangingPunct="1">
              <a:lnSpc>
                <a:spcPct val="80000"/>
              </a:lnSpc>
              <a:spcBef>
                <a:spcPct val="0"/>
              </a:spcBef>
            </a:pPr>
            <a:r>
              <a:rPr lang="ja-JP" altLang="en-US" sz="800" smtClean="0"/>
              <a:t>このような、プロセスを経ながら、</a:t>
            </a:r>
            <a:endParaRPr lang="en-US" altLang="ja-JP" sz="800" smtClean="0"/>
          </a:p>
          <a:p>
            <a:pPr eaLnBrk="1" hangingPunct="1">
              <a:lnSpc>
                <a:spcPct val="80000"/>
              </a:lnSpc>
              <a:spcBef>
                <a:spcPct val="0"/>
              </a:spcBef>
            </a:pPr>
            <a:r>
              <a:rPr lang="ja-JP" altLang="en-US" sz="600" b="1" smtClean="0"/>
              <a:t>本人に混乱を起こさせないような障害特性の理解、適切な支援方法の共有が重要であること、</a:t>
            </a:r>
            <a:r>
              <a:rPr lang="ja-JP" altLang="en-US" sz="600" smtClean="0"/>
              <a:t>が相互に認識されていきます。</a:t>
            </a:r>
            <a:endParaRPr lang="ja-JP" altLang="en-US" sz="800" smtClean="0"/>
          </a:p>
          <a:p>
            <a:pPr eaLnBrk="1" hangingPunct="1">
              <a:lnSpc>
                <a:spcPct val="80000"/>
              </a:lnSpc>
              <a:spcBef>
                <a:spcPct val="0"/>
              </a:spcBef>
            </a:pPr>
            <a:r>
              <a:rPr lang="ja-JP" altLang="en-US" sz="800" smtClean="0"/>
              <a:t>そして、利用者さんの支援の質を高めていくために、それぞれの事業による支援以外にどのような支援が必要なのかを検討することとなり、</a:t>
            </a:r>
            <a:endParaRPr lang="en-US" altLang="ja-JP" sz="800" smtClean="0"/>
          </a:p>
          <a:p>
            <a:pPr eaLnBrk="1" hangingPunct="1">
              <a:lnSpc>
                <a:spcPct val="80000"/>
              </a:lnSpc>
              <a:spcBef>
                <a:spcPct val="0"/>
              </a:spcBef>
            </a:pPr>
            <a:r>
              <a:rPr lang="ja-JP" altLang="en-US" sz="800" smtClean="0"/>
              <a:t>例えば、どのような余暇活動が提供できるのかという検討、更にこれに必要な社会資源はあるのか、また支援者にはそれに見合うスキルは身につけているのか、支援者相互にきめ細かな支援情報は共有できているのかといった検討がされ、連携が更に強められていくことになります。</a:t>
            </a:r>
          </a:p>
          <a:p>
            <a:pPr eaLnBrk="1" hangingPunct="1">
              <a:lnSpc>
                <a:spcPct val="80000"/>
              </a:lnSpc>
              <a:spcBef>
                <a:spcPct val="0"/>
              </a:spcBef>
            </a:pPr>
            <a:endParaRPr lang="ja-JP" altLang="en-US" sz="800" smtClean="0"/>
          </a:p>
          <a:p>
            <a:pPr eaLnBrk="1" hangingPunct="1">
              <a:lnSpc>
                <a:spcPct val="70000"/>
              </a:lnSpc>
              <a:spcBef>
                <a:spcPct val="0"/>
              </a:spcBef>
            </a:pPr>
            <a:r>
              <a:rPr lang="en-US" altLang="ja-JP" sz="800" smtClean="0"/>
              <a:t>※</a:t>
            </a:r>
            <a:r>
              <a:rPr lang="ja-JP" altLang="en-US" sz="800" smtClean="0"/>
              <a:t>　基本的整理として</a:t>
            </a:r>
          </a:p>
          <a:p>
            <a:pPr eaLnBrk="1" hangingPunct="1">
              <a:lnSpc>
                <a:spcPct val="70000"/>
              </a:lnSpc>
              <a:spcBef>
                <a:spcPct val="0"/>
              </a:spcBef>
            </a:pPr>
            <a:r>
              <a:rPr lang="ja-JP" altLang="en-US" sz="800" smtClean="0"/>
              <a:t>　　サービス管理責任者：当該事業の支援計画を策定し、他サービスとの連携を計画に位置付ける</a:t>
            </a:r>
          </a:p>
          <a:p>
            <a:pPr eaLnBrk="1" hangingPunct="1">
              <a:lnSpc>
                <a:spcPct val="70000"/>
              </a:lnSpc>
              <a:spcBef>
                <a:spcPct val="0"/>
              </a:spcBef>
            </a:pPr>
            <a:r>
              <a:rPr lang="ja-JP" altLang="en-US" sz="800" smtClean="0"/>
              <a:t>　　相談支援事業者：サービス利用計画作成費の対象者については当該利用者の利用する事業の計画を含めたトータルな計画作成者</a:t>
            </a:r>
          </a:p>
          <a:p>
            <a:pPr eaLnBrk="1" hangingPunct="1">
              <a:lnSpc>
                <a:spcPct val="70000"/>
              </a:lnSpc>
              <a:spcBef>
                <a:spcPct val="0"/>
              </a:spcBef>
            </a:pPr>
            <a:r>
              <a:rPr lang="en-US" altLang="ja-JP" sz="800" smtClean="0"/>
              <a:t>※</a:t>
            </a:r>
            <a:r>
              <a:rPr lang="ja-JP" altLang="en-US" sz="800" smtClean="0"/>
              <a:t>　尚こうした連携会議が必要な場合、</a:t>
            </a:r>
            <a:r>
              <a:rPr lang="ja-JP" altLang="en-US" sz="800" u="sng" smtClean="0"/>
              <a:t>現行制度においては、利用者の了解の元に、支援に当たってのキーパーソンになる者が開催することになります。</a:t>
            </a:r>
          </a:p>
          <a:p>
            <a:pPr eaLnBrk="1" hangingPunct="1">
              <a:lnSpc>
                <a:spcPct val="80000"/>
              </a:lnSpc>
              <a:spcBef>
                <a:spcPct val="0"/>
              </a:spcBef>
            </a:pPr>
            <a:endParaRPr lang="ja-JP" altLang="en-US"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16933" y="9372998"/>
            <a:ext cx="2917272" cy="491603"/>
          </a:xfrm>
          <a:prstGeom prst="rect">
            <a:avLst/>
          </a:prstGeom>
          <a:noFill/>
          <a:ln w="9525">
            <a:noFill/>
            <a:miter lim="800000"/>
            <a:headEnd/>
            <a:tailEnd/>
          </a:ln>
        </p:spPr>
        <p:txBody>
          <a:bodyPr lIns="107255" tIns="53628" rIns="107255" bIns="53628" anchor="b"/>
          <a:lstStyle/>
          <a:p>
            <a:pPr algn="r" defTabSz="914400"/>
            <a:fld id="{74CF2EDA-A839-45AC-A118-6B2E5D485A49}" type="slidenum">
              <a:rPr lang="en-US" altLang="ja-JP" sz="1400">
                <a:solidFill>
                  <a:prstClr val="black"/>
                </a:solidFill>
              </a:rPr>
              <a:pPr algn="r" defTabSz="914400"/>
              <a:t>21</a:t>
            </a:fld>
            <a:endParaRPr lang="en-US" altLang="ja-JP" sz="1400">
              <a:solidFill>
                <a:prstClr val="black"/>
              </a:solidFill>
            </a:endParaRPr>
          </a:p>
        </p:txBody>
      </p:sp>
      <p:sp>
        <p:nvSpPr>
          <p:cNvPr id="119811" name="Rectangle 7"/>
          <p:cNvSpPr txBox="1">
            <a:spLocks noGrp="1" noChangeArrowheads="1"/>
          </p:cNvSpPr>
          <p:nvPr/>
        </p:nvSpPr>
        <p:spPr bwMode="auto">
          <a:xfrm>
            <a:off x="3816933" y="9372998"/>
            <a:ext cx="2917272" cy="491603"/>
          </a:xfrm>
          <a:prstGeom prst="rect">
            <a:avLst/>
          </a:prstGeom>
          <a:noFill/>
          <a:ln w="9525">
            <a:noFill/>
            <a:miter lim="800000"/>
            <a:headEnd/>
            <a:tailEnd/>
          </a:ln>
        </p:spPr>
        <p:txBody>
          <a:bodyPr lIns="107216" tIns="53606" rIns="107216" bIns="53606" anchor="b"/>
          <a:lstStyle/>
          <a:p>
            <a:pPr algn="r" defTabSz="914400"/>
            <a:fld id="{8F079D75-8A3A-4D47-928A-9227866A74D1}" type="slidenum">
              <a:rPr lang="en-US" altLang="ja-JP" sz="1400">
                <a:solidFill>
                  <a:prstClr val="black"/>
                </a:solidFill>
              </a:rPr>
              <a:pPr algn="r" defTabSz="914400"/>
              <a:t>21</a:t>
            </a:fld>
            <a:endParaRPr lang="en-US" altLang="ja-JP" sz="1400">
              <a:solidFill>
                <a:prstClr val="black"/>
              </a:solidFill>
            </a:endParaRPr>
          </a:p>
        </p:txBody>
      </p:sp>
      <p:sp>
        <p:nvSpPr>
          <p:cNvPr id="119812" name="Rectangle 2"/>
          <p:cNvSpPr>
            <a:spLocks noGrp="1" noRot="1" noChangeAspect="1" noChangeArrowheads="1" noTextEdit="1"/>
          </p:cNvSpPr>
          <p:nvPr>
            <p:ph type="sldImg"/>
          </p:nvPr>
        </p:nvSpPr>
        <p:spPr bwMode="auto">
          <a:xfrm>
            <a:off x="901700" y="736600"/>
            <a:ext cx="4933950" cy="3700463"/>
          </a:xfrm>
          <a:noFill/>
          <a:ln>
            <a:solidFill>
              <a:srgbClr val="000000"/>
            </a:solidFill>
            <a:miter lim="800000"/>
            <a:headEnd/>
            <a:tailEnd/>
          </a:ln>
        </p:spPr>
      </p:sp>
      <p:sp>
        <p:nvSpPr>
          <p:cNvPr id="119813" name="Rectangle 3"/>
          <p:cNvSpPr>
            <a:spLocks noGrp="1" noChangeArrowheads="1"/>
          </p:cNvSpPr>
          <p:nvPr>
            <p:ph type="body" idx="1"/>
          </p:nvPr>
        </p:nvSpPr>
        <p:spPr bwMode="auto">
          <a:noFill/>
        </p:spPr>
        <p:txBody>
          <a:bodyPr wrap="square" lIns="107255" tIns="53628" rIns="107255" bIns="53628" numCol="1" anchor="t" anchorCtr="0" compatLnSpc="1">
            <a:prstTxWarp prst="textNoShape">
              <a:avLst/>
            </a:prstTxWarp>
          </a:bodyPr>
          <a:lstStyle/>
          <a:p>
            <a:pPr eaLnBrk="1" hangingPunct="1">
              <a:spcBef>
                <a:spcPct val="0"/>
              </a:spcBef>
            </a:pPr>
            <a:endParaRPr lang="ja-JP" altLang="ja-JP" dirty="0" smtClean="0"/>
          </a:p>
        </p:txBody>
      </p:sp>
      <p:sp>
        <p:nvSpPr>
          <p:cNvPr id="119814" name="ヘッダー プレースホルダ 5"/>
          <p:cNvSpPr txBox="1">
            <a:spLocks noGrp="1"/>
          </p:cNvSpPr>
          <p:nvPr/>
        </p:nvSpPr>
        <p:spPr bwMode="auto">
          <a:xfrm>
            <a:off x="0" y="0"/>
            <a:ext cx="2918831" cy="493316"/>
          </a:xfrm>
          <a:prstGeom prst="rect">
            <a:avLst/>
          </a:prstGeom>
          <a:noFill/>
          <a:ln w="9525">
            <a:noFill/>
            <a:miter lim="800000"/>
            <a:headEnd/>
            <a:tailEnd/>
          </a:ln>
        </p:spPr>
        <p:txBody>
          <a:bodyPr lIns="107216" tIns="53606" rIns="107216" bIns="53606"/>
          <a:lstStyle/>
          <a:p>
            <a:pPr defTabSz="914400"/>
            <a:r>
              <a:rPr lang="ja-JP" altLang="en-US" sz="1400">
                <a:solidFill>
                  <a:prstClr val="black"/>
                </a:solidFill>
              </a:rPr>
              <a:t>配布資料</a:t>
            </a:r>
          </a:p>
        </p:txBody>
      </p:sp>
      <p:sp>
        <p:nvSpPr>
          <p:cNvPr id="119815" name="日付プレースホルダ 6"/>
          <p:cNvSpPr txBox="1">
            <a:spLocks noGrp="1"/>
          </p:cNvSpPr>
          <p:nvPr/>
        </p:nvSpPr>
        <p:spPr bwMode="auto">
          <a:xfrm>
            <a:off x="3816933" y="0"/>
            <a:ext cx="2917272" cy="493316"/>
          </a:xfrm>
          <a:prstGeom prst="rect">
            <a:avLst/>
          </a:prstGeom>
          <a:noFill/>
          <a:ln w="9525">
            <a:noFill/>
            <a:miter lim="800000"/>
            <a:headEnd/>
            <a:tailEnd/>
          </a:ln>
        </p:spPr>
        <p:txBody>
          <a:bodyPr lIns="107255" tIns="53628" rIns="107255" bIns="53628"/>
          <a:lstStyle/>
          <a:p>
            <a:pPr algn="r" defTabSz="914400"/>
            <a:r>
              <a:rPr lang="en-US" altLang="ja-JP" sz="1400">
                <a:solidFill>
                  <a:prstClr val="black"/>
                </a:solidFill>
              </a:rPr>
              <a:t>2010/1/16</a:t>
            </a:r>
            <a:endParaRPr lang="ja-JP" altLang="en-US" sz="1400">
              <a:solidFill>
                <a:prstClr val="black"/>
              </a:solidFill>
            </a:endParaRPr>
          </a:p>
        </p:txBody>
      </p:sp>
      <p:sp>
        <p:nvSpPr>
          <p:cNvPr id="75784" name="日付プレースホルダ 7"/>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1008063" fontAlgn="base">
              <a:spcBef>
                <a:spcPct val="0"/>
              </a:spcBef>
              <a:spcAft>
                <a:spcPct val="0"/>
              </a:spcAft>
              <a:defRPr/>
            </a:pPr>
            <a:r>
              <a:rPr lang="en-US" altLang="ja-JP" smtClean="0">
                <a:solidFill>
                  <a:prstClr val="black"/>
                </a:solidFill>
              </a:rPr>
              <a:t>2011/8/23</a:t>
            </a:r>
          </a:p>
        </p:txBody>
      </p:sp>
      <p:sp>
        <p:nvSpPr>
          <p:cNvPr id="75785" name="ヘッダー プレースホルダ 8"/>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1008063" fontAlgn="base">
              <a:spcBef>
                <a:spcPct val="0"/>
              </a:spcBef>
              <a:spcAft>
                <a:spcPct val="0"/>
              </a:spcAft>
              <a:defRPr/>
            </a:pPr>
            <a:r>
              <a:rPr lang="ja-JP" altLang="en-US" smtClean="0">
                <a:solidFill>
                  <a:prstClr val="black"/>
                </a:solidFill>
              </a:rPr>
              <a:t>配布資料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bwMode="auto">
          <a:xfrm>
            <a:off x="901700" y="739775"/>
            <a:ext cx="4933950" cy="3702050"/>
          </a:xfrm>
          <a:noFill/>
          <a:ln>
            <a:solidFill>
              <a:srgbClr val="000000"/>
            </a:solidFill>
            <a:miter lim="800000"/>
            <a:headEnd/>
            <a:tailEnd/>
          </a:ln>
        </p:spPr>
      </p:sp>
      <p:sp>
        <p:nvSpPr>
          <p:cNvPr id="120836" name="Rectangle 3"/>
          <p:cNvSpPr>
            <a:spLocks noGrp="1" noChangeArrowheads="1"/>
          </p:cNvSpPr>
          <p:nvPr>
            <p:ph type="body" idx="1"/>
          </p:nvPr>
        </p:nvSpPr>
        <p:spPr bwMode="auto">
          <a:xfrm>
            <a:off x="673577" y="4684787"/>
            <a:ext cx="5388610" cy="4441553"/>
          </a:xfrm>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Rot="1" noChangeAspect="1" noChangeArrowheads="1" noTextEdit="1"/>
          </p:cNvSpPr>
          <p:nvPr>
            <p:ph type="sldImg"/>
          </p:nvPr>
        </p:nvSpPr>
        <p:spPr bwMode="auto">
          <a:xfrm>
            <a:off x="901700" y="739775"/>
            <a:ext cx="4933950" cy="3702050"/>
          </a:xfrm>
          <a:noFill/>
          <a:ln>
            <a:solidFill>
              <a:srgbClr val="000000"/>
            </a:solidFill>
            <a:miter lim="800000"/>
            <a:headEnd/>
            <a:tailEnd/>
          </a:ln>
        </p:spPr>
      </p:sp>
      <p:sp>
        <p:nvSpPr>
          <p:cNvPr id="121860" name="Rectangle 3"/>
          <p:cNvSpPr>
            <a:spLocks noGrp="1" noChangeArrowheads="1"/>
          </p:cNvSpPr>
          <p:nvPr>
            <p:ph type="body" idx="1"/>
          </p:nvPr>
        </p:nvSpPr>
        <p:spPr bwMode="auto">
          <a:xfrm>
            <a:off x="673577" y="4684787"/>
            <a:ext cx="5388610" cy="4441553"/>
          </a:xfrm>
          <a:noFill/>
        </p:spPr>
        <p:txBody>
          <a:bodyPr wrap="square" numCol="1" anchor="t" anchorCtr="0" compatLnSpc="1">
            <a:prstTxWarp prst="textNoShape">
              <a:avLst/>
            </a:prstTxWarp>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469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16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D8B1B01-74FF-4548-91EB-BAECBDF5D29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590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F61AC35-5145-4E4A-A0DC-DE6364FB8609}"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39978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C91B71-B6B4-426A-BAE5-0A91DD69497F}"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8101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0D2DD1-C8A7-4487-873B-FC3AF70DDFCD}"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38566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6"/>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ED04E99-C187-43B2-8747-04618AEC1273}"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07530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57"/>
            <a:ext cx="8229600" cy="5851525"/>
          </a:xfrm>
        </p:spPr>
        <p:txBody>
          <a:bodyPr lIns="59909" tIns="29953" rIns="59909" bIns="29953"/>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6849" y="6245641"/>
            <a:ext cx="2134309" cy="476280"/>
          </a:xfrm>
        </p:spPr>
        <p:txBody>
          <a:bodyPr lIns="59909" tIns="29953" rIns="59909" bIns="29953"/>
          <a:lstStyle>
            <a:lvl1pPr>
              <a:defRPr smtClean="0">
                <a:latin typeface="Calibri" pitchFamily="34" charset="0"/>
              </a:defRPr>
            </a:lvl1pPr>
          </a:lstStyle>
          <a:p>
            <a:pPr>
              <a:defRPr/>
            </a:pPr>
            <a:fld id="{98B41871-E82A-4B60-9918-C84EB946D3E0}"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3973" y="6245641"/>
            <a:ext cx="2896056" cy="476280"/>
          </a:xfrm>
        </p:spPr>
        <p:txBody>
          <a:bodyPr lIns="59909" tIns="29953" rIns="59909" bIns="29953"/>
          <a:lstStyle>
            <a:lvl1pPr>
              <a:defRPr smtClean="0">
                <a:latin typeface="Calibri" pitchFamily="34" charset="0"/>
              </a:defRPr>
            </a:lvl1p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60950" y="6257520"/>
            <a:ext cx="2133296" cy="476280"/>
          </a:xfrm>
        </p:spPr>
        <p:txBody>
          <a:bodyPr lIns="59909" tIns="29953" rIns="59909" bIns="29953"/>
          <a:lstStyle>
            <a:lvl1pPr>
              <a:defRPr smtClean="0">
                <a:latin typeface="Calibri" pitchFamily="34" charset="0"/>
              </a:defRPr>
            </a:lvl1pPr>
          </a:lstStyle>
          <a:p>
            <a:pPr>
              <a:defRPr/>
            </a:pPr>
            <a:fld id="{CD3CA53A-947A-43AE-9A4D-38B28A68001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45741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9"/>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9"/>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13"/>
          <p:cNvSpPr>
            <a:spLocks noGrp="1"/>
          </p:cNvSpPr>
          <p:nvPr>
            <p:ph type="dt" sz="half" idx="10"/>
          </p:nvPr>
        </p:nvSpPr>
        <p:spPr/>
        <p:txBody>
          <a:bodyPr/>
          <a:lstStyle>
            <a:lvl1pPr>
              <a:defRPr/>
            </a:lvl1pPr>
          </a:lstStyle>
          <a:p>
            <a:pPr>
              <a:defRPr/>
            </a:pPr>
            <a:fld id="{0E58E309-DDA8-4070-B96A-5DC4DE2DBFF4}"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22"/>
          <p:cNvSpPr>
            <a:spLocks noGrp="1"/>
          </p:cNvSpPr>
          <p:nvPr>
            <p:ph type="sldNum" sz="quarter" idx="12"/>
          </p:nvPr>
        </p:nvSpPr>
        <p:spPr/>
        <p:txBody>
          <a:bodyPr/>
          <a:lstStyle>
            <a:lvl1pPr>
              <a:defRPr/>
            </a:lvl1pPr>
          </a:lstStyle>
          <a:p>
            <a:pPr>
              <a:defRPr/>
            </a:pPr>
            <a:fld id="{9AB8891D-815E-4AFD-B6CE-57EEF8150BA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252328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B1D7206-33D5-437B-9BE5-14C3C0675937}"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9005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EB8DAF2-A78A-492F-8A77-36B27A40CD1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8873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775FE44-439C-4A05-BE4B-BC737BC15333}"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3984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F7F1949-785D-489B-AA67-CE69D4F76A0F}"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4301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85A477A-9013-4AEC-AD85-18EE23BC454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834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6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3A22BFE-AD35-4EF1-AE5F-78227E19D816}"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027627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6146724-4151-4576-8510-7D360F54827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7301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9167324-B24C-43FA-95FD-7F0A34E387E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39030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D350B33-C8D9-46F9-919E-C0ED0C769110}"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7494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29E4D9-B003-4061-AF36-D178CC380C02}"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60863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12C2C9-55F1-42D7-A3AB-4D0AF564FFD3}"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97909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6"/>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FB24F3-4D0D-4F20-995E-D7090B5AAB5E}"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72702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57"/>
            <a:ext cx="8229600" cy="5851525"/>
          </a:xfrm>
        </p:spPr>
        <p:txBody>
          <a:bodyPr lIns="59909" tIns="29953" rIns="59909" bIns="29953"/>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6849" y="6245641"/>
            <a:ext cx="2134309" cy="476280"/>
          </a:xfrm>
        </p:spPr>
        <p:txBody>
          <a:bodyPr lIns="59909" tIns="29953" rIns="59909" bIns="29953"/>
          <a:lstStyle>
            <a:lvl1pPr>
              <a:defRPr smtClean="0">
                <a:latin typeface="Calibri" pitchFamily="34" charset="0"/>
              </a:defRPr>
            </a:lvl1pPr>
          </a:lstStyle>
          <a:p>
            <a:pPr>
              <a:defRPr/>
            </a:pPr>
            <a:fld id="{45B9CD4F-F58E-4121-9485-557F7B458F6E}"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3973" y="6245641"/>
            <a:ext cx="2896056" cy="476280"/>
          </a:xfrm>
        </p:spPr>
        <p:txBody>
          <a:bodyPr lIns="59909" tIns="29953" rIns="59909" bIns="29953"/>
          <a:lstStyle>
            <a:lvl1pPr>
              <a:defRPr smtClean="0">
                <a:latin typeface="Calibri" pitchFamily="34" charset="0"/>
              </a:defRPr>
            </a:lvl1p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60950" y="6257520"/>
            <a:ext cx="2133296" cy="476280"/>
          </a:xfrm>
        </p:spPr>
        <p:txBody>
          <a:bodyPr lIns="59909" tIns="29953" rIns="59909" bIns="29953"/>
          <a:lstStyle>
            <a:lvl1pPr>
              <a:defRPr smtClean="0">
                <a:latin typeface="Calibri" pitchFamily="34" charset="0"/>
              </a:defRPr>
            </a:lvl1pPr>
          </a:lstStyle>
          <a:p>
            <a:pPr>
              <a:defRPr/>
            </a:pPr>
            <a:fld id="{CD3CA53A-947A-43AE-9A4D-38B28A68001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898436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9"/>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9"/>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13"/>
          <p:cNvSpPr>
            <a:spLocks noGrp="1"/>
          </p:cNvSpPr>
          <p:nvPr>
            <p:ph type="dt" sz="half" idx="10"/>
          </p:nvPr>
        </p:nvSpPr>
        <p:spPr/>
        <p:txBody>
          <a:bodyPr/>
          <a:lstStyle>
            <a:lvl1pPr>
              <a:defRPr/>
            </a:lvl1pPr>
          </a:lstStyle>
          <a:p>
            <a:pPr>
              <a:defRPr/>
            </a:pPr>
            <a:fld id="{63413C3D-97B8-4C27-896A-606960EAAFBA}"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22"/>
          <p:cNvSpPr>
            <a:spLocks noGrp="1"/>
          </p:cNvSpPr>
          <p:nvPr>
            <p:ph type="sldNum" sz="quarter" idx="12"/>
          </p:nvPr>
        </p:nvSpPr>
        <p:spPr/>
        <p:txBody>
          <a:bodyPr/>
          <a:lstStyle>
            <a:lvl1pPr>
              <a:defRPr/>
            </a:lvl1pPr>
          </a:lstStyle>
          <a:p>
            <a:pPr>
              <a:defRPr/>
            </a:pPr>
            <a:fld id="{9AB8891D-815E-4AFD-B6CE-57EEF8150BA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394034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D629D7-FDCA-443B-A1E9-20952585D62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82860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16E730-C501-43AB-B8F1-236F642A731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364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97C2BC7-807A-48B3-A46B-4459D68B28DF}"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48860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29AB27-2A60-46DE-BB17-25C653E2BA0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0179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930816F-3EF6-4FC7-B647-45FF21C7355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3058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0729720-1A22-4590-A3EA-8F4213273036}"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2058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EDD147F-048F-4679-BC3A-72266A754694}"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570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96670B6-3320-4049-9535-C54604CEE69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21702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40F522-D96E-4218-AF4A-C2FC501140D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64467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BBBC74-80E5-49A9-86EF-B4DA2440D7E3}"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60361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F2BABF-7E5E-4939-A521-AF6CB54A2068}"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51648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6"/>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77EB03-7C52-4415-B109-F5C9483B4CD9}"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30138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57"/>
            <a:ext cx="8229600" cy="5851525"/>
          </a:xfrm>
        </p:spPr>
        <p:txBody>
          <a:bodyPr lIns="59909" tIns="29953" rIns="59909" bIns="29953"/>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6849" y="6245641"/>
            <a:ext cx="2134309" cy="476280"/>
          </a:xfrm>
        </p:spPr>
        <p:txBody>
          <a:bodyPr lIns="59909" tIns="29953" rIns="59909" bIns="29953"/>
          <a:lstStyle>
            <a:lvl1pPr>
              <a:defRPr smtClean="0">
                <a:latin typeface="Calibri" pitchFamily="34" charset="0"/>
              </a:defRPr>
            </a:lvl1pPr>
          </a:lstStyle>
          <a:p>
            <a:pPr>
              <a:defRPr/>
            </a:pPr>
            <a:fld id="{A1461422-A667-4D17-9410-6AA679EB2721}"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3973" y="6245641"/>
            <a:ext cx="2896056" cy="476280"/>
          </a:xfrm>
        </p:spPr>
        <p:txBody>
          <a:bodyPr lIns="59909" tIns="29953" rIns="59909" bIns="29953"/>
          <a:lstStyle>
            <a:lvl1pPr>
              <a:defRPr smtClean="0">
                <a:latin typeface="Calibri" pitchFamily="34" charset="0"/>
              </a:defRPr>
            </a:lvl1p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60950" y="6257520"/>
            <a:ext cx="2133296" cy="476280"/>
          </a:xfrm>
        </p:spPr>
        <p:txBody>
          <a:bodyPr lIns="59909" tIns="29953" rIns="59909" bIns="29953"/>
          <a:lstStyle>
            <a:lvl1pPr>
              <a:defRPr smtClean="0">
                <a:latin typeface="Calibri" pitchFamily="34" charset="0"/>
              </a:defRPr>
            </a:lvl1pPr>
          </a:lstStyle>
          <a:p>
            <a:pPr>
              <a:defRPr/>
            </a:pPr>
            <a:fld id="{CD3CA53A-947A-43AE-9A4D-38B28A68001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3402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CAB70A0-F33D-4601-B2E7-F7DECAAD9936}"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82697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9"/>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9"/>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13"/>
          <p:cNvSpPr>
            <a:spLocks noGrp="1"/>
          </p:cNvSpPr>
          <p:nvPr>
            <p:ph type="dt" sz="half" idx="10"/>
          </p:nvPr>
        </p:nvSpPr>
        <p:spPr/>
        <p:txBody>
          <a:bodyPr/>
          <a:lstStyle>
            <a:lvl1pPr>
              <a:defRPr/>
            </a:lvl1pPr>
          </a:lstStyle>
          <a:p>
            <a:pPr>
              <a:defRPr/>
            </a:pPr>
            <a:fld id="{97FA0B68-02EC-439D-B514-AB31ACE1383A}"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22"/>
          <p:cNvSpPr>
            <a:spLocks noGrp="1"/>
          </p:cNvSpPr>
          <p:nvPr>
            <p:ph type="sldNum" sz="quarter" idx="12"/>
          </p:nvPr>
        </p:nvSpPr>
        <p:spPr/>
        <p:txBody>
          <a:bodyPr/>
          <a:lstStyle>
            <a:lvl1pPr>
              <a:defRPr/>
            </a:lvl1pPr>
          </a:lstStyle>
          <a:p>
            <a:pPr>
              <a:defRPr/>
            </a:pPr>
            <a:fld id="{9AB8891D-815E-4AFD-B6CE-57EEF8150BA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487430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lvl1pPr>
              <a:defRPr/>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ja-JP" altLang="en-US" dirty="0" smtClean="0"/>
              <a:t>マスター サブタイトルの書式設定</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FDAD5013-0AA4-4A21-8756-5E04B3E58B84}"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FCB3FEE-DFEE-44E2-9AB9-AA7B6504A163}" type="slidenum">
              <a:rPr lang="ja-JP" altLang="en-US"/>
              <a:pPr>
                <a:defRPr/>
              </a:pPr>
              <a:t>‹#›</a:t>
            </a:fld>
            <a:endParaRPr lang="en-US" altLang="ja-JP"/>
          </a:p>
        </p:txBody>
      </p:sp>
    </p:spTree>
    <p:extLst>
      <p:ext uri="{BB962C8B-B14F-4D97-AF65-F5344CB8AC3E}">
        <p14:creationId xmlns:p14="http://schemas.microsoft.com/office/powerpoint/2010/main" val="9899208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lvl1pPr>
            <a:lvl2pPr>
              <a:defRPr/>
            </a:lvl2pPr>
            <a:lvl3pPr>
              <a:defRPr/>
            </a:lvl3pPr>
            <a:lvl4pPr>
              <a:defRPr/>
            </a:lvl4pPr>
            <a:lvl5pP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F54F0DE3-5050-46E3-93A5-61660531B677}"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11B0A03-7C06-4BBA-8088-E53538E114FD}" type="slidenum">
              <a:rPr lang="ja-JP" altLang="en-US"/>
              <a:pPr>
                <a:defRPr/>
              </a:pPr>
              <a:t>‹#›</a:t>
            </a:fld>
            <a:endParaRPr lang="en-US" altLang="ja-JP"/>
          </a:p>
        </p:txBody>
      </p:sp>
    </p:spTree>
    <p:extLst>
      <p:ext uri="{BB962C8B-B14F-4D97-AF65-F5344CB8AC3E}">
        <p14:creationId xmlns:p14="http://schemas.microsoft.com/office/powerpoint/2010/main" val="21586236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5"/>
            <a:ext cx="7772400" cy="1362075"/>
          </a:xfrm>
        </p:spPr>
        <p:txBody>
          <a:bodyPr anchor="t"/>
          <a:lstStyle>
            <a:lvl1pPr algn="l">
              <a:defRPr sz="4000" b="1" cap="all"/>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722313" y="2906728"/>
            <a:ext cx="7772400" cy="1500187"/>
          </a:xfrm>
        </p:spPr>
        <p:txBody>
          <a:bodyPr anchor="b"/>
          <a:lstStyle>
            <a:lvl1pPr marL="0" indent="0">
              <a:buNone/>
              <a:defRPr sz="2000">
                <a:solidFill>
                  <a:schemeClr val="tx1">
                    <a:tint val="75000"/>
                  </a:schemeClr>
                </a:solidFill>
              </a:defRPr>
            </a:lvl1pPr>
            <a:lvl2pPr marL="456846" indent="0">
              <a:buNone/>
              <a:defRPr sz="1800">
                <a:solidFill>
                  <a:schemeClr val="tx1">
                    <a:tint val="75000"/>
                  </a:schemeClr>
                </a:solidFill>
              </a:defRPr>
            </a:lvl2pPr>
            <a:lvl3pPr marL="913696" indent="0">
              <a:buNone/>
              <a:defRPr sz="1600">
                <a:solidFill>
                  <a:schemeClr val="tx1">
                    <a:tint val="75000"/>
                  </a:schemeClr>
                </a:solidFill>
              </a:defRPr>
            </a:lvl3pPr>
            <a:lvl4pPr marL="1370550" indent="0">
              <a:buNone/>
              <a:defRPr sz="1400">
                <a:solidFill>
                  <a:schemeClr val="tx1">
                    <a:tint val="75000"/>
                  </a:schemeClr>
                </a:solidFill>
              </a:defRPr>
            </a:lvl4pPr>
            <a:lvl5pPr marL="1827398" indent="0">
              <a:buNone/>
              <a:defRPr sz="1400">
                <a:solidFill>
                  <a:schemeClr val="tx1">
                    <a:tint val="75000"/>
                  </a:schemeClr>
                </a:solidFill>
              </a:defRPr>
            </a:lvl5pPr>
            <a:lvl6pPr marL="2284245" indent="0">
              <a:buNone/>
              <a:defRPr sz="1400">
                <a:solidFill>
                  <a:schemeClr val="tx1">
                    <a:tint val="75000"/>
                  </a:schemeClr>
                </a:solidFill>
              </a:defRPr>
            </a:lvl6pPr>
            <a:lvl7pPr marL="2741098" indent="0">
              <a:buNone/>
              <a:defRPr sz="1400">
                <a:solidFill>
                  <a:schemeClr val="tx1">
                    <a:tint val="75000"/>
                  </a:schemeClr>
                </a:solidFill>
              </a:defRPr>
            </a:lvl7pPr>
            <a:lvl8pPr marL="3197941" indent="0">
              <a:buNone/>
              <a:defRPr sz="1400">
                <a:solidFill>
                  <a:schemeClr val="tx1">
                    <a:tint val="75000"/>
                  </a:schemeClr>
                </a:solidFill>
              </a:defRPr>
            </a:lvl8pPr>
            <a:lvl9pPr marL="3654795" indent="0">
              <a:buNone/>
              <a:defRPr sz="1400">
                <a:solidFill>
                  <a:schemeClr val="tx1">
                    <a:tint val="75000"/>
                  </a:schemeClr>
                </a:solidFill>
              </a:defRPr>
            </a:lvl9pPr>
          </a:lstStyle>
          <a:p>
            <a:pPr lvl="0"/>
            <a:r>
              <a:rPr lang="ja-JP" altLang="en-US" dirty="0"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250C220-6D5D-44BF-BF5D-B7CB112FDA04}"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4A65648-E0BA-402A-AB5B-0354CE414181}" type="slidenum">
              <a:rPr lang="ja-JP" altLang="en-US"/>
              <a:pPr>
                <a:defRPr/>
              </a:pPr>
              <a:t>‹#›</a:t>
            </a:fld>
            <a:endParaRPr lang="en-US" altLang="ja-JP"/>
          </a:p>
        </p:txBody>
      </p:sp>
    </p:spTree>
    <p:extLst>
      <p:ext uri="{BB962C8B-B14F-4D97-AF65-F5344CB8AC3E}">
        <p14:creationId xmlns:p14="http://schemas.microsoft.com/office/powerpoint/2010/main" val="29487539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sz="half" idx="1"/>
          </p:nvPr>
        </p:nvSpPr>
        <p:spPr>
          <a:xfrm>
            <a:off x="650875" y="2276490"/>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6578601" y="2276490"/>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pPr>
              <a:defRPr/>
            </a:pPr>
            <a:fld id="{24F1D26C-6F74-4C3F-8D2E-19786F5332AE}" type="datetime1">
              <a:rPr lang="ja-JP" altLang="en-US" smtClean="0"/>
              <a:t>2014/11/11</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E81258A-D988-46EE-9ACE-5A08689FCF87}" type="slidenum">
              <a:rPr lang="ja-JP" altLang="en-US"/>
              <a:pPr>
                <a:defRPr/>
              </a:pPr>
              <a:t>‹#›</a:t>
            </a:fld>
            <a:endParaRPr lang="en-US" altLang="ja-JP"/>
          </a:p>
        </p:txBody>
      </p:sp>
    </p:spTree>
    <p:extLst>
      <p:ext uri="{BB962C8B-B14F-4D97-AF65-F5344CB8AC3E}">
        <p14:creationId xmlns:p14="http://schemas.microsoft.com/office/powerpoint/2010/main" val="42426579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ja-JP" altLang="en-US" dirty="0"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377DF415-9AC2-4193-9DA7-2B5E7DECFAA0}" type="datetime1">
              <a:rPr lang="ja-JP" altLang="en-US" smtClean="0"/>
              <a:t>2014/11/11</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45C5F1B-4F0B-42A9-83B8-9B85782893FA}" type="slidenum">
              <a:rPr lang="ja-JP" altLang="en-US"/>
              <a:pPr>
                <a:defRPr/>
              </a:pPr>
              <a:t>‹#›</a:t>
            </a:fld>
            <a:endParaRPr lang="en-US" altLang="ja-JP"/>
          </a:p>
        </p:txBody>
      </p:sp>
    </p:spTree>
    <p:extLst>
      <p:ext uri="{BB962C8B-B14F-4D97-AF65-F5344CB8AC3E}">
        <p14:creationId xmlns:p14="http://schemas.microsoft.com/office/powerpoint/2010/main" val="32544025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pPr>
              <a:defRPr/>
            </a:pPr>
            <a:fld id="{17D80D64-4295-4427-8534-23D30498DF74}" type="datetime1">
              <a:rPr lang="ja-JP" altLang="en-US" smtClean="0"/>
              <a:t>2014/11/11</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976497F-7AC5-47D3-B530-3D3D4F35C00C}" type="slidenum">
              <a:rPr lang="ja-JP" altLang="en-US"/>
              <a:pPr>
                <a:defRPr/>
              </a:pPr>
              <a:t>‹#›</a:t>
            </a:fld>
            <a:endParaRPr lang="en-US" altLang="ja-JP"/>
          </a:p>
        </p:txBody>
      </p:sp>
    </p:spTree>
    <p:extLst>
      <p:ext uri="{BB962C8B-B14F-4D97-AF65-F5344CB8AC3E}">
        <p14:creationId xmlns:p14="http://schemas.microsoft.com/office/powerpoint/2010/main" val="14916095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DB44150-57C3-47FB-A3B9-FB39FAA586C0}" type="datetime1">
              <a:rPr lang="ja-JP" altLang="en-US" smtClean="0"/>
              <a:t>2014/11/11</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95B284D6-B607-4187-A319-57F8D6008064}" type="slidenum">
              <a:rPr lang="ja-JP" altLang="en-US"/>
              <a:pPr>
                <a:defRPr/>
              </a:pPr>
              <a:t>‹#›</a:t>
            </a:fld>
            <a:endParaRPr lang="en-US" altLang="ja-JP"/>
          </a:p>
        </p:txBody>
      </p:sp>
    </p:spTree>
    <p:extLst>
      <p:ext uri="{BB962C8B-B14F-4D97-AF65-F5344CB8AC3E}">
        <p14:creationId xmlns:p14="http://schemas.microsoft.com/office/powerpoint/2010/main" val="20171696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ja-JP" altLang="en-US" dirty="0"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8C0298D-039A-4015-95A2-3320324EE44B}" type="datetime1">
              <a:rPr lang="ja-JP" altLang="en-US" smtClean="0"/>
              <a:t>2014/11/11</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CA95DEC-0CD2-4A4F-A36C-B98763717992}" type="slidenum">
              <a:rPr lang="ja-JP" altLang="en-US"/>
              <a:pPr>
                <a:defRPr/>
              </a:pPr>
              <a:t>‹#›</a:t>
            </a:fld>
            <a:endParaRPr lang="en-US" altLang="ja-JP"/>
          </a:p>
        </p:txBody>
      </p:sp>
    </p:spTree>
    <p:extLst>
      <p:ext uri="{BB962C8B-B14F-4D97-AF65-F5344CB8AC3E}">
        <p14:creationId xmlns:p14="http://schemas.microsoft.com/office/powerpoint/2010/main" val="8807612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dirty="0" smtClean="0"/>
              <a:t>マスター タイトルの書式設定</a:t>
            </a:r>
            <a:endParaRPr lang="ja-JP" altLang="en-US" dirty="0"/>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ja-JP" altLang="en-US" dirty="0"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D7D0A36-2F80-4949-B4B9-D307E0157AA8}" type="datetime1">
              <a:rPr lang="ja-JP" altLang="en-US" smtClean="0"/>
              <a:t>2014/11/11</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2C6146D-A129-4C50-9913-3397AB2F9360}" type="slidenum">
              <a:rPr lang="ja-JP" altLang="en-US"/>
              <a:pPr>
                <a:defRPr/>
              </a:pPr>
              <a:t>‹#›</a:t>
            </a:fld>
            <a:endParaRPr lang="en-US" altLang="ja-JP"/>
          </a:p>
        </p:txBody>
      </p:sp>
    </p:spTree>
    <p:extLst>
      <p:ext uri="{BB962C8B-B14F-4D97-AF65-F5344CB8AC3E}">
        <p14:creationId xmlns:p14="http://schemas.microsoft.com/office/powerpoint/2010/main" val="3243208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3CB333E-DF0E-4386-B603-3DC7E3DF79F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19376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5E8E0271-4ABE-45AB-AF42-617765CE3D43}"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3BC18AB-36C2-4822-B109-AF5C38B03FD2}" type="slidenum">
              <a:rPr lang="ja-JP" altLang="en-US"/>
              <a:pPr>
                <a:defRPr/>
              </a:pPr>
              <a:t>‹#›</a:t>
            </a:fld>
            <a:endParaRPr lang="en-US" altLang="ja-JP"/>
          </a:p>
        </p:txBody>
      </p:sp>
    </p:spTree>
    <p:extLst>
      <p:ext uri="{BB962C8B-B14F-4D97-AF65-F5344CB8AC3E}">
        <p14:creationId xmlns:p14="http://schemas.microsoft.com/office/powerpoint/2010/main" val="5666343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390540"/>
            <a:ext cx="2925762" cy="8321675"/>
          </a:xfrm>
        </p:spPr>
        <p:txBody>
          <a:bodyPr vert="eaVert"/>
          <a:lstStyle>
            <a:lvl1pPr>
              <a:defRPr/>
            </a:lvl1pPr>
          </a:lstStyle>
          <a:p>
            <a:r>
              <a:rPr lang="ja-JP" altLang="en-US" dirty="0" smtClean="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650875" y="390540"/>
            <a:ext cx="8624888" cy="8321675"/>
          </a:xfrm>
        </p:spPr>
        <p:txBody>
          <a:bodyPr vert="eaVert"/>
          <a:lstStyle>
            <a:lvl1pPr>
              <a:defRPr/>
            </a:lvl1pPr>
            <a:lvl2pPr>
              <a:defRPr/>
            </a:lvl2pPr>
            <a:lvl3pPr>
              <a:defRPr/>
            </a:lvl3pPr>
            <a:lvl4pPr>
              <a:defRPr/>
            </a:lvl4pPr>
            <a:lvl5pP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F3404035-5954-4FD7-AF3C-396A1FB95EA7}"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AA6D9E-CEDB-48A6-858E-7EB01D3450EE}" type="slidenum">
              <a:rPr lang="ja-JP" altLang="en-US"/>
              <a:pPr>
                <a:defRPr/>
              </a:pPr>
              <a:t>‹#›</a:t>
            </a:fld>
            <a:endParaRPr lang="en-US" altLang="ja-JP"/>
          </a:p>
        </p:txBody>
      </p:sp>
    </p:spTree>
    <p:extLst>
      <p:ext uri="{BB962C8B-B14F-4D97-AF65-F5344CB8AC3E}">
        <p14:creationId xmlns:p14="http://schemas.microsoft.com/office/powerpoint/2010/main" val="8759263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647" y="274588"/>
            <a:ext cx="8228707" cy="585117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F83991B3-9894-4239-91F6-317F0C58E646}" type="datetime1">
              <a:rPr lang="ja-JP" altLang="en-US" smtClean="0"/>
              <a:t>2014/11/11</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574E08A1-0F02-42D7-861A-F07FE0E8ABAA}" type="slidenum">
              <a:rPr lang="ja-JP" altLang="en-US"/>
              <a:pPr>
                <a:defRPr/>
              </a:pPr>
              <a:t>‹#›</a:t>
            </a:fld>
            <a:endParaRPr lang="en-US" altLang="ja-JP"/>
          </a:p>
        </p:txBody>
      </p:sp>
    </p:spTree>
    <p:extLst>
      <p:ext uri="{BB962C8B-B14F-4D97-AF65-F5344CB8AC3E}">
        <p14:creationId xmlns:p14="http://schemas.microsoft.com/office/powerpoint/2010/main" val="20299880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151BEA-8633-4A0D-AE3B-0040A4F47BE0}"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33153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FDACED-FDAE-487F-9522-87E252C68798}"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991715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A54792-2F90-46B4-90F2-8B33CCA06D31}"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386186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E31744D-F611-4722-9C7B-F8E07CD69A99}"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51248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98380B-7921-4BFC-A203-6C6E42F5CB06}"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680428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9F223BC-8693-4818-8397-AB81CF4E136B}"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95052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D6A411-62A6-4110-A9F3-FD06DAA3AE01}"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9923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D4AC995-A0F2-475F-8E87-C16ABBF8F57A}"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6180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009770C-CA3F-48FC-BE20-37F88471C9FC}"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701344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B55955-61B1-4B69-A889-91B7D964EFC3}"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97050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DB56676-E227-43E7-9EC2-5D4A54E447A7}"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99424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4DF521-989C-47CD-BA17-195562B71329}"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627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D7B3F3A-31E3-4A50-A774-1767251AD2DB}"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035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BEC8AF2-0E54-4996-8961-476EE6BCB54A}"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213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07C3FBE-A5B8-436D-8ADB-9930D5E39826}"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283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6" y="1435103"/>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DF8ED60-83DF-4047-A0A4-869D5D4B162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161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57B4469-59A7-4DEA-9439-67B22D9CA96D}"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79801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94DDACE-E220-4DCB-8E1A-5E0F2B8D8FC0}"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0289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5124807-A223-4239-BECA-4378A5DBD52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662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6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7C79C3-7865-4794-89DF-AB57D3543E9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347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79"/>
            <a:ext cx="8229600" cy="5851525"/>
          </a:xfrm>
        </p:spPr>
        <p:txBody>
          <a:bodyPr lIns="59867" tIns="29928" rIns="59867" bIns="29928"/>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6849" y="6245641"/>
            <a:ext cx="2134309" cy="476280"/>
          </a:xfrm>
        </p:spPr>
        <p:txBody>
          <a:bodyPr lIns="59867" tIns="29928" rIns="59867" bIns="29928"/>
          <a:lstStyle>
            <a:lvl1pPr>
              <a:defRPr smtClean="0">
                <a:latin typeface="Calibri" pitchFamily="34" charset="0"/>
              </a:defRPr>
            </a:lvl1pPr>
          </a:lstStyle>
          <a:p>
            <a:pPr>
              <a:defRPr/>
            </a:pPr>
            <a:fld id="{F6DC914A-AAE2-45EC-AE99-0975FE031483}"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3973" y="6245641"/>
            <a:ext cx="2896056" cy="476280"/>
          </a:xfrm>
        </p:spPr>
        <p:txBody>
          <a:bodyPr lIns="59867" tIns="29928" rIns="59867" bIns="29928"/>
          <a:lstStyle>
            <a:lvl1pPr>
              <a:defRPr smtClean="0">
                <a:latin typeface="Calibri" pitchFamily="34" charset="0"/>
              </a:defRPr>
            </a:lvl1p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60955" y="6257520"/>
            <a:ext cx="2133296" cy="476280"/>
          </a:xfrm>
        </p:spPr>
        <p:txBody>
          <a:bodyPr lIns="59867" tIns="29928" rIns="59867" bIns="29928"/>
          <a:lstStyle>
            <a:lvl1pPr>
              <a:defRPr smtClean="0">
                <a:latin typeface="Calibri" pitchFamily="34" charset="0"/>
              </a:defRPr>
            </a:lvl1pPr>
          </a:lstStyle>
          <a:p>
            <a:pPr>
              <a:defRPr/>
            </a:pPr>
            <a:fld id="{CD3CA53A-947A-43AE-9A4D-38B28A68001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55428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9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9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13"/>
          <p:cNvSpPr>
            <a:spLocks noGrp="1"/>
          </p:cNvSpPr>
          <p:nvPr>
            <p:ph type="dt" sz="half" idx="10"/>
          </p:nvPr>
        </p:nvSpPr>
        <p:spPr/>
        <p:txBody>
          <a:bodyPr/>
          <a:lstStyle>
            <a:lvl1pPr>
              <a:defRPr/>
            </a:lvl1pPr>
          </a:lstStyle>
          <a:p>
            <a:pPr>
              <a:defRPr/>
            </a:pPr>
            <a:fld id="{79D6F7AF-F197-447A-9AA4-92B5DECF43EC}" type="datetime1">
              <a:rPr lang="ja-JP" altLang="en-US" smtClean="0">
                <a:solidFill>
                  <a:prstClr val="black">
                    <a:tint val="75000"/>
                  </a:prstClr>
                </a:solidFill>
              </a:rPr>
              <a:t>2014/11/11</a:t>
            </a:fld>
            <a:endParaRPr lang="en-US" altLang="ja-JP">
              <a:solidFill>
                <a:prstClr val="black">
                  <a:tint val="75000"/>
                </a:prstClr>
              </a:solidFill>
            </a:endParaRPr>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22"/>
          <p:cNvSpPr>
            <a:spLocks noGrp="1"/>
          </p:cNvSpPr>
          <p:nvPr>
            <p:ph type="sldNum" sz="quarter" idx="12"/>
          </p:nvPr>
        </p:nvSpPr>
        <p:spPr/>
        <p:txBody>
          <a:bodyPr/>
          <a:lstStyle>
            <a:lvl1pPr>
              <a:defRPr/>
            </a:lvl1pPr>
          </a:lstStyle>
          <a:p>
            <a:pPr>
              <a:defRPr/>
            </a:pPr>
            <a:fld id="{9AB8891D-815E-4AFD-B6CE-57EEF8150BA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58581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DAA61D1-053C-43FE-A882-712AE8D00134}"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659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147D3BC-A831-404E-AB6E-05119DC7DCBF}"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80149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891A5D3-A09B-46B3-9CF0-D7C3B25AC22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59050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9BD194B-21AC-4437-BB8E-95BC85FC096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416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C644C15-0F7D-4686-A8E6-7743C0A4DF21}"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6412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33A454F-7B6A-41DF-8315-B5B61DF8A89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19559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79811A1C-AB0A-446D-8850-99B3ECEF45BB}"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94316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745DD1D-2417-4991-80EA-F2DE77923392}"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1456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6" y="1435103"/>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3598264-4C25-4109-9CA8-9849937AB792}"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18751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172E159-C46A-4EB4-8506-769F0C843C2B}"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55498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AACC4-6905-4420-9880-314DC1E8EFF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75722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6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CEF57A7-77C4-4197-89CA-AA8E890A8F2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17314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4" indent="0" algn="ctr">
              <a:buNone/>
              <a:defRPr>
                <a:solidFill>
                  <a:schemeClr val="tx1">
                    <a:tint val="75000"/>
                  </a:schemeClr>
                </a:solidFill>
              </a:defRPr>
            </a:lvl2pPr>
            <a:lvl3pPr marL="913415" indent="0" algn="ctr">
              <a:buNone/>
              <a:defRPr>
                <a:solidFill>
                  <a:schemeClr val="tx1">
                    <a:tint val="75000"/>
                  </a:schemeClr>
                </a:solidFill>
              </a:defRPr>
            </a:lvl3pPr>
            <a:lvl4pPr marL="1370130" indent="0" algn="ctr">
              <a:buNone/>
              <a:defRPr>
                <a:solidFill>
                  <a:schemeClr val="tx1">
                    <a:tint val="75000"/>
                  </a:schemeClr>
                </a:solidFill>
              </a:defRPr>
            </a:lvl4pPr>
            <a:lvl5pPr marL="1826837" indent="0" algn="ctr">
              <a:buNone/>
              <a:defRPr>
                <a:solidFill>
                  <a:schemeClr val="tx1">
                    <a:tint val="75000"/>
                  </a:schemeClr>
                </a:solidFill>
              </a:defRPr>
            </a:lvl5pPr>
            <a:lvl6pPr marL="2283543" indent="0" algn="ctr">
              <a:buNone/>
              <a:defRPr>
                <a:solidFill>
                  <a:schemeClr val="tx1">
                    <a:tint val="75000"/>
                  </a:schemeClr>
                </a:solidFill>
              </a:defRPr>
            </a:lvl6pPr>
            <a:lvl7pPr marL="2740257" indent="0" algn="ctr">
              <a:buNone/>
              <a:defRPr>
                <a:solidFill>
                  <a:schemeClr val="tx1">
                    <a:tint val="75000"/>
                  </a:schemeClr>
                </a:solidFill>
              </a:defRPr>
            </a:lvl7pPr>
            <a:lvl8pPr marL="3196961" indent="0" algn="ctr">
              <a:buNone/>
              <a:defRPr>
                <a:solidFill>
                  <a:schemeClr val="tx1">
                    <a:tint val="75000"/>
                  </a:schemeClr>
                </a:solidFill>
              </a:defRPr>
            </a:lvl8pPr>
            <a:lvl9pPr marL="3653673"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kumimoji="0"/>
            </a:lvl1pPr>
          </a:lstStyle>
          <a:p>
            <a:pPr>
              <a:defRPr/>
            </a:pPr>
            <a:fld id="{3FA60E8C-C762-42E6-9DFE-312138B38F90}"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kumimoji="0"/>
            </a:lvl1pPr>
          </a:lstStyle>
          <a:p>
            <a:pPr>
              <a:defRPr/>
            </a:pPr>
            <a:fld id="{ADC24960-007D-4E56-9D9E-AD6B65BDE189}" type="slidenum">
              <a:rPr lang="ja-JP" altLang="en-US"/>
              <a:pPr>
                <a:defRPr/>
              </a:pPr>
              <a:t>‹#›</a:t>
            </a:fld>
            <a:endParaRPr lang="ja-JP" altLang="en-US"/>
          </a:p>
        </p:txBody>
      </p:sp>
    </p:spTree>
    <p:extLst>
      <p:ext uri="{BB962C8B-B14F-4D97-AF65-F5344CB8AC3E}">
        <p14:creationId xmlns:p14="http://schemas.microsoft.com/office/powerpoint/2010/main" val="3080513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kumimoji="0"/>
            </a:lvl1pPr>
          </a:lstStyle>
          <a:p>
            <a:pPr>
              <a:defRPr/>
            </a:pPr>
            <a:fld id="{31014D89-2C0C-4324-A8AE-A947F737C3FF}"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kumimoji="0"/>
            </a:lvl1pPr>
          </a:lstStyle>
          <a:p>
            <a:pPr>
              <a:defRPr/>
            </a:pPr>
            <a:fld id="{BCA8B8EC-1B73-4B79-8694-24DE7FC8AB66}" type="slidenum">
              <a:rPr lang="ja-JP" altLang="en-US"/>
              <a:pPr>
                <a:defRPr/>
              </a:pPr>
              <a:t>‹#›</a:t>
            </a:fld>
            <a:endParaRPr lang="ja-JP" altLang="en-US"/>
          </a:p>
        </p:txBody>
      </p:sp>
    </p:spTree>
    <p:extLst>
      <p:ext uri="{BB962C8B-B14F-4D97-AF65-F5344CB8AC3E}">
        <p14:creationId xmlns:p14="http://schemas.microsoft.com/office/powerpoint/2010/main" val="71902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9"/>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704" indent="0">
              <a:buNone/>
              <a:defRPr sz="1800">
                <a:solidFill>
                  <a:schemeClr val="tx1">
                    <a:tint val="75000"/>
                  </a:schemeClr>
                </a:solidFill>
              </a:defRPr>
            </a:lvl2pPr>
            <a:lvl3pPr marL="913415" indent="0">
              <a:buNone/>
              <a:defRPr sz="1600">
                <a:solidFill>
                  <a:schemeClr val="tx1">
                    <a:tint val="75000"/>
                  </a:schemeClr>
                </a:solidFill>
              </a:defRPr>
            </a:lvl3pPr>
            <a:lvl4pPr marL="1370130" indent="0">
              <a:buNone/>
              <a:defRPr sz="1400">
                <a:solidFill>
                  <a:schemeClr val="tx1">
                    <a:tint val="75000"/>
                  </a:schemeClr>
                </a:solidFill>
              </a:defRPr>
            </a:lvl4pPr>
            <a:lvl5pPr marL="1826837" indent="0">
              <a:buNone/>
              <a:defRPr sz="1400">
                <a:solidFill>
                  <a:schemeClr val="tx1">
                    <a:tint val="75000"/>
                  </a:schemeClr>
                </a:solidFill>
              </a:defRPr>
            </a:lvl5pPr>
            <a:lvl6pPr marL="2283543" indent="0">
              <a:buNone/>
              <a:defRPr sz="1400">
                <a:solidFill>
                  <a:schemeClr val="tx1">
                    <a:tint val="75000"/>
                  </a:schemeClr>
                </a:solidFill>
              </a:defRPr>
            </a:lvl6pPr>
            <a:lvl7pPr marL="2740257" indent="0">
              <a:buNone/>
              <a:defRPr sz="1400">
                <a:solidFill>
                  <a:schemeClr val="tx1">
                    <a:tint val="75000"/>
                  </a:schemeClr>
                </a:solidFill>
              </a:defRPr>
            </a:lvl7pPr>
            <a:lvl8pPr marL="3196961" indent="0">
              <a:buNone/>
              <a:defRPr sz="1400">
                <a:solidFill>
                  <a:schemeClr val="tx1">
                    <a:tint val="75000"/>
                  </a:schemeClr>
                </a:solidFill>
              </a:defRPr>
            </a:lvl8pPr>
            <a:lvl9pPr marL="3653673"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kumimoji="0"/>
            </a:lvl1pPr>
          </a:lstStyle>
          <a:p>
            <a:pPr>
              <a:defRPr/>
            </a:pPr>
            <a:fld id="{F2B1FA84-7533-4645-8C79-521807F80647}"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kumimoji="0"/>
            </a:lvl1pPr>
          </a:lstStyle>
          <a:p>
            <a:pPr>
              <a:defRPr/>
            </a:pPr>
            <a:fld id="{2C16F7DD-4774-4CA7-A071-58C33C48FB00}" type="slidenum">
              <a:rPr lang="ja-JP" altLang="en-US"/>
              <a:pPr>
                <a:defRPr/>
              </a:pPr>
              <a:t>‹#›</a:t>
            </a:fld>
            <a:endParaRPr lang="ja-JP" altLang="en-US"/>
          </a:p>
        </p:txBody>
      </p:sp>
    </p:spTree>
    <p:extLst>
      <p:ext uri="{BB962C8B-B14F-4D97-AF65-F5344CB8AC3E}">
        <p14:creationId xmlns:p14="http://schemas.microsoft.com/office/powerpoint/2010/main" val="566069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kumimoji="0"/>
            </a:lvl1pPr>
          </a:lstStyle>
          <a:p>
            <a:pPr>
              <a:defRPr/>
            </a:pPr>
            <a:fld id="{7B68422D-76D1-43CE-A42A-A25C517DA5B0}" type="datetime1">
              <a:rPr lang="ja-JP" altLang="en-US" smtClean="0"/>
              <a:t>2014/11/11</a:t>
            </a:fld>
            <a:endParaRPr lang="ja-JP" altLang="en-US"/>
          </a:p>
        </p:txBody>
      </p:sp>
      <p:sp>
        <p:nvSpPr>
          <p:cNvPr id="6"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kumimoji="0"/>
            </a:lvl1pPr>
          </a:lstStyle>
          <a:p>
            <a:pPr>
              <a:defRPr/>
            </a:pPr>
            <a:fld id="{655E7313-71E3-42D0-9BED-C33286103903}" type="slidenum">
              <a:rPr lang="ja-JP" altLang="en-US"/>
              <a:pPr>
                <a:defRPr/>
              </a:pPr>
              <a:t>‹#›</a:t>
            </a:fld>
            <a:endParaRPr lang="ja-JP" altLang="en-US"/>
          </a:p>
        </p:txBody>
      </p:sp>
    </p:spTree>
    <p:extLst>
      <p:ext uri="{BB962C8B-B14F-4D97-AF65-F5344CB8AC3E}">
        <p14:creationId xmlns:p14="http://schemas.microsoft.com/office/powerpoint/2010/main" val="425078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1B92304-73D9-47EA-AF54-A57143DFF2F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00985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kumimoji="0"/>
            </a:lvl1pPr>
          </a:lstStyle>
          <a:p>
            <a:pPr>
              <a:defRPr/>
            </a:pPr>
            <a:fld id="{31C2FF7C-2CFB-4B0C-A6DA-ACD6D97E3C3D}" type="datetime1">
              <a:rPr lang="ja-JP" altLang="en-US" smtClean="0"/>
              <a:t>2014/11/11</a:t>
            </a:fld>
            <a:endParaRPr lang="ja-JP" altLang="en-US"/>
          </a:p>
        </p:txBody>
      </p:sp>
      <p:sp>
        <p:nvSpPr>
          <p:cNvPr id="8"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kumimoji="0"/>
            </a:lvl1pPr>
          </a:lstStyle>
          <a:p>
            <a:pPr>
              <a:defRPr/>
            </a:pPr>
            <a:fld id="{0D87A1AC-CF41-4D43-B42F-73B9656D0382}" type="slidenum">
              <a:rPr lang="ja-JP" altLang="en-US"/>
              <a:pPr>
                <a:defRPr/>
              </a:pPr>
              <a:t>‹#›</a:t>
            </a:fld>
            <a:endParaRPr lang="ja-JP" altLang="en-US"/>
          </a:p>
        </p:txBody>
      </p:sp>
    </p:spTree>
    <p:extLst>
      <p:ext uri="{BB962C8B-B14F-4D97-AF65-F5344CB8AC3E}">
        <p14:creationId xmlns:p14="http://schemas.microsoft.com/office/powerpoint/2010/main" val="2206374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kumimoji="0"/>
            </a:lvl1pPr>
          </a:lstStyle>
          <a:p>
            <a:pPr>
              <a:defRPr/>
            </a:pPr>
            <a:fld id="{792B118F-9A56-4945-AB30-80BEC983FAEA}" type="datetime1">
              <a:rPr lang="ja-JP" altLang="en-US" smtClean="0"/>
              <a:t>2014/11/11</a:t>
            </a:fld>
            <a:endParaRPr lang="ja-JP" altLang="en-US"/>
          </a:p>
        </p:txBody>
      </p:sp>
      <p:sp>
        <p:nvSpPr>
          <p:cNvPr id="4"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kumimoji="0"/>
            </a:lvl1pPr>
          </a:lstStyle>
          <a:p>
            <a:pPr>
              <a:defRPr/>
            </a:pPr>
            <a:fld id="{BAFA39F7-0891-4F4C-A765-A327FDF9B0A5}" type="slidenum">
              <a:rPr lang="ja-JP" altLang="en-US"/>
              <a:pPr>
                <a:defRPr/>
              </a:pPr>
              <a:t>‹#›</a:t>
            </a:fld>
            <a:endParaRPr lang="ja-JP" altLang="en-US"/>
          </a:p>
        </p:txBody>
      </p:sp>
    </p:spTree>
    <p:extLst>
      <p:ext uri="{BB962C8B-B14F-4D97-AF65-F5344CB8AC3E}">
        <p14:creationId xmlns:p14="http://schemas.microsoft.com/office/powerpoint/2010/main" val="1837953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kumimoji="0"/>
            </a:lvl1pPr>
          </a:lstStyle>
          <a:p>
            <a:pPr>
              <a:defRPr/>
            </a:pPr>
            <a:fld id="{07AC6803-8B21-4886-B81B-5E8EEE01AE44}" type="datetime1">
              <a:rPr lang="ja-JP" altLang="en-US" smtClean="0"/>
              <a:t>2014/11/11</a:t>
            </a:fld>
            <a:endParaRPr lang="ja-JP" altLang="en-US"/>
          </a:p>
        </p:txBody>
      </p:sp>
      <p:sp>
        <p:nvSpPr>
          <p:cNvPr id="3"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kumimoji="0"/>
            </a:lvl1pPr>
          </a:lstStyle>
          <a:p>
            <a:pPr>
              <a:defRPr/>
            </a:pPr>
            <a:fld id="{56A174D7-40DE-4372-AC54-CD5C1A75B5EE}" type="slidenum">
              <a:rPr lang="ja-JP" altLang="en-US"/>
              <a:pPr>
                <a:defRPr/>
              </a:pPr>
              <a:t>‹#›</a:t>
            </a:fld>
            <a:endParaRPr lang="ja-JP" altLang="en-US"/>
          </a:p>
        </p:txBody>
      </p:sp>
    </p:spTree>
    <p:extLst>
      <p:ext uri="{BB962C8B-B14F-4D97-AF65-F5344CB8AC3E}">
        <p14:creationId xmlns:p14="http://schemas.microsoft.com/office/powerpoint/2010/main" val="1068642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6" y="1435103"/>
            <a:ext cx="3008313" cy="46910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kumimoji="0"/>
            </a:lvl1pPr>
          </a:lstStyle>
          <a:p>
            <a:pPr>
              <a:defRPr/>
            </a:pPr>
            <a:fld id="{F910E04B-788A-450B-B248-02E81D98E2AB}" type="datetime1">
              <a:rPr lang="ja-JP" altLang="en-US" smtClean="0"/>
              <a:t>2014/11/11</a:t>
            </a:fld>
            <a:endParaRPr lang="ja-JP" altLang="en-US"/>
          </a:p>
        </p:txBody>
      </p:sp>
      <p:sp>
        <p:nvSpPr>
          <p:cNvPr id="6"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kumimoji="0"/>
            </a:lvl1pPr>
          </a:lstStyle>
          <a:p>
            <a:pPr>
              <a:defRPr/>
            </a:pPr>
            <a:fld id="{8836E975-6EF2-484A-A4E5-5415F9137ECF}" type="slidenum">
              <a:rPr lang="ja-JP" altLang="en-US"/>
              <a:pPr>
                <a:defRPr/>
              </a:pPr>
              <a:t>‹#›</a:t>
            </a:fld>
            <a:endParaRPr lang="ja-JP" altLang="en-US"/>
          </a:p>
        </p:txBody>
      </p:sp>
    </p:spTree>
    <p:extLst>
      <p:ext uri="{BB962C8B-B14F-4D97-AF65-F5344CB8AC3E}">
        <p14:creationId xmlns:p14="http://schemas.microsoft.com/office/powerpoint/2010/main" val="3793522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704" indent="0">
              <a:buNone/>
              <a:defRPr sz="2800"/>
            </a:lvl2pPr>
            <a:lvl3pPr marL="913415" indent="0">
              <a:buNone/>
              <a:defRPr sz="2400"/>
            </a:lvl3pPr>
            <a:lvl4pPr marL="1370130" indent="0">
              <a:buNone/>
              <a:defRPr sz="2000"/>
            </a:lvl4pPr>
            <a:lvl5pPr marL="1826837" indent="0">
              <a:buNone/>
              <a:defRPr sz="2000"/>
            </a:lvl5pPr>
            <a:lvl6pPr marL="2283543" indent="0">
              <a:buNone/>
              <a:defRPr sz="2000"/>
            </a:lvl6pPr>
            <a:lvl7pPr marL="2740257" indent="0">
              <a:buNone/>
              <a:defRPr sz="2000"/>
            </a:lvl7pPr>
            <a:lvl8pPr marL="3196961" indent="0">
              <a:buNone/>
              <a:defRPr sz="2000"/>
            </a:lvl8pPr>
            <a:lvl9pPr marL="3653673"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kumimoji="0"/>
            </a:lvl1pPr>
          </a:lstStyle>
          <a:p>
            <a:pPr>
              <a:defRPr/>
            </a:pPr>
            <a:fld id="{9CA944F8-BB00-46DF-A6A6-0AED81B5B871}" type="datetime1">
              <a:rPr lang="ja-JP" altLang="en-US" smtClean="0"/>
              <a:t>2014/11/11</a:t>
            </a:fld>
            <a:endParaRPr lang="ja-JP" altLang="en-US"/>
          </a:p>
        </p:txBody>
      </p:sp>
      <p:sp>
        <p:nvSpPr>
          <p:cNvPr id="6"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kumimoji="0"/>
            </a:lvl1pPr>
          </a:lstStyle>
          <a:p>
            <a:pPr>
              <a:defRPr/>
            </a:pPr>
            <a:fld id="{1E6121BD-1C02-41C2-8847-40BE1D05BFFB}" type="slidenum">
              <a:rPr lang="ja-JP" altLang="en-US"/>
              <a:pPr>
                <a:defRPr/>
              </a:pPr>
              <a:t>‹#›</a:t>
            </a:fld>
            <a:endParaRPr lang="ja-JP" altLang="en-US"/>
          </a:p>
        </p:txBody>
      </p:sp>
    </p:spTree>
    <p:extLst>
      <p:ext uri="{BB962C8B-B14F-4D97-AF65-F5344CB8AC3E}">
        <p14:creationId xmlns:p14="http://schemas.microsoft.com/office/powerpoint/2010/main" val="199555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kumimoji="0"/>
            </a:lvl1pPr>
          </a:lstStyle>
          <a:p>
            <a:pPr>
              <a:defRPr/>
            </a:pPr>
            <a:fld id="{3716740B-6902-4FB4-ADB2-73D6A6B90CE9}"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kumimoji="0"/>
            </a:lvl1pPr>
          </a:lstStyle>
          <a:p>
            <a:pPr>
              <a:defRPr/>
            </a:pPr>
            <a:fld id="{BE9C5E2C-6D1E-437B-BB4C-61351CE06494}" type="slidenum">
              <a:rPr lang="ja-JP" altLang="en-US"/>
              <a:pPr>
                <a:defRPr/>
              </a:pPr>
              <a:t>‹#›</a:t>
            </a:fld>
            <a:endParaRPr lang="ja-JP" altLang="en-US"/>
          </a:p>
        </p:txBody>
      </p:sp>
    </p:spTree>
    <p:extLst>
      <p:ext uri="{BB962C8B-B14F-4D97-AF65-F5344CB8AC3E}">
        <p14:creationId xmlns:p14="http://schemas.microsoft.com/office/powerpoint/2010/main" val="1694377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7"/>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67"/>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kumimoji="0"/>
            </a:lvl1pPr>
          </a:lstStyle>
          <a:p>
            <a:pPr>
              <a:defRPr/>
            </a:pPr>
            <a:fld id="{BFE08DCB-6098-4229-ADBD-C1A65F995414}"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kumimoji="0"/>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kumimoji="0"/>
            </a:lvl1pPr>
          </a:lstStyle>
          <a:p>
            <a:pPr>
              <a:defRPr/>
            </a:pPr>
            <a:fld id="{76B4270B-7555-43F3-B5E2-CEE73E5ABCEB}" type="slidenum">
              <a:rPr lang="ja-JP" altLang="en-US"/>
              <a:pPr>
                <a:defRPr/>
              </a:pPr>
              <a:t>‹#›</a:t>
            </a:fld>
            <a:endParaRPr lang="ja-JP" altLang="en-US"/>
          </a:p>
        </p:txBody>
      </p:sp>
    </p:spTree>
    <p:extLst>
      <p:ext uri="{BB962C8B-B14F-4D97-AF65-F5344CB8AC3E}">
        <p14:creationId xmlns:p14="http://schemas.microsoft.com/office/powerpoint/2010/main" val="2415540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27" indent="0" algn="ctr">
              <a:buNone/>
              <a:defRPr>
                <a:solidFill>
                  <a:schemeClr val="tx1">
                    <a:tint val="75000"/>
                  </a:schemeClr>
                </a:solidFill>
              </a:defRPr>
            </a:lvl2pPr>
            <a:lvl3pPr marL="913462" indent="0" algn="ctr">
              <a:buNone/>
              <a:defRPr>
                <a:solidFill>
                  <a:schemeClr val="tx1">
                    <a:tint val="75000"/>
                  </a:schemeClr>
                </a:solidFill>
              </a:defRPr>
            </a:lvl3pPr>
            <a:lvl4pPr marL="1370200" indent="0" algn="ctr">
              <a:buNone/>
              <a:defRPr>
                <a:solidFill>
                  <a:schemeClr val="tx1">
                    <a:tint val="75000"/>
                  </a:schemeClr>
                </a:solidFill>
              </a:defRPr>
            </a:lvl4pPr>
            <a:lvl5pPr marL="1826931" indent="0" algn="ctr">
              <a:buNone/>
              <a:defRPr>
                <a:solidFill>
                  <a:schemeClr val="tx1">
                    <a:tint val="75000"/>
                  </a:schemeClr>
                </a:solidFill>
              </a:defRPr>
            </a:lvl5pPr>
            <a:lvl6pPr marL="2283660" indent="0" algn="ctr">
              <a:buNone/>
              <a:defRPr>
                <a:solidFill>
                  <a:schemeClr val="tx1">
                    <a:tint val="75000"/>
                  </a:schemeClr>
                </a:solidFill>
              </a:defRPr>
            </a:lvl6pPr>
            <a:lvl7pPr marL="2740397" indent="0" algn="ctr">
              <a:buNone/>
              <a:defRPr>
                <a:solidFill>
                  <a:schemeClr val="tx1">
                    <a:tint val="75000"/>
                  </a:schemeClr>
                </a:solidFill>
              </a:defRPr>
            </a:lvl7pPr>
            <a:lvl8pPr marL="3197124" indent="0" algn="ctr">
              <a:buNone/>
              <a:defRPr>
                <a:solidFill>
                  <a:schemeClr val="tx1">
                    <a:tint val="75000"/>
                  </a:schemeClr>
                </a:solidFill>
              </a:defRPr>
            </a:lvl8pPr>
            <a:lvl9pPr marL="365386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6D85E35-63E6-4BC5-90C3-BD244BFAE6ED}"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5F7038D-D361-44FC-863B-EC56074B2AB7}" type="slidenum">
              <a:rPr lang="ja-JP" altLang="en-US"/>
              <a:pPr>
                <a:defRPr/>
              </a:pPr>
              <a:t>‹#›</a:t>
            </a:fld>
            <a:endParaRPr lang="ja-JP" altLang="en-US"/>
          </a:p>
        </p:txBody>
      </p:sp>
    </p:spTree>
    <p:extLst>
      <p:ext uri="{BB962C8B-B14F-4D97-AF65-F5344CB8AC3E}">
        <p14:creationId xmlns:p14="http://schemas.microsoft.com/office/powerpoint/2010/main" val="267737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12BD50F-213B-4431-89F3-DE8D7B2303FA}"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0331956-2F68-4D05-863B-AC434D5D5278}" type="slidenum">
              <a:rPr lang="ja-JP" altLang="en-US"/>
              <a:pPr>
                <a:defRPr/>
              </a:pPr>
              <a:t>‹#›</a:t>
            </a:fld>
            <a:endParaRPr lang="ja-JP" altLang="en-US"/>
          </a:p>
        </p:txBody>
      </p:sp>
    </p:spTree>
    <p:extLst>
      <p:ext uri="{BB962C8B-B14F-4D97-AF65-F5344CB8AC3E}">
        <p14:creationId xmlns:p14="http://schemas.microsoft.com/office/powerpoint/2010/main" val="3194860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27" indent="0">
              <a:buNone/>
              <a:defRPr sz="1800">
                <a:solidFill>
                  <a:schemeClr val="tx1">
                    <a:tint val="75000"/>
                  </a:schemeClr>
                </a:solidFill>
              </a:defRPr>
            </a:lvl2pPr>
            <a:lvl3pPr marL="913462" indent="0">
              <a:buNone/>
              <a:defRPr sz="1600">
                <a:solidFill>
                  <a:schemeClr val="tx1">
                    <a:tint val="75000"/>
                  </a:schemeClr>
                </a:solidFill>
              </a:defRPr>
            </a:lvl3pPr>
            <a:lvl4pPr marL="1370200" indent="0">
              <a:buNone/>
              <a:defRPr sz="1400">
                <a:solidFill>
                  <a:schemeClr val="tx1">
                    <a:tint val="75000"/>
                  </a:schemeClr>
                </a:solidFill>
              </a:defRPr>
            </a:lvl4pPr>
            <a:lvl5pPr marL="1826931" indent="0">
              <a:buNone/>
              <a:defRPr sz="1400">
                <a:solidFill>
                  <a:schemeClr val="tx1">
                    <a:tint val="75000"/>
                  </a:schemeClr>
                </a:solidFill>
              </a:defRPr>
            </a:lvl5pPr>
            <a:lvl6pPr marL="2283660" indent="0">
              <a:buNone/>
              <a:defRPr sz="1400">
                <a:solidFill>
                  <a:schemeClr val="tx1">
                    <a:tint val="75000"/>
                  </a:schemeClr>
                </a:solidFill>
              </a:defRPr>
            </a:lvl6pPr>
            <a:lvl7pPr marL="2740397" indent="0">
              <a:buNone/>
              <a:defRPr sz="1400">
                <a:solidFill>
                  <a:schemeClr val="tx1">
                    <a:tint val="75000"/>
                  </a:schemeClr>
                </a:solidFill>
              </a:defRPr>
            </a:lvl7pPr>
            <a:lvl8pPr marL="3197124" indent="0">
              <a:buNone/>
              <a:defRPr sz="1400">
                <a:solidFill>
                  <a:schemeClr val="tx1">
                    <a:tint val="75000"/>
                  </a:schemeClr>
                </a:solidFill>
              </a:defRPr>
            </a:lvl8pPr>
            <a:lvl9pPr marL="365386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A786EBA-E7EE-4A75-8EFB-2C4F5CDE83CB}"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9886F98-4FA0-4912-8396-E2FD58552A08}" type="slidenum">
              <a:rPr lang="ja-JP" altLang="en-US"/>
              <a:pPr>
                <a:defRPr/>
              </a:pPr>
              <a:t>‹#›</a:t>
            </a:fld>
            <a:endParaRPr lang="ja-JP" altLang="en-US"/>
          </a:p>
        </p:txBody>
      </p:sp>
    </p:spTree>
    <p:extLst>
      <p:ext uri="{BB962C8B-B14F-4D97-AF65-F5344CB8AC3E}">
        <p14:creationId xmlns:p14="http://schemas.microsoft.com/office/powerpoint/2010/main" val="234954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A6517310-B94D-4BC4-AB91-A37BCB384BB0}"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12130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D13A5AB9-4A31-49E0-B2EC-9DFDB9CFD4D6}" type="datetime1">
              <a:rPr lang="ja-JP" altLang="en-US" smtClean="0"/>
              <a:t>2014/11/11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90F1857-241E-4FB9-87B5-08FD9C846089}" type="slidenum">
              <a:rPr lang="ja-JP" altLang="en-US"/>
              <a:pPr>
                <a:defRPr/>
              </a:pPr>
              <a:t>‹#›</a:t>
            </a:fld>
            <a:endParaRPr lang="ja-JP" altLang="en-US"/>
          </a:p>
        </p:txBody>
      </p:sp>
    </p:spTree>
    <p:extLst>
      <p:ext uri="{BB962C8B-B14F-4D97-AF65-F5344CB8AC3E}">
        <p14:creationId xmlns:p14="http://schemas.microsoft.com/office/powerpoint/2010/main" val="1472363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D1E746EC-6106-4D9A-99C6-B3F385173510}" type="datetime1">
              <a:rPr lang="ja-JP" altLang="en-US" smtClean="0"/>
              <a:t>2014/11/11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62B09228-0C2F-4F62-BE03-2BBD05D29B8E}" type="slidenum">
              <a:rPr lang="ja-JP" altLang="en-US"/>
              <a:pPr>
                <a:defRPr/>
              </a:pPr>
              <a:t>‹#›</a:t>
            </a:fld>
            <a:endParaRPr lang="ja-JP" altLang="en-US"/>
          </a:p>
        </p:txBody>
      </p:sp>
    </p:spTree>
    <p:extLst>
      <p:ext uri="{BB962C8B-B14F-4D97-AF65-F5344CB8AC3E}">
        <p14:creationId xmlns:p14="http://schemas.microsoft.com/office/powerpoint/2010/main" val="2516955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70F3B655-21FC-440F-95B5-855B9E01AA8B}" type="datetime1">
              <a:rPr lang="ja-JP" altLang="en-US" smtClean="0"/>
              <a:t>2014/11/11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20FEF5F-82D6-447D-B013-FC13471EDAC8}" type="slidenum">
              <a:rPr lang="ja-JP" altLang="en-US"/>
              <a:pPr>
                <a:defRPr/>
              </a:pPr>
              <a:t>‹#›</a:t>
            </a:fld>
            <a:endParaRPr lang="ja-JP" altLang="en-US"/>
          </a:p>
        </p:txBody>
      </p:sp>
    </p:spTree>
    <p:extLst>
      <p:ext uri="{BB962C8B-B14F-4D97-AF65-F5344CB8AC3E}">
        <p14:creationId xmlns:p14="http://schemas.microsoft.com/office/powerpoint/2010/main" val="432891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581F2DD-5CFB-4C21-B938-F4716600B577}" type="datetime1">
              <a:rPr lang="ja-JP" altLang="en-US" smtClean="0"/>
              <a:t>2014/11/11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158B3743-BFC1-4302-92F2-9078B2925845}" type="slidenum">
              <a:rPr lang="ja-JP" altLang="en-US"/>
              <a:pPr>
                <a:defRPr/>
              </a:pPr>
              <a:t>‹#›</a:t>
            </a:fld>
            <a:endParaRPr lang="ja-JP" altLang="en-US"/>
          </a:p>
        </p:txBody>
      </p:sp>
    </p:spTree>
    <p:extLst>
      <p:ext uri="{BB962C8B-B14F-4D97-AF65-F5344CB8AC3E}">
        <p14:creationId xmlns:p14="http://schemas.microsoft.com/office/powerpoint/2010/main" val="905723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C17B190-26F8-4794-897B-C9CAE05F5119}" type="datetime1">
              <a:rPr lang="ja-JP" altLang="en-US" smtClean="0"/>
              <a:t>2014/11/11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265F055-6F7F-4464-B293-0DC80D52665E}" type="slidenum">
              <a:rPr lang="ja-JP" altLang="en-US"/>
              <a:pPr>
                <a:defRPr/>
              </a:pPr>
              <a:t>‹#›</a:t>
            </a:fld>
            <a:endParaRPr lang="ja-JP" altLang="en-US"/>
          </a:p>
        </p:txBody>
      </p:sp>
    </p:spTree>
    <p:extLst>
      <p:ext uri="{BB962C8B-B14F-4D97-AF65-F5344CB8AC3E}">
        <p14:creationId xmlns:p14="http://schemas.microsoft.com/office/powerpoint/2010/main" val="1032042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E3CE32D-3A47-49AC-896E-46F2E7363971}" type="datetime1">
              <a:rPr lang="ja-JP" altLang="en-US" smtClean="0"/>
              <a:t>2014/11/11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A62D5CB-05FD-40C8-BF34-03FB4CA0F6BD}" type="slidenum">
              <a:rPr lang="ja-JP" altLang="en-US"/>
              <a:pPr>
                <a:defRPr/>
              </a:pPr>
              <a:t>‹#›</a:t>
            </a:fld>
            <a:endParaRPr lang="ja-JP" altLang="en-US"/>
          </a:p>
        </p:txBody>
      </p:sp>
    </p:spTree>
    <p:extLst>
      <p:ext uri="{BB962C8B-B14F-4D97-AF65-F5344CB8AC3E}">
        <p14:creationId xmlns:p14="http://schemas.microsoft.com/office/powerpoint/2010/main" val="3430644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9C8443E-C221-4561-9DEF-2558375F44FA}"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07267BB-B5F3-4B65-A17C-0E1E07013345}" type="slidenum">
              <a:rPr lang="ja-JP" altLang="en-US"/>
              <a:pPr>
                <a:defRPr/>
              </a:pPr>
              <a:t>‹#›</a:t>
            </a:fld>
            <a:endParaRPr lang="ja-JP" altLang="en-US"/>
          </a:p>
        </p:txBody>
      </p:sp>
    </p:spTree>
    <p:extLst>
      <p:ext uri="{BB962C8B-B14F-4D97-AF65-F5344CB8AC3E}">
        <p14:creationId xmlns:p14="http://schemas.microsoft.com/office/powerpoint/2010/main" val="662783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6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16EC1DA-46EB-4942-9778-E70CC60AAC0D}"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AAADD7C-0840-4128-BB18-644E07985ED3}" type="slidenum">
              <a:rPr lang="ja-JP" altLang="en-US"/>
              <a:pPr>
                <a:defRPr/>
              </a:pPr>
              <a:t>‹#›</a:t>
            </a:fld>
            <a:endParaRPr lang="ja-JP" altLang="en-US"/>
          </a:p>
        </p:txBody>
      </p:sp>
    </p:spTree>
    <p:extLst>
      <p:ext uri="{BB962C8B-B14F-4D97-AF65-F5344CB8AC3E}">
        <p14:creationId xmlns:p14="http://schemas.microsoft.com/office/powerpoint/2010/main" val="3346517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27" indent="0" algn="ctr">
              <a:buNone/>
              <a:defRPr>
                <a:solidFill>
                  <a:schemeClr val="tx1">
                    <a:tint val="75000"/>
                  </a:schemeClr>
                </a:solidFill>
              </a:defRPr>
            </a:lvl2pPr>
            <a:lvl3pPr marL="913462" indent="0" algn="ctr">
              <a:buNone/>
              <a:defRPr>
                <a:solidFill>
                  <a:schemeClr val="tx1">
                    <a:tint val="75000"/>
                  </a:schemeClr>
                </a:solidFill>
              </a:defRPr>
            </a:lvl3pPr>
            <a:lvl4pPr marL="1370200" indent="0" algn="ctr">
              <a:buNone/>
              <a:defRPr>
                <a:solidFill>
                  <a:schemeClr val="tx1">
                    <a:tint val="75000"/>
                  </a:schemeClr>
                </a:solidFill>
              </a:defRPr>
            </a:lvl4pPr>
            <a:lvl5pPr marL="1826931" indent="0" algn="ctr">
              <a:buNone/>
              <a:defRPr>
                <a:solidFill>
                  <a:schemeClr val="tx1">
                    <a:tint val="75000"/>
                  </a:schemeClr>
                </a:solidFill>
              </a:defRPr>
            </a:lvl5pPr>
            <a:lvl6pPr marL="2283660" indent="0" algn="ctr">
              <a:buNone/>
              <a:defRPr>
                <a:solidFill>
                  <a:schemeClr val="tx1">
                    <a:tint val="75000"/>
                  </a:schemeClr>
                </a:solidFill>
              </a:defRPr>
            </a:lvl6pPr>
            <a:lvl7pPr marL="2740397" indent="0" algn="ctr">
              <a:buNone/>
              <a:defRPr>
                <a:solidFill>
                  <a:schemeClr val="tx1">
                    <a:tint val="75000"/>
                  </a:schemeClr>
                </a:solidFill>
              </a:defRPr>
            </a:lvl7pPr>
            <a:lvl8pPr marL="3197124" indent="0" algn="ctr">
              <a:buNone/>
              <a:defRPr>
                <a:solidFill>
                  <a:schemeClr val="tx1">
                    <a:tint val="75000"/>
                  </a:schemeClr>
                </a:solidFill>
              </a:defRPr>
            </a:lvl8pPr>
            <a:lvl9pPr marL="365386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BEECE4C-A515-41DF-A72C-8198925EE45D}"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8701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805FE5-8F3F-482C-825A-AA78E4389657}"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23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FC6367C-6401-4F10-83D5-A9D034B0929B}"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2854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27" indent="0">
              <a:buNone/>
              <a:defRPr sz="1800">
                <a:solidFill>
                  <a:schemeClr val="tx1">
                    <a:tint val="75000"/>
                  </a:schemeClr>
                </a:solidFill>
              </a:defRPr>
            </a:lvl2pPr>
            <a:lvl3pPr marL="913462" indent="0">
              <a:buNone/>
              <a:defRPr sz="1600">
                <a:solidFill>
                  <a:schemeClr val="tx1">
                    <a:tint val="75000"/>
                  </a:schemeClr>
                </a:solidFill>
              </a:defRPr>
            </a:lvl3pPr>
            <a:lvl4pPr marL="1370200" indent="0">
              <a:buNone/>
              <a:defRPr sz="1400">
                <a:solidFill>
                  <a:schemeClr val="tx1">
                    <a:tint val="75000"/>
                  </a:schemeClr>
                </a:solidFill>
              </a:defRPr>
            </a:lvl4pPr>
            <a:lvl5pPr marL="1826931" indent="0">
              <a:buNone/>
              <a:defRPr sz="1400">
                <a:solidFill>
                  <a:schemeClr val="tx1">
                    <a:tint val="75000"/>
                  </a:schemeClr>
                </a:solidFill>
              </a:defRPr>
            </a:lvl5pPr>
            <a:lvl6pPr marL="2283660" indent="0">
              <a:buNone/>
              <a:defRPr sz="1400">
                <a:solidFill>
                  <a:schemeClr val="tx1">
                    <a:tint val="75000"/>
                  </a:schemeClr>
                </a:solidFill>
              </a:defRPr>
            </a:lvl6pPr>
            <a:lvl7pPr marL="2740397" indent="0">
              <a:buNone/>
              <a:defRPr sz="1400">
                <a:solidFill>
                  <a:schemeClr val="tx1">
                    <a:tint val="75000"/>
                  </a:schemeClr>
                </a:solidFill>
              </a:defRPr>
            </a:lvl7pPr>
            <a:lvl8pPr marL="3197124" indent="0">
              <a:buNone/>
              <a:defRPr sz="1400">
                <a:solidFill>
                  <a:schemeClr val="tx1">
                    <a:tint val="75000"/>
                  </a:schemeClr>
                </a:solidFill>
              </a:defRPr>
            </a:lvl8pPr>
            <a:lvl9pPr marL="365386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9380E6-0AB0-4FB4-B064-B85F7B31FD2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282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CC58C5E-5D39-476E-AA7F-049932163C4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66183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727" indent="0">
              <a:buNone/>
              <a:defRPr sz="2000" b="1"/>
            </a:lvl2pPr>
            <a:lvl3pPr marL="913462" indent="0">
              <a:buNone/>
              <a:defRPr sz="1800" b="1"/>
            </a:lvl3pPr>
            <a:lvl4pPr marL="1370200" indent="0">
              <a:buNone/>
              <a:defRPr sz="1600" b="1"/>
            </a:lvl4pPr>
            <a:lvl5pPr marL="1826931" indent="0">
              <a:buNone/>
              <a:defRPr sz="1600" b="1"/>
            </a:lvl5pPr>
            <a:lvl6pPr marL="2283660" indent="0">
              <a:buNone/>
              <a:defRPr sz="1600" b="1"/>
            </a:lvl6pPr>
            <a:lvl7pPr marL="2740397" indent="0">
              <a:buNone/>
              <a:defRPr sz="1600" b="1"/>
            </a:lvl7pPr>
            <a:lvl8pPr marL="3197124" indent="0">
              <a:buNone/>
              <a:defRPr sz="1600" b="1"/>
            </a:lvl8pPr>
            <a:lvl9pPr marL="365386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041964-D3BB-4CE2-B4B6-F22E628A6038}"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47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DF2194-4253-4DFC-B399-6C0AB8DC583E}"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8183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BADA7D-5153-4362-921F-99499D450CC3}"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6393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6536B24-32EA-406E-82EF-55BDE7BDC6A6}"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357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27" indent="0">
              <a:buNone/>
              <a:defRPr sz="2800"/>
            </a:lvl2pPr>
            <a:lvl3pPr marL="913462" indent="0">
              <a:buNone/>
              <a:defRPr sz="2400"/>
            </a:lvl3pPr>
            <a:lvl4pPr marL="1370200" indent="0">
              <a:buNone/>
              <a:defRPr sz="2000"/>
            </a:lvl4pPr>
            <a:lvl5pPr marL="1826931" indent="0">
              <a:buNone/>
              <a:defRPr sz="2000"/>
            </a:lvl5pPr>
            <a:lvl6pPr marL="2283660" indent="0">
              <a:buNone/>
              <a:defRPr sz="2000"/>
            </a:lvl6pPr>
            <a:lvl7pPr marL="2740397" indent="0">
              <a:buNone/>
              <a:defRPr sz="2000"/>
            </a:lvl7pPr>
            <a:lvl8pPr marL="3197124" indent="0">
              <a:buNone/>
              <a:defRPr sz="2000"/>
            </a:lvl8pPr>
            <a:lvl9pPr marL="365386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27" indent="0">
              <a:buNone/>
              <a:defRPr sz="1200"/>
            </a:lvl2pPr>
            <a:lvl3pPr marL="913462" indent="0">
              <a:buNone/>
              <a:defRPr sz="1000"/>
            </a:lvl3pPr>
            <a:lvl4pPr marL="1370200" indent="0">
              <a:buNone/>
              <a:defRPr sz="900"/>
            </a:lvl4pPr>
            <a:lvl5pPr marL="1826931" indent="0">
              <a:buNone/>
              <a:defRPr sz="900"/>
            </a:lvl5pPr>
            <a:lvl6pPr marL="2283660" indent="0">
              <a:buNone/>
              <a:defRPr sz="900"/>
            </a:lvl6pPr>
            <a:lvl7pPr marL="2740397" indent="0">
              <a:buNone/>
              <a:defRPr sz="900"/>
            </a:lvl7pPr>
            <a:lvl8pPr marL="3197124" indent="0">
              <a:buNone/>
              <a:defRPr sz="900"/>
            </a:lvl8pPr>
            <a:lvl9pPr marL="365386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A18395-34A8-4735-8EEA-D377114C2F32}"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9766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807449-83BD-4594-AB4B-9A5D8D1B7F9A}"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50250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5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C6A0BE-38FC-4CF5-B5E0-68F3E5DD33F4}"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08439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09" indent="0" algn="ctr">
              <a:buNone/>
              <a:defRPr>
                <a:solidFill>
                  <a:schemeClr val="tx1">
                    <a:tint val="75000"/>
                  </a:schemeClr>
                </a:solidFill>
              </a:defRPr>
            </a:lvl2pPr>
            <a:lvl3pPr marL="913227" indent="0" algn="ctr">
              <a:buNone/>
              <a:defRPr>
                <a:solidFill>
                  <a:schemeClr val="tx1">
                    <a:tint val="75000"/>
                  </a:schemeClr>
                </a:solidFill>
              </a:defRPr>
            </a:lvl3pPr>
            <a:lvl4pPr marL="1369850" indent="0" algn="ctr">
              <a:buNone/>
              <a:defRPr>
                <a:solidFill>
                  <a:schemeClr val="tx1">
                    <a:tint val="75000"/>
                  </a:schemeClr>
                </a:solidFill>
              </a:defRPr>
            </a:lvl4pPr>
            <a:lvl5pPr marL="1826463" indent="0" algn="ctr">
              <a:buNone/>
              <a:defRPr>
                <a:solidFill>
                  <a:schemeClr val="tx1">
                    <a:tint val="75000"/>
                  </a:schemeClr>
                </a:solidFill>
              </a:defRPr>
            </a:lvl5pPr>
            <a:lvl6pPr marL="2283075" indent="0" algn="ctr">
              <a:buNone/>
              <a:defRPr>
                <a:solidFill>
                  <a:schemeClr val="tx1">
                    <a:tint val="75000"/>
                  </a:schemeClr>
                </a:solidFill>
              </a:defRPr>
            </a:lvl6pPr>
            <a:lvl7pPr marL="2739696" indent="0" algn="ctr">
              <a:buNone/>
              <a:defRPr>
                <a:solidFill>
                  <a:schemeClr val="tx1">
                    <a:tint val="75000"/>
                  </a:schemeClr>
                </a:solidFill>
              </a:defRPr>
            </a:lvl7pPr>
            <a:lvl8pPr marL="3196307" indent="0" algn="ctr">
              <a:buNone/>
              <a:defRPr>
                <a:solidFill>
                  <a:schemeClr val="tx1">
                    <a:tint val="75000"/>
                  </a:schemeClr>
                </a:solidFill>
              </a:defRPr>
            </a:lvl8pPr>
            <a:lvl9pPr marL="3652925"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6295A225-6C03-429B-A572-9873D038C380}"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BD0E23C5-208A-43EA-855A-AB2F7E3E8F52}" type="slidenum">
              <a:rPr lang="ja-JP" altLang="en-US"/>
              <a:pPr>
                <a:defRPr/>
              </a:pPr>
              <a:t>‹#›</a:t>
            </a:fld>
            <a:endParaRPr lang="ja-JP" altLang="en-US"/>
          </a:p>
        </p:txBody>
      </p:sp>
    </p:spTree>
    <p:extLst>
      <p:ext uri="{BB962C8B-B14F-4D97-AF65-F5344CB8AC3E}">
        <p14:creationId xmlns:p14="http://schemas.microsoft.com/office/powerpoint/2010/main" val="263730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D99AF9-66D8-423E-A14B-0D1EAF6622FB}"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42368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F5E681EC-6012-4262-9001-5D59A71F8263}"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8A9D6199-DE89-4D13-9EFF-96F6190EA043}" type="slidenum">
              <a:rPr lang="ja-JP" altLang="en-US"/>
              <a:pPr>
                <a:defRPr/>
              </a:pPr>
              <a:t>‹#›</a:t>
            </a:fld>
            <a:endParaRPr lang="ja-JP" altLang="en-US"/>
          </a:p>
        </p:txBody>
      </p:sp>
    </p:spTree>
    <p:extLst>
      <p:ext uri="{BB962C8B-B14F-4D97-AF65-F5344CB8AC3E}">
        <p14:creationId xmlns:p14="http://schemas.microsoft.com/office/powerpoint/2010/main" val="13447229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6"/>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38"/>
            <a:ext cx="7772400" cy="1500187"/>
          </a:xfrm>
        </p:spPr>
        <p:txBody>
          <a:bodyPr anchor="b"/>
          <a:lstStyle>
            <a:lvl1pPr marL="0" indent="0">
              <a:buNone/>
              <a:defRPr sz="2000">
                <a:solidFill>
                  <a:schemeClr val="tx1">
                    <a:tint val="75000"/>
                  </a:schemeClr>
                </a:solidFill>
              </a:defRPr>
            </a:lvl1pPr>
            <a:lvl2pPr marL="456609" indent="0">
              <a:buNone/>
              <a:defRPr sz="1800">
                <a:solidFill>
                  <a:schemeClr val="tx1">
                    <a:tint val="75000"/>
                  </a:schemeClr>
                </a:solidFill>
              </a:defRPr>
            </a:lvl2pPr>
            <a:lvl3pPr marL="913227" indent="0">
              <a:buNone/>
              <a:defRPr sz="1600">
                <a:solidFill>
                  <a:schemeClr val="tx1">
                    <a:tint val="75000"/>
                  </a:schemeClr>
                </a:solidFill>
              </a:defRPr>
            </a:lvl3pPr>
            <a:lvl4pPr marL="1369850" indent="0">
              <a:buNone/>
              <a:defRPr sz="1400">
                <a:solidFill>
                  <a:schemeClr val="tx1">
                    <a:tint val="75000"/>
                  </a:schemeClr>
                </a:solidFill>
              </a:defRPr>
            </a:lvl4pPr>
            <a:lvl5pPr marL="1826463" indent="0">
              <a:buNone/>
              <a:defRPr sz="1400">
                <a:solidFill>
                  <a:schemeClr val="tx1">
                    <a:tint val="75000"/>
                  </a:schemeClr>
                </a:solidFill>
              </a:defRPr>
            </a:lvl5pPr>
            <a:lvl6pPr marL="2283075" indent="0">
              <a:buNone/>
              <a:defRPr sz="1400">
                <a:solidFill>
                  <a:schemeClr val="tx1">
                    <a:tint val="75000"/>
                  </a:schemeClr>
                </a:solidFill>
              </a:defRPr>
            </a:lvl6pPr>
            <a:lvl7pPr marL="2739696" indent="0">
              <a:buNone/>
              <a:defRPr sz="1400">
                <a:solidFill>
                  <a:schemeClr val="tx1">
                    <a:tint val="75000"/>
                  </a:schemeClr>
                </a:solidFill>
              </a:defRPr>
            </a:lvl7pPr>
            <a:lvl8pPr marL="3196307" indent="0">
              <a:buNone/>
              <a:defRPr sz="1400">
                <a:solidFill>
                  <a:schemeClr val="tx1">
                    <a:tint val="75000"/>
                  </a:schemeClr>
                </a:solidFill>
              </a:defRPr>
            </a:lvl8pPr>
            <a:lvl9pPr marL="3652925"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0E9C01C7-7814-4873-912A-C13492592FC9}"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AAD516F1-55E0-4D28-8CB1-DBB292A200B3}" type="slidenum">
              <a:rPr lang="ja-JP" altLang="en-US"/>
              <a:pPr>
                <a:defRPr/>
              </a:pPr>
              <a:t>‹#›</a:t>
            </a:fld>
            <a:endParaRPr lang="ja-JP" altLang="en-US"/>
          </a:p>
        </p:txBody>
      </p:sp>
    </p:spTree>
    <p:extLst>
      <p:ext uri="{BB962C8B-B14F-4D97-AF65-F5344CB8AC3E}">
        <p14:creationId xmlns:p14="http://schemas.microsoft.com/office/powerpoint/2010/main" val="30087928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C6BDFE8A-01F5-45D8-B7D1-35A9718F888B}" type="datetime1">
              <a:rPr lang="ja-JP" altLang="en-US" smtClean="0"/>
              <a:t>2014/11/11</a:t>
            </a:fld>
            <a:endParaRPr lang="ja-JP" altLang="en-US"/>
          </a:p>
        </p:txBody>
      </p:sp>
      <p:sp>
        <p:nvSpPr>
          <p:cNvPr id="6" name="フッター プレースホルダー 5"/>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B789C9C6-C705-450A-BF32-ADC14818F168}" type="slidenum">
              <a:rPr lang="ja-JP" altLang="en-US"/>
              <a:pPr>
                <a:defRPr/>
              </a:pPr>
              <a:t>‹#›</a:t>
            </a:fld>
            <a:endParaRPr lang="ja-JP" altLang="en-US"/>
          </a:p>
        </p:txBody>
      </p:sp>
    </p:spTree>
    <p:extLst>
      <p:ext uri="{BB962C8B-B14F-4D97-AF65-F5344CB8AC3E}">
        <p14:creationId xmlns:p14="http://schemas.microsoft.com/office/powerpoint/2010/main" val="3814089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4"/>
            <a:ext cx="4040188" cy="639762"/>
          </a:xfrm>
        </p:spPr>
        <p:txBody>
          <a:bodyPr anchor="b"/>
          <a:lstStyle>
            <a:lvl1pPr marL="0" indent="0">
              <a:buNone/>
              <a:defRPr sz="2400" b="1"/>
            </a:lvl1pPr>
            <a:lvl2pPr marL="456609" indent="0">
              <a:buNone/>
              <a:defRPr sz="2000" b="1"/>
            </a:lvl2pPr>
            <a:lvl3pPr marL="913227" indent="0">
              <a:buNone/>
              <a:defRPr sz="1800" b="1"/>
            </a:lvl3pPr>
            <a:lvl4pPr marL="1369850" indent="0">
              <a:buNone/>
              <a:defRPr sz="1600" b="1"/>
            </a:lvl4pPr>
            <a:lvl5pPr marL="1826463" indent="0">
              <a:buNone/>
              <a:defRPr sz="1600" b="1"/>
            </a:lvl5pPr>
            <a:lvl6pPr marL="2283075" indent="0">
              <a:buNone/>
              <a:defRPr sz="1600" b="1"/>
            </a:lvl6pPr>
            <a:lvl7pPr marL="2739696" indent="0">
              <a:buNone/>
              <a:defRPr sz="1600" b="1"/>
            </a:lvl7pPr>
            <a:lvl8pPr marL="3196307" indent="0">
              <a:buNone/>
              <a:defRPr sz="1600" b="1"/>
            </a:lvl8pPr>
            <a:lvl9pPr marL="365292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4"/>
            <a:ext cx="4041775" cy="639762"/>
          </a:xfrm>
        </p:spPr>
        <p:txBody>
          <a:bodyPr anchor="b"/>
          <a:lstStyle>
            <a:lvl1pPr marL="0" indent="0">
              <a:buNone/>
              <a:defRPr sz="2400" b="1"/>
            </a:lvl1pPr>
            <a:lvl2pPr marL="456609" indent="0">
              <a:buNone/>
              <a:defRPr sz="2000" b="1"/>
            </a:lvl2pPr>
            <a:lvl3pPr marL="913227" indent="0">
              <a:buNone/>
              <a:defRPr sz="1800" b="1"/>
            </a:lvl3pPr>
            <a:lvl4pPr marL="1369850" indent="0">
              <a:buNone/>
              <a:defRPr sz="1600" b="1"/>
            </a:lvl4pPr>
            <a:lvl5pPr marL="1826463" indent="0">
              <a:buNone/>
              <a:defRPr sz="1600" b="1"/>
            </a:lvl5pPr>
            <a:lvl6pPr marL="2283075" indent="0">
              <a:buNone/>
              <a:defRPr sz="1600" b="1"/>
            </a:lvl6pPr>
            <a:lvl7pPr marL="2739696" indent="0">
              <a:buNone/>
              <a:defRPr sz="1600" b="1"/>
            </a:lvl7pPr>
            <a:lvl8pPr marL="3196307" indent="0">
              <a:buNone/>
              <a:defRPr sz="1600" b="1"/>
            </a:lvl8pPr>
            <a:lvl9pPr marL="365292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4B39E036-D35C-440D-8484-C1775A931194}" type="datetime1">
              <a:rPr lang="ja-JP" altLang="en-US" smtClean="0"/>
              <a:t>2014/11/11</a:t>
            </a:fld>
            <a:endParaRPr lang="ja-JP" altLang="en-US"/>
          </a:p>
        </p:txBody>
      </p:sp>
      <p:sp>
        <p:nvSpPr>
          <p:cNvPr id="8" name="フッター プレースホルダー 7"/>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2AD4780F-FA0B-4058-B895-1D368245389B}" type="slidenum">
              <a:rPr lang="ja-JP" altLang="en-US"/>
              <a:pPr>
                <a:defRPr/>
              </a:pPr>
              <a:t>‹#›</a:t>
            </a:fld>
            <a:endParaRPr lang="ja-JP" altLang="en-US"/>
          </a:p>
        </p:txBody>
      </p:sp>
    </p:spTree>
    <p:extLst>
      <p:ext uri="{BB962C8B-B14F-4D97-AF65-F5344CB8AC3E}">
        <p14:creationId xmlns:p14="http://schemas.microsoft.com/office/powerpoint/2010/main" val="3553426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D615F9A7-54D2-4FCE-B842-DA43022ED367}" type="datetime1">
              <a:rPr lang="ja-JP" altLang="en-US" smtClean="0"/>
              <a:t>2014/11/11</a:t>
            </a:fld>
            <a:endParaRPr lang="ja-JP" altLang="en-US"/>
          </a:p>
        </p:txBody>
      </p:sp>
      <p:sp>
        <p:nvSpPr>
          <p:cNvPr id="4" name="フッター プレースホルダー 3"/>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8E9437F3-DC5D-4B84-9B1B-80255FD29D4E}" type="slidenum">
              <a:rPr lang="ja-JP" altLang="en-US"/>
              <a:pPr>
                <a:defRPr/>
              </a:pPr>
              <a:t>‹#›</a:t>
            </a:fld>
            <a:endParaRPr lang="ja-JP" altLang="en-US"/>
          </a:p>
        </p:txBody>
      </p:sp>
    </p:spTree>
    <p:extLst>
      <p:ext uri="{BB962C8B-B14F-4D97-AF65-F5344CB8AC3E}">
        <p14:creationId xmlns:p14="http://schemas.microsoft.com/office/powerpoint/2010/main" val="598481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043BA4D5-1764-4002-A6BF-C4942434FA92}" type="datetime1">
              <a:rPr lang="ja-JP" altLang="en-US" smtClean="0"/>
              <a:t>2014/11/11</a:t>
            </a:fld>
            <a:endParaRPr lang="ja-JP" altLang="en-US"/>
          </a:p>
        </p:txBody>
      </p:sp>
      <p:sp>
        <p:nvSpPr>
          <p:cNvPr id="3" name="フッター プレースホルダー 2"/>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C620FE9B-F7F2-4B07-961F-7F37E8DCD3C4}" type="slidenum">
              <a:rPr lang="ja-JP" altLang="en-US"/>
              <a:pPr>
                <a:defRPr/>
              </a:pPr>
              <a:t>‹#›</a:t>
            </a:fld>
            <a:endParaRPr lang="ja-JP" altLang="en-US"/>
          </a:p>
        </p:txBody>
      </p:sp>
    </p:spTree>
    <p:extLst>
      <p:ext uri="{BB962C8B-B14F-4D97-AF65-F5344CB8AC3E}">
        <p14:creationId xmlns:p14="http://schemas.microsoft.com/office/powerpoint/2010/main" val="2583314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1"/>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6609" indent="0">
              <a:buNone/>
              <a:defRPr sz="1200"/>
            </a:lvl2pPr>
            <a:lvl3pPr marL="913227" indent="0">
              <a:buNone/>
              <a:defRPr sz="1000"/>
            </a:lvl3pPr>
            <a:lvl4pPr marL="1369850" indent="0">
              <a:buNone/>
              <a:defRPr sz="900"/>
            </a:lvl4pPr>
            <a:lvl5pPr marL="1826463" indent="0">
              <a:buNone/>
              <a:defRPr sz="900"/>
            </a:lvl5pPr>
            <a:lvl6pPr marL="2283075" indent="0">
              <a:buNone/>
              <a:defRPr sz="900"/>
            </a:lvl6pPr>
            <a:lvl7pPr marL="2739696" indent="0">
              <a:buNone/>
              <a:defRPr sz="900"/>
            </a:lvl7pPr>
            <a:lvl8pPr marL="3196307" indent="0">
              <a:buNone/>
              <a:defRPr sz="900"/>
            </a:lvl8pPr>
            <a:lvl9pPr marL="365292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CCD90F8F-2B04-42C5-94E4-9889E2EC073A}" type="datetime1">
              <a:rPr lang="ja-JP" altLang="en-US" smtClean="0"/>
              <a:t>2014/11/11</a:t>
            </a:fld>
            <a:endParaRPr lang="ja-JP" altLang="en-US"/>
          </a:p>
        </p:txBody>
      </p:sp>
      <p:sp>
        <p:nvSpPr>
          <p:cNvPr id="6" name="フッター プレースホルダー 5"/>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BBE1AC4D-137B-4056-BF7C-39B2BF6EF0DF}" type="slidenum">
              <a:rPr lang="ja-JP" altLang="en-US"/>
              <a:pPr>
                <a:defRPr/>
              </a:pPr>
              <a:t>‹#›</a:t>
            </a:fld>
            <a:endParaRPr lang="ja-JP" altLang="en-US"/>
          </a:p>
        </p:txBody>
      </p:sp>
    </p:spTree>
    <p:extLst>
      <p:ext uri="{BB962C8B-B14F-4D97-AF65-F5344CB8AC3E}">
        <p14:creationId xmlns:p14="http://schemas.microsoft.com/office/powerpoint/2010/main" val="6251701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609" indent="0">
              <a:buNone/>
              <a:defRPr sz="2800"/>
            </a:lvl2pPr>
            <a:lvl3pPr marL="913227" indent="0">
              <a:buNone/>
              <a:defRPr sz="2400"/>
            </a:lvl3pPr>
            <a:lvl4pPr marL="1369850" indent="0">
              <a:buNone/>
              <a:defRPr sz="2000"/>
            </a:lvl4pPr>
            <a:lvl5pPr marL="1826463" indent="0">
              <a:buNone/>
              <a:defRPr sz="2000"/>
            </a:lvl5pPr>
            <a:lvl6pPr marL="2283075" indent="0">
              <a:buNone/>
              <a:defRPr sz="2000"/>
            </a:lvl6pPr>
            <a:lvl7pPr marL="2739696" indent="0">
              <a:buNone/>
              <a:defRPr sz="2000"/>
            </a:lvl7pPr>
            <a:lvl8pPr marL="3196307" indent="0">
              <a:buNone/>
              <a:defRPr sz="2000"/>
            </a:lvl8pPr>
            <a:lvl9pPr marL="3652925"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609" indent="0">
              <a:buNone/>
              <a:defRPr sz="1200"/>
            </a:lvl2pPr>
            <a:lvl3pPr marL="913227" indent="0">
              <a:buNone/>
              <a:defRPr sz="1000"/>
            </a:lvl3pPr>
            <a:lvl4pPr marL="1369850" indent="0">
              <a:buNone/>
              <a:defRPr sz="900"/>
            </a:lvl4pPr>
            <a:lvl5pPr marL="1826463" indent="0">
              <a:buNone/>
              <a:defRPr sz="900"/>
            </a:lvl5pPr>
            <a:lvl6pPr marL="2283075" indent="0">
              <a:buNone/>
              <a:defRPr sz="900"/>
            </a:lvl6pPr>
            <a:lvl7pPr marL="2739696" indent="0">
              <a:buNone/>
              <a:defRPr sz="900"/>
            </a:lvl7pPr>
            <a:lvl8pPr marL="3196307" indent="0">
              <a:buNone/>
              <a:defRPr sz="900"/>
            </a:lvl8pPr>
            <a:lvl9pPr marL="365292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00E8D294-CC56-4BB5-9215-D4E1D5F4A2DF}" type="datetime1">
              <a:rPr lang="ja-JP" altLang="en-US" smtClean="0"/>
              <a:t>2014/11/11</a:t>
            </a:fld>
            <a:endParaRPr lang="ja-JP" altLang="en-US"/>
          </a:p>
        </p:txBody>
      </p:sp>
      <p:sp>
        <p:nvSpPr>
          <p:cNvPr id="6" name="フッター プレースホルダー 5"/>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59B29F84-52C6-4DFD-BD65-FE0DBF0E82DB}" type="slidenum">
              <a:rPr lang="ja-JP" altLang="en-US"/>
              <a:pPr>
                <a:defRPr/>
              </a:pPr>
              <a:t>‹#›</a:t>
            </a:fld>
            <a:endParaRPr lang="ja-JP" altLang="en-US"/>
          </a:p>
        </p:txBody>
      </p:sp>
    </p:spTree>
    <p:extLst>
      <p:ext uri="{BB962C8B-B14F-4D97-AF65-F5344CB8AC3E}">
        <p14:creationId xmlns:p14="http://schemas.microsoft.com/office/powerpoint/2010/main" val="3411940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BF0E63F0-9365-43BC-886D-3EBF780C366C}"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73FF6FC4-922F-4767-A871-D4EA2B249241}" type="slidenum">
              <a:rPr lang="ja-JP" altLang="en-US"/>
              <a:pPr>
                <a:defRPr/>
              </a:pPr>
              <a:t>‹#›</a:t>
            </a:fld>
            <a:endParaRPr lang="ja-JP" altLang="en-US"/>
          </a:p>
        </p:txBody>
      </p:sp>
    </p:spTree>
    <p:extLst>
      <p:ext uri="{BB962C8B-B14F-4D97-AF65-F5344CB8AC3E}">
        <p14:creationId xmlns:p14="http://schemas.microsoft.com/office/powerpoint/2010/main" val="4189884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64"/>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9D744164-E5C4-47C2-B000-0FD73E64164D}" type="datetime1">
              <a:rPr lang="ja-JP" altLang="en-US" smtClean="0"/>
              <a:t>2014/11/11</a:t>
            </a:fld>
            <a:endParaRPr lang="ja-JP" altLang="en-US"/>
          </a:p>
        </p:txBody>
      </p:sp>
      <p:sp>
        <p:nvSpPr>
          <p:cNvPr id="5" name="フッター プレースホルダー 4"/>
          <p:cNvSpPr>
            <a:spLocks noGrp="1"/>
          </p:cNvSpPr>
          <p:nvPr>
            <p:ph type="ftr" sz="quarter" idx="11"/>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642123" fontAlgn="base">
              <a:spcBef>
                <a:spcPct val="0"/>
              </a:spcBef>
              <a:spcAft>
                <a:spcPct val="0"/>
              </a:spcAft>
              <a:defRPr kumimoji="0">
                <a:latin typeface="ヒラギノ角ゴ Pro W3" pitchFamily="-84" charset="-128"/>
                <a:ea typeface="ヒラギノ角ゴ Pro W3" pitchFamily="-84" charset="-128"/>
              </a:defRPr>
            </a:lvl1pPr>
          </a:lstStyle>
          <a:p>
            <a:pPr>
              <a:defRPr/>
            </a:pPr>
            <a:fld id="{B9924FCB-A424-476F-A77C-129564512C73}" type="slidenum">
              <a:rPr lang="ja-JP" altLang="en-US"/>
              <a:pPr>
                <a:defRPr/>
              </a:pPr>
              <a:t>‹#›</a:t>
            </a:fld>
            <a:endParaRPr lang="ja-JP" altLang="en-US"/>
          </a:p>
        </p:txBody>
      </p:sp>
    </p:spTree>
    <p:extLst>
      <p:ext uri="{BB962C8B-B14F-4D97-AF65-F5344CB8AC3E}">
        <p14:creationId xmlns:p14="http://schemas.microsoft.com/office/powerpoint/2010/main" val="186895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6" y="1435103"/>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218DBCB-AD24-4E0B-A54F-78139EECE6D7}"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130165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lvl1pPr>
              <a:defRPr/>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56" indent="0" algn="ctr">
              <a:buNone/>
              <a:defRPr>
                <a:solidFill>
                  <a:schemeClr val="tx1">
                    <a:tint val="75000"/>
                  </a:schemeClr>
                </a:solidFill>
              </a:defRPr>
            </a:lvl2pPr>
            <a:lvl3pPr marL="913321" indent="0" algn="ctr">
              <a:buNone/>
              <a:defRPr>
                <a:solidFill>
                  <a:schemeClr val="tx1">
                    <a:tint val="75000"/>
                  </a:schemeClr>
                </a:solidFill>
              </a:defRPr>
            </a:lvl3pPr>
            <a:lvl4pPr marL="1369990" indent="0" algn="ctr">
              <a:buNone/>
              <a:defRPr>
                <a:solidFill>
                  <a:schemeClr val="tx1">
                    <a:tint val="75000"/>
                  </a:schemeClr>
                </a:solidFill>
              </a:defRPr>
            </a:lvl4pPr>
            <a:lvl5pPr marL="1826650" indent="0" algn="ctr">
              <a:buNone/>
              <a:defRPr>
                <a:solidFill>
                  <a:schemeClr val="tx1">
                    <a:tint val="75000"/>
                  </a:schemeClr>
                </a:solidFill>
              </a:defRPr>
            </a:lvl5pPr>
            <a:lvl6pPr marL="2283309" indent="0" algn="ctr">
              <a:buNone/>
              <a:defRPr>
                <a:solidFill>
                  <a:schemeClr val="tx1">
                    <a:tint val="75000"/>
                  </a:schemeClr>
                </a:solidFill>
              </a:defRPr>
            </a:lvl6pPr>
            <a:lvl7pPr marL="2739976" indent="0" algn="ctr">
              <a:buNone/>
              <a:defRPr>
                <a:solidFill>
                  <a:schemeClr val="tx1">
                    <a:tint val="75000"/>
                  </a:schemeClr>
                </a:solidFill>
              </a:defRPr>
            </a:lvl7pPr>
            <a:lvl8pPr marL="3196634" indent="0" algn="ctr">
              <a:buNone/>
              <a:defRPr>
                <a:solidFill>
                  <a:schemeClr val="tx1">
                    <a:tint val="75000"/>
                  </a:schemeClr>
                </a:solidFill>
              </a:defRPr>
            </a:lvl8pPr>
            <a:lvl9pPr marL="3653299" indent="0" algn="ctr">
              <a:buNone/>
              <a:defRPr>
                <a:solidFill>
                  <a:schemeClr val="tx1">
                    <a:tint val="75000"/>
                  </a:schemeClr>
                </a:solidFill>
              </a:defRPr>
            </a:lvl9pPr>
          </a:lstStyle>
          <a:p>
            <a:r>
              <a:rPr lang="ja-JP" altLang="en-US" dirty="0" smtClean="0"/>
              <a:t>マスター サブタイトルの書式設定</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C055FD4B-AAEF-44EA-923E-21B857AF7DCE}"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FCB3FEE-DFEE-44E2-9AB9-AA7B6504A163}" type="slidenum">
              <a:rPr lang="ja-JP" altLang="en-US"/>
              <a:pPr>
                <a:defRPr/>
              </a:pPr>
              <a:t>‹#›</a:t>
            </a:fld>
            <a:endParaRPr lang="en-US" altLang="ja-JP"/>
          </a:p>
        </p:txBody>
      </p:sp>
    </p:spTree>
    <p:extLst>
      <p:ext uri="{BB962C8B-B14F-4D97-AF65-F5344CB8AC3E}">
        <p14:creationId xmlns:p14="http://schemas.microsoft.com/office/powerpoint/2010/main" val="27953343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lvl1pPr>
            <a:lvl2pPr>
              <a:defRPr/>
            </a:lvl2pPr>
            <a:lvl3pPr>
              <a:defRPr/>
            </a:lvl3pPr>
            <a:lvl4pPr>
              <a:defRPr/>
            </a:lvl4pPr>
            <a:lvl5pP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83A0BA17-F3C2-45B2-8273-B5CBB684F592}"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11B0A03-7C06-4BBA-8088-E53538E114FD}" type="slidenum">
              <a:rPr lang="ja-JP" altLang="en-US"/>
              <a:pPr>
                <a:defRPr/>
              </a:pPr>
              <a:t>‹#›</a:t>
            </a:fld>
            <a:endParaRPr lang="en-US" altLang="ja-JP"/>
          </a:p>
        </p:txBody>
      </p:sp>
    </p:spTree>
    <p:extLst>
      <p:ext uri="{BB962C8B-B14F-4D97-AF65-F5344CB8AC3E}">
        <p14:creationId xmlns:p14="http://schemas.microsoft.com/office/powerpoint/2010/main" val="3480333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3"/>
            <a:ext cx="7772400" cy="1362075"/>
          </a:xfrm>
        </p:spPr>
        <p:txBody>
          <a:bodyPr anchor="t"/>
          <a:lstStyle>
            <a:lvl1pPr algn="l">
              <a:defRPr sz="4000" b="1" cap="all"/>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722313" y="2906736"/>
            <a:ext cx="7772400" cy="1500187"/>
          </a:xfrm>
        </p:spPr>
        <p:txBody>
          <a:bodyPr anchor="b"/>
          <a:lstStyle>
            <a:lvl1pPr marL="0" indent="0">
              <a:buNone/>
              <a:defRPr sz="2000">
                <a:solidFill>
                  <a:schemeClr val="tx1">
                    <a:tint val="75000"/>
                  </a:schemeClr>
                </a:solidFill>
              </a:defRPr>
            </a:lvl1pPr>
            <a:lvl2pPr marL="456656" indent="0">
              <a:buNone/>
              <a:defRPr sz="1800">
                <a:solidFill>
                  <a:schemeClr val="tx1">
                    <a:tint val="75000"/>
                  </a:schemeClr>
                </a:solidFill>
              </a:defRPr>
            </a:lvl2pPr>
            <a:lvl3pPr marL="913321" indent="0">
              <a:buNone/>
              <a:defRPr sz="1600">
                <a:solidFill>
                  <a:schemeClr val="tx1">
                    <a:tint val="75000"/>
                  </a:schemeClr>
                </a:solidFill>
              </a:defRPr>
            </a:lvl3pPr>
            <a:lvl4pPr marL="1369990" indent="0">
              <a:buNone/>
              <a:defRPr sz="1400">
                <a:solidFill>
                  <a:schemeClr val="tx1">
                    <a:tint val="75000"/>
                  </a:schemeClr>
                </a:solidFill>
              </a:defRPr>
            </a:lvl4pPr>
            <a:lvl5pPr marL="1826650" indent="0">
              <a:buNone/>
              <a:defRPr sz="1400">
                <a:solidFill>
                  <a:schemeClr val="tx1">
                    <a:tint val="75000"/>
                  </a:schemeClr>
                </a:solidFill>
              </a:defRPr>
            </a:lvl5pPr>
            <a:lvl6pPr marL="2283309" indent="0">
              <a:buNone/>
              <a:defRPr sz="1400">
                <a:solidFill>
                  <a:schemeClr val="tx1">
                    <a:tint val="75000"/>
                  </a:schemeClr>
                </a:solidFill>
              </a:defRPr>
            </a:lvl6pPr>
            <a:lvl7pPr marL="2739976" indent="0">
              <a:buNone/>
              <a:defRPr sz="1400">
                <a:solidFill>
                  <a:schemeClr val="tx1">
                    <a:tint val="75000"/>
                  </a:schemeClr>
                </a:solidFill>
              </a:defRPr>
            </a:lvl7pPr>
            <a:lvl8pPr marL="3196634" indent="0">
              <a:buNone/>
              <a:defRPr sz="1400">
                <a:solidFill>
                  <a:schemeClr val="tx1">
                    <a:tint val="75000"/>
                  </a:schemeClr>
                </a:solidFill>
              </a:defRPr>
            </a:lvl8pPr>
            <a:lvl9pPr marL="3653299" indent="0">
              <a:buNone/>
              <a:defRPr sz="1400">
                <a:solidFill>
                  <a:schemeClr val="tx1">
                    <a:tint val="75000"/>
                  </a:schemeClr>
                </a:solidFill>
              </a:defRPr>
            </a:lvl9pPr>
          </a:lstStyle>
          <a:p>
            <a:pPr lvl="0"/>
            <a:r>
              <a:rPr lang="ja-JP" altLang="en-US" dirty="0"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66956BA-2AFD-4554-9C3B-D06D94D33C6E}"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4A65648-E0BA-402A-AB5B-0354CE414181}" type="slidenum">
              <a:rPr lang="ja-JP" altLang="en-US"/>
              <a:pPr>
                <a:defRPr/>
              </a:pPr>
              <a:t>‹#›</a:t>
            </a:fld>
            <a:endParaRPr lang="en-US" altLang="ja-JP"/>
          </a:p>
        </p:txBody>
      </p:sp>
    </p:spTree>
    <p:extLst>
      <p:ext uri="{BB962C8B-B14F-4D97-AF65-F5344CB8AC3E}">
        <p14:creationId xmlns:p14="http://schemas.microsoft.com/office/powerpoint/2010/main" val="376565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sz="half" idx="1"/>
          </p:nvPr>
        </p:nvSpPr>
        <p:spPr>
          <a:xfrm>
            <a:off x="650875" y="2276498"/>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6578601" y="2276498"/>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pPr>
              <a:defRPr/>
            </a:pPr>
            <a:fld id="{5E2BEFC5-234E-453B-8F86-B3F656ABEBBB}" type="datetime1">
              <a:rPr lang="ja-JP" altLang="en-US" smtClean="0"/>
              <a:t>2014/11/11</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E81258A-D988-46EE-9ACE-5A08689FCF87}" type="slidenum">
              <a:rPr lang="ja-JP" altLang="en-US"/>
              <a:pPr>
                <a:defRPr/>
              </a:pPr>
              <a:t>‹#›</a:t>
            </a:fld>
            <a:endParaRPr lang="en-US" altLang="ja-JP"/>
          </a:p>
        </p:txBody>
      </p:sp>
    </p:spTree>
    <p:extLst>
      <p:ext uri="{BB962C8B-B14F-4D97-AF65-F5344CB8AC3E}">
        <p14:creationId xmlns:p14="http://schemas.microsoft.com/office/powerpoint/2010/main" val="3889936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656" indent="0">
              <a:buNone/>
              <a:defRPr sz="2000" b="1"/>
            </a:lvl2pPr>
            <a:lvl3pPr marL="913321" indent="0">
              <a:buNone/>
              <a:defRPr sz="1800" b="1"/>
            </a:lvl3pPr>
            <a:lvl4pPr marL="1369990" indent="0">
              <a:buNone/>
              <a:defRPr sz="1600" b="1"/>
            </a:lvl4pPr>
            <a:lvl5pPr marL="1826650" indent="0">
              <a:buNone/>
              <a:defRPr sz="1600" b="1"/>
            </a:lvl5pPr>
            <a:lvl6pPr marL="2283309" indent="0">
              <a:buNone/>
              <a:defRPr sz="1600" b="1"/>
            </a:lvl6pPr>
            <a:lvl7pPr marL="2739976" indent="0">
              <a:buNone/>
              <a:defRPr sz="1600" b="1"/>
            </a:lvl7pPr>
            <a:lvl8pPr marL="3196634" indent="0">
              <a:buNone/>
              <a:defRPr sz="1600" b="1"/>
            </a:lvl8pPr>
            <a:lvl9pPr marL="3653299" indent="0">
              <a:buNone/>
              <a:defRPr sz="1600" b="1"/>
            </a:lvl9pPr>
          </a:lstStyle>
          <a:p>
            <a:pPr lvl="0"/>
            <a:r>
              <a:rPr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656" indent="0">
              <a:buNone/>
              <a:defRPr sz="2000" b="1"/>
            </a:lvl2pPr>
            <a:lvl3pPr marL="913321" indent="0">
              <a:buNone/>
              <a:defRPr sz="1800" b="1"/>
            </a:lvl3pPr>
            <a:lvl4pPr marL="1369990" indent="0">
              <a:buNone/>
              <a:defRPr sz="1600" b="1"/>
            </a:lvl4pPr>
            <a:lvl5pPr marL="1826650" indent="0">
              <a:buNone/>
              <a:defRPr sz="1600" b="1"/>
            </a:lvl5pPr>
            <a:lvl6pPr marL="2283309" indent="0">
              <a:buNone/>
              <a:defRPr sz="1600" b="1"/>
            </a:lvl6pPr>
            <a:lvl7pPr marL="2739976" indent="0">
              <a:buNone/>
              <a:defRPr sz="1600" b="1"/>
            </a:lvl7pPr>
            <a:lvl8pPr marL="3196634" indent="0">
              <a:buNone/>
              <a:defRPr sz="1600" b="1"/>
            </a:lvl8pPr>
            <a:lvl9pPr marL="3653299" indent="0">
              <a:buNone/>
              <a:defRPr sz="1600" b="1"/>
            </a:lvl9pPr>
          </a:lstStyle>
          <a:p>
            <a:pPr lvl="0"/>
            <a:r>
              <a:rPr lang="ja-JP" altLang="en-US" dirty="0"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0E1E9364-AA4C-4A70-950C-81A28961041A}" type="datetime1">
              <a:rPr lang="ja-JP" altLang="en-US" smtClean="0"/>
              <a:t>2014/11/11</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45C5F1B-4F0B-42A9-83B8-9B85782893FA}" type="slidenum">
              <a:rPr lang="ja-JP" altLang="en-US"/>
              <a:pPr>
                <a:defRPr/>
              </a:pPr>
              <a:t>‹#›</a:t>
            </a:fld>
            <a:endParaRPr lang="en-US" altLang="ja-JP"/>
          </a:p>
        </p:txBody>
      </p:sp>
    </p:spTree>
    <p:extLst>
      <p:ext uri="{BB962C8B-B14F-4D97-AF65-F5344CB8AC3E}">
        <p14:creationId xmlns:p14="http://schemas.microsoft.com/office/powerpoint/2010/main" val="33172504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pPr>
              <a:defRPr/>
            </a:pPr>
            <a:fld id="{9347A61F-A14A-41E5-99B9-D7E13BB256CE}" type="datetime1">
              <a:rPr lang="ja-JP" altLang="en-US" smtClean="0"/>
              <a:t>2014/11/11</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976497F-7AC5-47D3-B530-3D3D4F35C00C}" type="slidenum">
              <a:rPr lang="ja-JP" altLang="en-US"/>
              <a:pPr>
                <a:defRPr/>
              </a:pPr>
              <a:t>‹#›</a:t>
            </a:fld>
            <a:endParaRPr lang="en-US" altLang="ja-JP"/>
          </a:p>
        </p:txBody>
      </p:sp>
    </p:spTree>
    <p:extLst>
      <p:ext uri="{BB962C8B-B14F-4D97-AF65-F5344CB8AC3E}">
        <p14:creationId xmlns:p14="http://schemas.microsoft.com/office/powerpoint/2010/main" val="26318751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22CD50D-B58B-48DE-A5D1-DCB814AA2BE0}" type="datetime1">
              <a:rPr lang="ja-JP" altLang="en-US" smtClean="0"/>
              <a:t>2014/11/11</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95B284D6-B607-4187-A319-57F8D6008064}" type="slidenum">
              <a:rPr lang="ja-JP" altLang="en-US"/>
              <a:pPr>
                <a:defRPr/>
              </a:pPr>
              <a:t>‹#›</a:t>
            </a:fld>
            <a:endParaRPr lang="en-US" altLang="ja-JP"/>
          </a:p>
        </p:txBody>
      </p:sp>
    </p:spTree>
    <p:extLst>
      <p:ext uri="{BB962C8B-B14F-4D97-AF65-F5344CB8AC3E}">
        <p14:creationId xmlns:p14="http://schemas.microsoft.com/office/powerpoint/2010/main" val="1991760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6656" indent="0">
              <a:buNone/>
              <a:defRPr sz="1200"/>
            </a:lvl2pPr>
            <a:lvl3pPr marL="913321" indent="0">
              <a:buNone/>
              <a:defRPr sz="1000"/>
            </a:lvl3pPr>
            <a:lvl4pPr marL="1369990" indent="0">
              <a:buNone/>
              <a:defRPr sz="900"/>
            </a:lvl4pPr>
            <a:lvl5pPr marL="1826650" indent="0">
              <a:buNone/>
              <a:defRPr sz="900"/>
            </a:lvl5pPr>
            <a:lvl6pPr marL="2283309" indent="0">
              <a:buNone/>
              <a:defRPr sz="900"/>
            </a:lvl6pPr>
            <a:lvl7pPr marL="2739976" indent="0">
              <a:buNone/>
              <a:defRPr sz="900"/>
            </a:lvl7pPr>
            <a:lvl8pPr marL="3196634" indent="0">
              <a:buNone/>
              <a:defRPr sz="900"/>
            </a:lvl8pPr>
            <a:lvl9pPr marL="3653299" indent="0">
              <a:buNone/>
              <a:defRPr sz="900"/>
            </a:lvl9pPr>
          </a:lstStyle>
          <a:p>
            <a:pPr lvl="0"/>
            <a:r>
              <a:rPr lang="ja-JP" altLang="en-US" dirty="0"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19DB9BE-1D89-4CDE-AAB6-FF36C5838213}" type="datetime1">
              <a:rPr lang="ja-JP" altLang="en-US" smtClean="0"/>
              <a:t>2014/11/11</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CA95DEC-0CD2-4A4F-A36C-B98763717992}" type="slidenum">
              <a:rPr lang="ja-JP" altLang="en-US"/>
              <a:pPr>
                <a:defRPr/>
              </a:pPr>
              <a:t>‹#›</a:t>
            </a:fld>
            <a:endParaRPr lang="en-US" altLang="ja-JP"/>
          </a:p>
        </p:txBody>
      </p:sp>
    </p:spTree>
    <p:extLst>
      <p:ext uri="{BB962C8B-B14F-4D97-AF65-F5344CB8AC3E}">
        <p14:creationId xmlns:p14="http://schemas.microsoft.com/office/powerpoint/2010/main" val="3470488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dirty="0" smtClean="0"/>
              <a:t>マスター タイトルの書式設定</a:t>
            </a:r>
            <a:endParaRPr lang="ja-JP" altLang="en-US" dirty="0"/>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656" indent="0">
              <a:buNone/>
              <a:defRPr sz="2800"/>
            </a:lvl2pPr>
            <a:lvl3pPr marL="913321" indent="0">
              <a:buNone/>
              <a:defRPr sz="2400"/>
            </a:lvl3pPr>
            <a:lvl4pPr marL="1369990" indent="0">
              <a:buNone/>
              <a:defRPr sz="2000"/>
            </a:lvl4pPr>
            <a:lvl5pPr marL="1826650" indent="0">
              <a:buNone/>
              <a:defRPr sz="2000"/>
            </a:lvl5pPr>
            <a:lvl6pPr marL="2283309" indent="0">
              <a:buNone/>
              <a:defRPr sz="2000"/>
            </a:lvl6pPr>
            <a:lvl7pPr marL="2739976" indent="0">
              <a:buNone/>
              <a:defRPr sz="2000"/>
            </a:lvl7pPr>
            <a:lvl8pPr marL="3196634" indent="0">
              <a:buNone/>
              <a:defRPr sz="2000"/>
            </a:lvl8pPr>
            <a:lvl9pPr marL="3653299"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656" indent="0">
              <a:buNone/>
              <a:defRPr sz="1200"/>
            </a:lvl2pPr>
            <a:lvl3pPr marL="913321" indent="0">
              <a:buNone/>
              <a:defRPr sz="1000"/>
            </a:lvl3pPr>
            <a:lvl4pPr marL="1369990" indent="0">
              <a:buNone/>
              <a:defRPr sz="900"/>
            </a:lvl4pPr>
            <a:lvl5pPr marL="1826650" indent="0">
              <a:buNone/>
              <a:defRPr sz="900"/>
            </a:lvl5pPr>
            <a:lvl6pPr marL="2283309" indent="0">
              <a:buNone/>
              <a:defRPr sz="900"/>
            </a:lvl6pPr>
            <a:lvl7pPr marL="2739976" indent="0">
              <a:buNone/>
              <a:defRPr sz="900"/>
            </a:lvl7pPr>
            <a:lvl8pPr marL="3196634" indent="0">
              <a:buNone/>
              <a:defRPr sz="900"/>
            </a:lvl8pPr>
            <a:lvl9pPr marL="3653299" indent="0">
              <a:buNone/>
              <a:defRPr sz="900"/>
            </a:lvl9pPr>
          </a:lstStyle>
          <a:p>
            <a:pPr lvl="0"/>
            <a:r>
              <a:rPr lang="ja-JP" altLang="en-US" dirty="0"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0668B37-B62C-4660-B2C7-EDD2840B5800}" type="datetime1">
              <a:rPr lang="ja-JP" altLang="en-US" smtClean="0"/>
              <a:t>2014/11/11</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2C6146D-A129-4C50-9913-3397AB2F9360}" type="slidenum">
              <a:rPr lang="ja-JP" altLang="en-US"/>
              <a:pPr>
                <a:defRPr/>
              </a:pPr>
              <a:t>‹#›</a:t>
            </a:fld>
            <a:endParaRPr lang="en-US" altLang="ja-JP"/>
          </a:p>
        </p:txBody>
      </p:sp>
    </p:spTree>
    <p:extLst>
      <p:ext uri="{BB962C8B-B14F-4D97-AF65-F5344CB8AC3E}">
        <p14:creationId xmlns:p14="http://schemas.microsoft.com/office/powerpoint/2010/main" val="40709843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dirty="0" smtClean="0"/>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DD89E47C-B5B8-41B8-9818-EFFFC4F10A1C}"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3BC18AB-36C2-4822-B109-AF5C38B03FD2}" type="slidenum">
              <a:rPr lang="ja-JP" altLang="en-US"/>
              <a:pPr>
                <a:defRPr/>
              </a:pPr>
              <a:t>‹#›</a:t>
            </a:fld>
            <a:endParaRPr lang="en-US" altLang="ja-JP"/>
          </a:p>
        </p:txBody>
      </p:sp>
    </p:spTree>
    <p:extLst>
      <p:ext uri="{BB962C8B-B14F-4D97-AF65-F5344CB8AC3E}">
        <p14:creationId xmlns:p14="http://schemas.microsoft.com/office/powerpoint/2010/main" val="152978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9D00290-D52D-4E76-8667-12DEF5125D13}"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315028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390548"/>
            <a:ext cx="2925762" cy="8321675"/>
          </a:xfrm>
        </p:spPr>
        <p:txBody>
          <a:bodyPr vert="eaVert"/>
          <a:lstStyle>
            <a:lvl1pPr>
              <a:defRPr/>
            </a:lvl1pPr>
          </a:lstStyle>
          <a:p>
            <a:r>
              <a:rPr lang="ja-JP" altLang="en-US" dirty="0" smtClean="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650875" y="390548"/>
            <a:ext cx="8624888" cy="8321675"/>
          </a:xfrm>
        </p:spPr>
        <p:txBody>
          <a:bodyPr vert="eaVert"/>
          <a:lstStyle>
            <a:lvl1pPr>
              <a:defRPr/>
            </a:lvl1pPr>
            <a:lvl2pPr>
              <a:defRPr/>
            </a:lvl2pPr>
            <a:lvl3pPr>
              <a:defRPr/>
            </a:lvl3pPr>
            <a:lvl4pPr>
              <a:defRPr/>
            </a:lvl4pPr>
            <a:lvl5pPr>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B42FE578-FE03-48F5-AEEC-C6B1C1ADA099}" type="datetime1">
              <a:rPr lang="ja-JP" altLang="en-US" smtClean="0"/>
              <a:t>2014/11/11</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AA6D9E-CEDB-48A6-858E-7EB01D3450EE}" type="slidenum">
              <a:rPr lang="ja-JP" altLang="en-US"/>
              <a:pPr>
                <a:defRPr/>
              </a:pPr>
              <a:t>‹#›</a:t>
            </a:fld>
            <a:endParaRPr lang="en-US" altLang="ja-JP"/>
          </a:p>
        </p:txBody>
      </p:sp>
    </p:spTree>
    <p:extLst>
      <p:ext uri="{BB962C8B-B14F-4D97-AF65-F5344CB8AC3E}">
        <p14:creationId xmlns:p14="http://schemas.microsoft.com/office/powerpoint/2010/main" val="23170452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647" y="274588"/>
            <a:ext cx="8228707" cy="585117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896CB826-DCCC-4122-A624-6C36B71629ED}" type="datetime1">
              <a:rPr lang="ja-JP" altLang="en-US" smtClean="0"/>
              <a:t>2014/11/11</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574E08A1-0F02-42D7-861A-F07FE0E8ABAA}" type="slidenum">
              <a:rPr lang="ja-JP" altLang="en-US"/>
              <a:pPr>
                <a:defRPr/>
              </a:pPr>
              <a:t>‹#›</a:t>
            </a:fld>
            <a:endParaRPr lang="en-US" altLang="ja-JP"/>
          </a:p>
        </p:txBody>
      </p:sp>
    </p:spTree>
    <p:extLst>
      <p:ext uri="{BB962C8B-B14F-4D97-AF65-F5344CB8AC3E}">
        <p14:creationId xmlns:p14="http://schemas.microsoft.com/office/powerpoint/2010/main" val="35434764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E4FAAC7-1420-492C-85AD-1675FFB1F685}"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98459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A9A690-4F32-4706-80D9-05D8954F313B}"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13443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6342FFF-0941-4398-B183-A305A368DE94}"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7739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A30EBFD-F21D-4B9C-B176-3CB6AD6B332F}"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1692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6C6B5EC-01D1-4B77-A12E-4A877831DCA2}"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40275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E92B65C-D690-401A-BE03-DA0DD68E56BE}"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53199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9CAFFC-A26B-484E-936E-F24B5350FA82}"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28014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9EA1F8A-C3FC-4FC4-8286-383539C91FE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842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2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80"/>
            <a:ext cx="2133600" cy="365125"/>
          </a:xfrm>
          <a:prstGeom prst="rect">
            <a:avLst/>
          </a:prstGeom>
        </p:spPr>
        <p:txBody>
          <a:bodyPr vert="horz" lIns="91336" tIns="45668" rIns="91336" bIns="45668"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E94CB39-0F9F-4EF1-AAD6-F73213873C06}"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1" y="6356380"/>
            <a:ext cx="2895600" cy="365125"/>
          </a:xfrm>
          <a:prstGeom prst="rect">
            <a:avLst/>
          </a:prstGeom>
        </p:spPr>
        <p:txBody>
          <a:bodyPr vert="horz" lIns="91336" tIns="45668" rIns="91336" bIns="45668"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80"/>
            <a:ext cx="2133600" cy="365125"/>
          </a:xfrm>
          <a:prstGeom prst="rect">
            <a:avLst/>
          </a:prstGeom>
        </p:spPr>
        <p:txBody>
          <a:bodyPr vert="horz" lIns="91336" tIns="45668" rIns="91336" bIns="45668"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0207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668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3368"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006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6744"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368" rtl="0" eaLnBrk="1" latinLnBrk="0" hangingPunct="1">
        <a:defRPr kumimoji="1" sz="1800" kern="1200">
          <a:solidFill>
            <a:schemeClr val="tx1"/>
          </a:solidFill>
          <a:latin typeface="+mn-lt"/>
          <a:ea typeface="+mn-ea"/>
          <a:cs typeface="+mn-cs"/>
        </a:defRPr>
      </a:lvl1pPr>
      <a:lvl2pPr marL="456680" algn="l" defTabSz="913368" rtl="0" eaLnBrk="1" latinLnBrk="0" hangingPunct="1">
        <a:defRPr kumimoji="1" sz="1800" kern="1200">
          <a:solidFill>
            <a:schemeClr val="tx1"/>
          </a:solidFill>
          <a:latin typeface="+mn-lt"/>
          <a:ea typeface="+mn-ea"/>
          <a:cs typeface="+mn-cs"/>
        </a:defRPr>
      </a:lvl2pPr>
      <a:lvl3pPr marL="913368" algn="l" defTabSz="913368" rtl="0" eaLnBrk="1" latinLnBrk="0" hangingPunct="1">
        <a:defRPr kumimoji="1" sz="1800" kern="1200">
          <a:solidFill>
            <a:schemeClr val="tx1"/>
          </a:solidFill>
          <a:latin typeface="+mn-lt"/>
          <a:ea typeface="+mn-ea"/>
          <a:cs typeface="+mn-cs"/>
        </a:defRPr>
      </a:lvl3pPr>
      <a:lvl4pPr marL="1370060" algn="l" defTabSz="913368" rtl="0" eaLnBrk="1" latinLnBrk="0" hangingPunct="1">
        <a:defRPr kumimoji="1" sz="1800" kern="1200">
          <a:solidFill>
            <a:schemeClr val="tx1"/>
          </a:solidFill>
          <a:latin typeface="+mn-lt"/>
          <a:ea typeface="+mn-ea"/>
          <a:cs typeface="+mn-cs"/>
        </a:defRPr>
      </a:lvl4pPr>
      <a:lvl5pPr marL="1826744" algn="l" defTabSz="913368" rtl="0" eaLnBrk="1" latinLnBrk="0" hangingPunct="1">
        <a:defRPr kumimoji="1" sz="1800" kern="1200">
          <a:solidFill>
            <a:schemeClr val="tx1"/>
          </a:solidFill>
          <a:latin typeface="+mn-lt"/>
          <a:ea typeface="+mn-ea"/>
          <a:cs typeface="+mn-cs"/>
        </a:defRPr>
      </a:lvl5pPr>
      <a:lvl6pPr marL="2283426" algn="l" defTabSz="913368" rtl="0" eaLnBrk="1" latinLnBrk="0" hangingPunct="1">
        <a:defRPr kumimoji="1" sz="1800" kern="1200">
          <a:solidFill>
            <a:schemeClr val="tx1"/>
          </a:solidFill>
          <a:latin typeface="+mn-lt"/>
          <a:ea typeface="+mn-ea"/>
          <a:cs typeface="+mn-cs"/>
        </a:defRPr>
      </a:lvl6pPr>
      <a:lvl7pPr marL="2740117" algn="l" defTabSz="913368" rtl="0" eaLnBrk="1" latinLnBrk="0" hangingPunct="1">
        <a:defRPr kumimoji="1" sz="1800" kern="1200">
          <a:solidFill>
            <a:schemeClr val="tx1"/>
          </a:solidFill>
          <a:latin typeface="+mn-lt"/>
          <a:ea typeface="+mn-ea"/>
          <a:cs typeface="+mn-cs"/>
        </a:defRPr>
      </a:lvl7pPr>
      <a:lvl8pPr marL="3196797" algn="l" defTabSz="913368" rtl="0" eaLnBrk="1" latinLnBrk="0" hangingPunct="1">
        <a:defRPr kumimoji="1" sz="1800" kern="1200">
          <a:solidFill>
            <a:schemeClr val="tx1"/>
          </a:solidFill>
          <a:latin typeface="+mn-lt"/>
          <a:ea typeface="+mn-ea"/>
          <a:cs typeface="+mn-cs"/>
        </a:defRPr>
      </a:lvl8pPr>
      <a:lvl9pPr marL="3653486" algn="l" defTabSz="913368"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pPr defTabSz="914024"/>
            <a:fld id="{68A3EA34-B94C-4558-A166-6D8A2A9B730C}"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pPr defTabSz="914024"/>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pPr defTabSz="914024"/>
            <a:fld id="{DF58203E-DA8F-4FF4-8214-76828CBBE0A3}" type="slidenum">
              <a:rPr lang="ja-JP" altLang="en-US" smtClean="0">
                <a:solidFill>
                  <a:prstClr val="black">
                    <a:tint val="75000"/>
                  </a:prstClr>
                </a:solidFill>
              </a:rPr>
              <a:pPr defTabSz="914024"/>
              <a:t>‹#›</a:t>
            </a:fld>
            <a:endParaRPr lang="ja-JP" altLang="en-US">
              <a:solidFill>
                <a:prstClr val="black">
                  <a:tint val="75000"/>
                </a:prstClr>
              </a:solidFill>
            </a:endParaRPr>
          </a:p>
        </p:txBody>
      </p:sp>
    </p:spTree>
    <p:extLst>
      <p:ext uri="{BB962C8B-B14F-4D97-AF65-F5344CB8AC3E}">
        <p14:creationId xmlns:p14="http://schemas.microsoft.com/office/powerpoint/2010/main" val="223431678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ctr" defTabSz="914024" rtl="0" eaLnBrk="1" latinLnBrk="0" hangingPunct="1">
        <a:spcBef>
          <a:spcPct val="0"/>
        </a:spcBef>
        <a:buNone/>
        <a:defRPr kumimoji="1" sz="4400" kern="1200">
          <a:solidFill>
            <a:schemeClr val="tx1"/>
          </a:solidFill>
          <a:latin typeface="+mj-lt"/>
          <a:ea typeface="+mj-ea"/>
          <a:cs typeface="+mj-cs"/>
        </a:defRPr>
      </a:lvl1pPr>
    </p:titleStyle>
    <p:bodyStyle>
      <a:lvl1pPr marL="342761" indent="-342761" algn="l" defTabSz="91402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24" rtl="0" eaLnBrk="1" latinLnBrk="0" hangingPunct="1">
        <a:defRPr kumimoji="1" sz="1800" kern="1200">
          <a:solidFill>
            <a:schemeClr val="tx1"/>
          </a:solidFill>
          <a:latin typeface="+mn-lt"/>
          <a:ea typeface="+mn-ea"/>
          <a:cs typeface="+mn-cs"/>
        </a:defRPr>
      </a:lvl1pPr>
      <a:lvl2pPr marL="457011" algn="l" defTabSz="914024" rtl="0" eaLnBrk="1" latinLnBrk="0" hangingPunct="1">
        <a:defRPr kumimoji="1" sz="1800" kern="1200">
          <a:solidFill>
            <a:schemeClr val="tx1"/>
          </a:solidFill>
          <a:latin typeface="+mn-lt"/>
          <a:ea typeface="+mn-ea"/>
          <a:cs typeface="+mn-cs"/>
        </a:defRPr>
      </a:lvl2pPr>
      <a:lvl3pPr marL="914024" algn="l" defTabSz="914024" rtl="0" eaLnBrk="1" latinLnBrk="0" hangingPunct="1">
        <a:defRPr kumimoji="1" sz="1800" kern="1200">
          <a:solidFill>
            <a:schemeClr val="tx1"/>
          </a:solidFill>
          <a:latin typeface="+mn-lt"/>
          <a:ea typeface="+mn-ea"/>
          <a:cs typeface="+mn-cs"/>
        </a:defRPr>
      </a:lvl3pPr>
      <a:lvl4pPr marL="1371040" algn="l" defTabSz="914024" rtl="0" eaLnBrk="1" latinLnBrk="0" hangingPunct="1">
        <a:defRPr kumimoji="1" sz="1800" kern="1200">
          <a:solidFill>
            <a:schemeClr val="tx1"/>
          </a:solidFill>
          <a:latin typeface="+mn-lt"/>
          <a:ea typeface="+mn-ea"/>
          <a:cs typeface="+mn-cs"/>
        </a:defRPr>
      </a:lvl4pPr>
      <a:lvl5pPr marL="1828052" algn="l" defTabSz="914024" rtl="0" eaLnBrk="1" latinLnBrk="0" hangingPunct="1">
        <a:defRPr kumimoji="1" sz="1800" kern="1200">
          <a:solidFill>
            <a:schemeClr val="tx1"/>
          </a:solidFill>
          <a:latin typeface="+mn-lt"/>
          <a:ea typeface="+mn-ea"/>
          <a:cs typeface="+mn-cs"/>
        </a:defRPr>
      </a:lvl5pPr>
      <a:lvl6pPr marL="2285064" algn="l" defTabSz="914024" rtl="0" eaLnBrk="1" latinLnBrk="0" hangingPunct="1">
        <a:defRPr kumimoji="1" sz="1800" kern="1200">
          <a:solidFill>
            <a:schemeClr val="tx1"/>
          </a:solidFill>
          <a:latin typeface="+mn-lt"/>
          <a:ea typeface="+mn-ea"/>
          <a:cs typeface="+mn-cs"/>
        </a:defRPr>
      </a:lvl6pPr>
      <a:lvl7pPr marL="2742079" algn="l" defTabSz="914024" rtl="0" eaLnBrk="1" latinLnBrk="0" hangingPunct="1">
        <a:defRPr kumimoji="1" sz="1800" kern="1200">
          <a:solidFill>
            <a:schemeClr val="tx1"/>
          </a:solidFill>
          <a:latin typeface="+mn-lt"/>
          <a:ea typeface="+mn-ea"/>
          <a:cs typeface="+mn-cs"/>
        </a:defRPr>
      </a:lvl7pPr>
      <a:lvl8pPr marL="3199088" algn="l" defTabSz="914024" rtl="0" eaLnBrk="1" latinLnBrk="0" hangingPunct="1">
        <a:defRPr kumimoji="1" sz="1800" kern="1200">
          <a:solidFill>
            <a:schemeClr val="tx1"/>
          </a:solidFill>
          <a:latin typeface="+mn-lt"/>
          <a:ea typeface="+mn-ea"/>
          <a:cs typeface="+mn-cs"/>
        </a:defRPr>
      </a:lvl8pPr>
      <a:lvl9pPr marL="3656104" algn="l" defTabSz="914024"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pPr defTabSz="914024"/>
            <a:fld id="{915777C6-910E-4133-8B88-D217799B5D29}"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pPr defTabSz="914024"/>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pPr defTabSz="914024"/>
            <a:fld id="{DF58203E-DA8F-4FF4-8214-76828CBBE0A3}" type="slidenum">
              <a:rPr lang="ja-JP" altLang="en-US" smtClean="0">
                <a:solidFill>
                  <a:prstClr val="black">
                    <a:tint val="75000"/>
                  </a:prstClr>
                </a:solidFill>
              </a:rPr>
              <a:pPr defTabSz="914024"/>
              <a:t>‹#›</a:t>
            </a:fld>
            <a:endParaRPr lang="ja-JP" altLang="en-US">
              <a:solidFill>
                <a:prstClr val="black">
                  <a:tint val="75000"/>
                </a:prstClr>
              </a:solidFill>
            </a:endParaRPr>
          </a:p>
        </p:txBody>
      </p:sp>
    </p:spTree>
    <p:extLst>
      <p:ext uri="{BB962C8B-B14F-4D97-AF65-F5344CB8AC3E}">
        <p14:creationId xmlns:p14="http://schemas.microsoft.com/office/powerpoint/2010/main" val="120980065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ctr" defTabSz="914024" rtl="0" eaLnBrk="1" latinLnBrk="0" hangingPunct="1">
        <a:spcBef>
          <a:spcPct val="0"/>
        </a:spcBef>
        <a:buNone/>
        <a:defRPr kumimoji="1" sz="4400" kern="1200">
          <a:solidFill>
            <a:schemeClr val="tx1"/>
          </a:solidFill>
          <a:latin typeface="+mj-lt"/>
          <a:ea typeface="+mj-ea"/>
          <a:cs typeface="+mj-cs"/>
        </a:defRPr>
      </a:lvl1pPr>
    </p:titleStyle>
    <p:bodyStyle>
      <a:lvl1pPr marL="342761" indent="-342761" algn="l" defTabSz="91402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24" rtl="0" eaLnBrk="1" latinLnBrk="0" hangingPunct="1">
        <a:defRPr kumimoji="1" sz="1800" kern="1200">
          <a:solidFill>
            <a:schemeClr val="tx1"/>
          </a:solidFill>
          <a:latin typeface="+mn-lt"/>
          <a:ea typeface="+mn-ea"/>
          <a:cs typeface="+mn-cs"/>
        </a:defRPr>
      </a:lvl1pPr>
      <a:lvl2pPr marL="457011" algn="l" defTabSz="914024" rtl="0" eaLnBrk="1" latinLnBrk="0" hangingPunct="1">
        <a:defRPr kumimoji="1" sz="1800" kern="1200">
          <a:solidFill>
            <a:schemeClr val="tx1"/>
          </a:solidFill>
          <a:latin typeface="+mn-lt"/>
          <a:ea typeface="+mn-ea"/>
          <a:cs typeface="+mn-cs"/>
        </a:defRPr>
      </a:lvl2pPr>
      <a:lvl3pPr marL="914024" algn="l" defTabSz="914024" rtl="0" eaLnBrk="1" latinLnBrk="0" hangingPunct="1">
        <a:defRPr kumimoji="1" sz="1800" kern="1200">
          <a:solidFill>
            <a:schemeClr val="tx1"/>
          </a:solidFill>
          <a:latin typeface="+mn-lt"/>
          <a:ea typeface="+mn-ea"/>
          <a:cs typeface="+mn-cs"/>
        </a:defRPr>
      </a:lvl3pPr>
      <a:lvl4pPr marL="1371040" algn="l" defTabSz="914024" rtl="0" eaLnBrk="1" latinLnBrk="0" hangingPunct="1">
        <a:defRPr kumimoji="1" sz="1800" kern="1200">
          <a:solidFill>
            <a:schemeClr val="tx1"/>
          </a:solidFill>
          <a:latin typeface="+mn-lt"/>
          <a:ea typeface="+mn-ea"/>
          <a:cs typeface="+mn-cs"/>
        </a:defRPr>
      </a:lvl4pPr>
      <a:lvl5pPr marL="1828052" algn="l" defTabSz="914024" rtl="0" eaLnBrk="1" latinLnBrk="0" hangingPunct="1">
        <a:defRPr kumimoji="1" sz="1800" kern="1200">
          <a:solidFill>
            <a:schemeClr val="tx1"/>
          </a:solidFill>
          <a:latin typeface="+mn-lt"/>
          <a:ea typeface="+mn-ea"/>
          <a:cs typeface="+mn-cs"/>
        </a:defRPr>
      </a:lvl5pPr>
      <a:lvl6pPr marL="2285064" algn="l" defTabSz="914024" rtl="0" eaLnBrk="1" latinLnBrk="0" hangingPunct="1">
        <a:defRPr kumimoji="1" sz="1800" kern="1200">
          <a:solidFill>
            <a:schemeClr val="tx1"/>
          </a:solidFill>
          <a:latin typeface="+mn-lt"/>
          <a:ea typeface="+mn-ea"/>
          <a:cs typeface="+mn-cs"/>
        </a:defRPr>
      </a:lvl6pPr>
      <a:lvl7pPr marL="2742079" algn="l" defTabSz="914024" rtl="0" eaLnBrk="1" latinLnBrk="0" hangingPunct="1">
        <a:defRPr kumimoji="1" sz="1800" kern="1200">
          <a:solidFill>
            <a:schemeClr val="tx1"/>
          </a:solidFill>
          <a:latin typeface="+mn-lt"/>
          <a:ea typeface="+mn-ea"/>
          <a:cs typeface="+mn-cs"/>
        </a:defRPr>
      </a:lvl7pPr>
      <a:lvl8pPr marL="3199088" algn="l" defTabSz="914024" rtl="0" eaLnBrk="1" latinLnBrk="0" hangingPunct="1">
        <a:defRPr kumimoji="1" sz="1800" kern="1200">
          <a:solidFill>
            <a:schemeClr val="tx1"/>
          </a:solidFill>
          <a:latin typeface="+mn-lt"/>
          <a:ea typeface="+mn-ea"/>
          <a:cs typeface="+mn-cs"/>
        </a:defRPr>
      </a:lvl8pPr>
      <a:lvl9pPr marL="3656104" algn="l" defTabSz="914024"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9" tIns="45685" rIns="91369" bIns="45685"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9" tIns="45685" rIns="91369" bIns="45685"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647" y="6356821"/>
            <a:ext cx="2133079" cy="365001"/>
          </a:xfrm>
          <a:prstGeom prst="rect">
            <a:avLst/>
          </a:prstGeom>
        </p:spPr>
        <p:txBody>
          <a:bodyPr vert="horz" wrap="square" lIns="91369" tIns="45685" rIns="91369" bIns="45685" numCol="1" anchor="ctr" anchorCtr="0" compatLnSpc="1">
            <a:prstTxWarp prst="textNoShape">
              <a:avLst/>
            </a:prstTxWarp>
          </a:bodyPr>
          <a:lstStyle>
            <a:lvl1pPr algn="l">
              <a:defRPr kumimoji="1" sz="1200">
                <a:solidFill>
                  <a:srgbClr val="898989"/>
                </a:solidFill>
                <a:latin typeface="メイリオ" pitchFamily="50" charset="-128"/>
                <a:ea typeface="メイリオ" pitchFamily="50" charset="-128"/>
                <a:cs typeface="メイリオ" pitchFamily="50" charset="-128"/>
              </a:defRPr>
            </a:lvl1pPr>
          </a:lstStyle>
          <a:p>
            <a:pPr defTabSz="914400" fontAlgn="base">
              <a:spcBef>
                <a:spcPct val="0"/>
              </a:spcBef>
              <a:spcAft>
                <a:spcPct val="0"/>
              </a:spcAft>
              <a:defRPr/>
            </a:pPr>
            <a:fld id="{218B1A87-945B-4EC0-B6E0-18568B2EEF55}" type="datetime1">
              <a:rPr lang="ja-JP" altLang="en-US" smtClean="0">
                <a:sym typeface="ヒラギノ角ゴ Pro W3" pitchFamily="-84" charset="-128"/>
              </a:rPr>
              <a:t>2014/11/11</a:t>
            </a:fld>
            <a:endParaRPr lang="en-US" altLang="ja-JP">
              <a:sym typeface="ヒラギノ角ゴ Pro W3" pitchFamily="-84" charset="-128"/>
            </a:endParaRPr>
          </a:p>
        </p:txBody>
      </p:sp>
      <p:sp>
        <p:nvSpPr>
          <p:cNvPr id="5" name="フッター プレースホルダー 4"/>
          <p:cNvSpPr>
            <a:spLocks noGrp="1"/>
          </p:cNvSpPr>
          <p:nvPr>
            <p:ph type="ftr" sz="quarter" idx="3"/>
          </p:nvPr>
        </p:nvSpPr>
        <p:spPr>
          <a:xfrm>
            <a:off x="3124275" y="6356821"/>
            <a:ext cx="2895451" cy="365001"/>
          </a:xfrm>
          <a:prstGeom prst="rect">
            <a:avLst/>
          </a:prstGeom>
        </p:spPr>
        <p:txBody>
          <a:bodyPr vert="horz" lIns="91369" tIns="45685" rIns="91369" bIns="45685" rtlCol="0" anchor="ctr"/>
          <a:lstStyle>
            <a:lvl1pPr algn="ctr">
              <a:defRPr kumimoji="1" sz="1200">
                <a:solidFill>
                  <a:schemeClr val="tx1">
                    <a:tint val="75000"/>
                  </a:schemeClr>
                </a:solidFill>
                <a:latin typeface="メイリオ" panose="020B0604030504040204" pitchFamily="50" charset="-128"/>
                <a:ea typeface="メイリオ" panose="020B0604030504040204" pitchFamily="50" charset="-128"/>
                <a:cs typeface="+mn-cs"/>
                <a:sym typeface="ヒラギノ角ゴ Pro W3" pitchFamily="-84" charset="-128"/>
              </a:defRPr>
            </a:lvl1pPr>
          </a:lstStyle>
          <a:p>
            <a:pPr defTabSz="914400" fontAlgn="base">
              <a:spcBef>
                <a:spcPct val="0"/>
              </a:spcBef>
              <a:spcAft>
                <a:spcPct val="0"/>
              </a:spcAft>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75" y="6356821"/>
            <a:ext cx="2133079" cy="365001"/>
          </a:xfrm>
          <a:prstGeom prst="rect">
            <a:avLst/>
          </a:prstGeom>
        </p:spPr>
        <p:txBody>
          <a:bodyPr vert="horz" wrap="square" lIns="91369" tIns="45685" rIns="91369" bIns="45685" numCol="1" anchor="ctr" anchorCtr="0" compatLnSpc="1">
            <a:prstTxWarp prst="textNoShape">
              <a:avLst/>
            </a:prstTxWarp>
          </a:bodyPr>
          <a:lstStyle>
            <a:lvl1pPr algn="r">
              <a:defRPr kumimoji="1" sz="1200">
                <a:solidFill>
                  <a:srgbClr val="898989"/>
                </a:solidFill>
                <a:latin typeface="メイリオ" pitchFamily="50" charset="-128"/>
                <a:ea typeface="メイリオ" pitchFamily="50" charset="-128"/>
                <a:cs typeface="メイリオ" pitchFamily="50" charset="-128"/>
              </a:defRPr>
            </a:lvl1pPr>
          </a:lstStyle>
          <a:p>
            <a:pPr defTabSz="914400" fontAlgn="base">
              <a:spcBef>
                <a:spcPct val="0"/>
              </a:spcBef>
              <a:spcAft>
                <a:spcPct val="0"/>
              </a:spcAft>
              <a:defRPr/>
            </a:pPr>
            <a:fld id="{81249964-CADE-4531-8EDF-A1A53CD0171B}" type="slidenum">
              <a:rPr lang="ja-JP" altLang="en-US">
                <a:sym typeface="ヒラギノ角ゴ Pro W3" pitchFamily="-84" charset="-128"/>
              </a:rPr>
              <a:pPr defTabSz="914400" fontAlgn="base">
                <a:spcBef>
                  <a:spcPct val="0"/>
                </a:spcBef>
                <a:spcAft>
                  <a:spcPct val="0"/>
                </a:spcAft>
                <a:defRPr/>
              </a:pPr>
              <a:t>‹#›</a:t>
            </a:fld>
            <a:endParaRPr lang="en-US" altLang="ja-JP">
              <a:sym typeface="ヒラギノ角ゴ Pro W3" pitchFamily="-84" charset="-128"/>
            </a:endParaRPr>
          </a:p>
        </p:txBody>
      </p:sp>
    </p:spTree>
    <p:extLst>
      <p:ext uri="{BB962C8B-B14F-4D97-AF65-F5344CB8AC3E}">
        <p14:creationId xmlns:p14="http://schemas.microsoft.com/office/powerpoint/2010/main" val="41836599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ctr" defTabSz="911912" rtl="0" eaLnBrk="0" fontAlgn="base" hangingPunct="0">
        <a:spcBef>
          <a:spcPct val="0"/>
        </a:spcBef>
        <a:spcAft>
          <a:spcPct val="0"/>
        </a:spcAft>
        <a:defRPr kumimoji="1" sz="4400" kern="1200">
          <a:solidFill>
            <a:schemeClr val="tx1"/>
          </a:solidFill>
          <a:latin typeface="+mj-lt"/>
          <a:ea typeface="ヒラギノ角ゴ Pro W3" charset="0"/>
          <a:cs typeface="+mj-cs"/>
        </a:defRPr>
      </a:lvl1pPr>
      <a:lvl2pPr algn="ctr" defTabSz="911912"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2pPr>
      <a:lvl3pPr algn="ctr" defTabSz="911912"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3pPr>
      <a:lvl4pPr algn="ctr" defTabSz="911912"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4pPr>
      <a:lvl5pPr algn="ctr" defTabSz="911912"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5pPr>
      <a:lvl6pPr marL="321275" algn="ctr" defTabSz="913629"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6pPr>
      <a:lvl7pPr marL="642552" algn="ctr" defTabSz="913629"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7pPr>
      <a:lvl8pPr marL="963826" algn="ctr" defTabSz="913629"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8pPr>
      <a:lvl9pPr marL="1285105" algn="ctr" defTabSz="913629"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9pPr>
    </p:titleStyle>
    <p:bodyStyle>
      <a:lvl1pPr marL="340433" indent="-340433" algn="l" defTabSz="911912" rtl="0" eaLnBrk="0" fontAlgn="base" hangingPunct="0">
        <a:spcBef>
          <a:spcPct val="20000"/>
        </a:spcBef>
        <a:spcAft>
          <a:spcPct val="0"/>
        </a:spcAft>
        <a:buFont typeface="Arial" pitchFamily="34" charset="0"/>
        <a:buChar char="•"/>
        <a:defRPr kumimoji="1" sz="3200" kern="1200">
          <a:solidFill>
            <a:schemeClr val="tx1"/>
          </a:solidFill>
          <a:latin typeface="+mn-lt"/>
          <a:ea typeface="ヒラギノ角ゴ Pro W3" charset="0"/>
          <a:cs typeface="+mn-cs"/>
        </a:defRPr>
      </a:lvl1pPr>
      <a:lvl2pPr marL="740022" indent="-282392" algn="l" defTabSz="911912" rtl="0" eaLnBrk="0" fontAlgn="base" hangingPunct="0">
        <a:spcBef>
          <a:spcPct val="20000"/>
        </a:spcBef>
        <a:spcAft>
          <a:spcPct val="0"/>
        </a:spcAft>
        <a:buFont typeface="Arial" pitchFamily="34" charset="0"/>
        <a:buChar char="–"/>
        <a:defRPr kumimoji="1" sz="2800" kern="1200">
          <a:solidFill>
            <a:schemeClr val="tx1"/>
          </a:solidFill>
          <a:latin typeface="+mn-lt"/>
          <a:ea typeface="ヒラギノ角ゴ Pro W3" charset="0"/>
          <a:cs typeface="+mn-cs"/>
        </a:defRPr>
      </a:lvl2pPr>
      <a:lvl3pPr marL="1139611" indent="-225467" algn="l" defTabSz="911912" rtl="0" eaLnBrk="0" fontAlgn="base" hangingPunct="0">
        <a:spcBef>
          <a:spcPct val="20000"/>
        </a:spcBef>
        <a:spcAft>
          <a:spcPct val="0"/>
        </a:spcAft>
        <a:buFont typeface="Arial" pitchFamily="34" charset="0"/>
        <a:buChar char="•"/>
        <a:defRPr kumimoji="1" sz="2400" kern="1200">
          <a:solidFill>
            <a:schemeClr val="tx1"/>
          </a:solidFill>
          <a:latin typeface="+mn-lt"/>
          <a:ea typeface="ヒラギノ角ゴ Pro W3" charset="0"/>
          <a:cs typeface="+mn-cs"/>
        </a:defRPr>
      </a:lvl3pPr>
      <a:lvl4pPr marL="1597241" indent="-225467" algn="l" defTabSz="911912" rtl="0" eaLnBrk="0" fontAlgn="base" hangingPunct="0">
        <a:spcBef>
          <a:spcPct val="20000"/>
        </a:spcBef>
        <a:spcAft>
          <a:spcPct val="0"/>
        </a:spcAft>
        <a:buFont typeface="Arial" pitchFamily="34" charset="0"/>
        <a:buChar char="–"/>
        <a:defRPr kumimoji="1" sz="2000" kern="1200">
          <a:solidFill>
            <a:schemeClr val="tx1"/>
          </a:solidFill>
          <a:latin typeface="+mn-lt"/>
          <a:ea typeface="ヒラギノ角ゴ Pro W3" charset="0"/>
          <a:cs typeface="+mn-cs"/>
        </a:defRPr>
      </a:lvl4pPr>
      <a:lvl5pPr marL="2053755" indent="-225467" algn="l" defTabSz="911912" rtl="0" eaLnBrk="0" fontAlgn="base" hangingPunct="0">
        <a:spcBef>
          <a:spcPct val="20000"/>
        </a:spcBef>
        <a:spcAft>
          <a:spcPct val="0"/>
        </a:spcAft>
        <a:buFont typeface="Arial" pitchFamily="34" charset="0"/>
        <a:buChar char="»"/>
        <a:defRPr kumimoji="1" sz="2000" kern="1200">
          <a:solidFill>
            <a:schemeClr val="tx1"/>
          </a:solidFill>
          <a:latin typeface="+mn-lt"/>
          <a:ea typeface="ヒラギノ角ゴ Pro W3" charset="0"/>
          <a:cs typeface="+mn-cs"/>
        </a:defRPr>
      </a:lvl5pPr>
      <a:lvl6pPr marL="2512673" indent="-228422" algn="l" defTabSz="91369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520" indent="-228422" algn="l" defTabSz="91369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6372" indent="-228422" algn="l" defTabSz="91369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216" indent="-228422" algn="l" defTabSz="91369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696" rtl="0" eaLnBrk="1" latinLnBrk="0" hangingPunct="1">
        <a:defRPr kumimoji="1" sz="1800" kern="1200">
          <a:solidFill>
            <a:schemeClr val="tx1"/>
          </a:solidFill>
          <a:latin typeface="+mn-lt"/>
          <a:ea typeface="+mn-ea"/>
          <a:cs typeface="+mn-cs"/>
        </a:defRPr>
      </a:lvl1pPr>
      <a:lvl2pPr marL="456846" algn="l" defTabSz="913696" rtl="0" eaLnBrk="1" latinLnBrk="0" hangingPunct="1">
        <a:defRPr kumimoji="1" sz="1800" kern="1200">
          <a:solidFill>
            <a:schemeClr val="tx1"/>
          </a:solidFill>
          <a:latin typeface="+mn-lt"/>
          <a:ea typeface="+mn-ea"/>
          <a:cs typeface="+mn-cs"/>
        </a:defRPr>
      </a:lvl2pPr>
      <a:lvl3pPr marL="913696" algn="l" defTabSz="913696" rtl="0" eaLnBrk="1" latinLnBrk="0" hangingPunct="1">
        <a:defRPr kumimoji="1" sz="1800" kern="1200">
          <a:solidFill>
            <a:schemeClr val="tx1"/>
          </a:solidFill>
          <a:latin typeface="+mn-lt"/>
          <a:ea typeface="+mn-ea"/>
          <a:cs typeface="+mn-cs"/>
        </a:defRPr>
      </a:lvl3pPr>
      <a:lvl4pPr marL="1370550" algn="l" defTabSz="913696" rtl="0" eaLnBrk="1" latinLnBrk="0" hangingPunct="1">
        <a:defRPr kumimoji="1" sz="1800" kern="1200">
          <a:solidFill>
            <a:schemeClr val="tx1"/>
          </a:solidFill>
          <a:latin typeface="+mn-lt"/>
          <a:ea typeface="+mn-ea"/>
          <a:cs typeface="+mn-cs"/>
        </a:defRPr>
      </a:lvl4pPr>
      <a:lvl5pPr marL="1827398" algn="l" defTabSz="913696" rtl="0" eaLnBrk="1" latinLnBrk="0" hangingPunct="1">
        <a:defRPr kumimoji="1" sz="1800" kern="1200">
          <a:solidFill>
            <a:schemeClr val="tx1"/>
          </a:solidFill>
          <a:latin typeface="+mn-lt"/>
          <a:ea typeface="+mn-ea"/>
          <a:cs typeface="+mn-cs"/>
        </a:defRPr>
      </a:lvl5pPr>
      <a:lvl6pPr marL="2284245" algn="l" defTabSz="913696" rtl="0" eaLnBrk="1" latinLnBrk="0" hangingPunct="1">
        <a:defRPr kumimoji="1" sz="1800" kern="1200">
          <a:solidFill>
            <a:schemeClr val="tx1"/>
          </a:solidFill>
          <a:latin typeface="+mn-lt"/>
          <a:ea typeface="+mn-ea"/>
          <a:cs typeface="+mn-cs"/>
        </a:defRPr>
      </a:lvl6pPr>
      <a:lvl7pPr marL="2741098" algn="l" defTabSz="913696" rtl="0" eaLnBrk="1" latinLnBrk="0" hangingPunct="1">
        <a:defRPr kumimoji="1" sz="1800" kern="1200">
          <a:solidFill>
            <a:schemeClr val="tx1"/>
          </a:solidFill>
          <a:latin typeface="+mn-lt"/>
          <a:ea typeface="+mn-ea"/>
          <a:cs typeface="+mn-cs"/>
        </a:defRPr>
      </a:lvl7pPr>
      <a:lvl8pPr marL="3197941" algn="l" defTabSz="913696" rtl="0" eaLnBrk="1" latinLnBrk="0" hangingPunct="1">
        <a:defRPr kumimoji="1" sz="1800" kern="1200">
          <a:solidFill>
            <a:schemeClr val="tx1"/>
          </a:solidFill>
          <a:latin typeface="+mn-lt"/>
          <a:ea typeface="+mn-ea"/>
          <a:cs typeface="+mn-cs"/>
        </a:defRPr>
      </a:lvl8pPr>
      <a:lvl9pPr marL="3654795" algn="l" defTabSz="913696"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DAF2D89-9789-46F7-9B83-47EFC80F8D5E}" type="datetime1">
              <a:rPr lang="ja-JP" altLang="en-US" smtClean="0">
                <a:solidFill>
                  <a:prstClr val="black">
                    <a:tint val="75000"/>
                  </a:prstClr>
                </a:solidFill>
              </a:rPr>
              <a:t>2014/11/11</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1FC0D02-34A8-42C6-92F1-6304236CD283}" type="slidenum">
              <a:rPr lang="ja-JP" altLang="en-US" smtClean="0">
                <a:solidFill>
                  <a:prstClr val="black">
                    <a:tint val="75000"/>
                  </a:prstClr>
                </a:solidFill>
              </a:rPr>
              <a:pPr defTabSz="914400"/>
              <a:t>‹#›</a:t>
            </a:fld>
            <a:endParaRPr lang="ja-JP" altLang="en-US" dirty="0">
              <a:solidFill>
                <a:prstClr val="black">
                  <a:tint val="75000"/>
                </a:prstClr>
              </a:solidFill>
            </a:endParaRPr>
          </a:p>
        </p:txBody>
      </p:sp>
    </p:spTree>
    <p:extLst>
      <p:ext uri="{BB962C8B-B14F-4D97-AF65-F5344CB8AC3E}">
        <p14:creationId xmlns:p14="http://schemas.microsoft.com/office/powerpoint/2010/main" val="150303950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336" tIns="45668" rIns="91336" bIns="4566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26"/>
            <a:ext cx="8229600" cy="4525963"/>
          </a:xfrm>
          <a:prstGeom prst="rect">
            <a:avLst/>
          </a:prstGeom>
        </p:spPr>
        <p:txBody>
          <a:bodyPr vert="horz" lIns="91336" tIns="45668" rIns="91336" bIns="4566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80"/>
            <a:ext cx="2133600" cy="365125"/>
          </a:xfrm>
          <a:prstGeom prst="rect">
            <a:avLst/>
          </a:prstGeom>
        </p:spPr>
        <p:txBody>
          <a:bodyPr vert="horz" lIns="91336" tIns="45668" rIns="91336" bIns="45668" rtlCol="0" anchor="ctr"/>
          <a:lstStyle>
            <a:lvl1pPr algn="l">
              <a:defRPr sz="1200">
                <a:solidFill>
                  <a:schemeClr val="tx1">
                    <a:tint val="75000"/>
                  </a:schemeClr>
                </a:solidFill>
              </a:defRPr>
            </a:lvl1pPr>
          </a:lstStyle>
          <a:p>
            <a:fld id="{1C1CCF11-75B4-4621-8DB7-09FF3A968087}"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1" y="6356380"/>
            <a:ext cx="2895600" cy="365125"/>
          </a:xfrm>
          <a:prstGeom prst="rect">
            <a:avLst/>
          </a:prstGeom>
        </p:spPr>
        <p:txBody>
          <a:bodyPr vert="horz" lIns="91336" tIns="45668" rIns="91336" bIns="45668"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80"/>
            <a:ext cx="2133600" cy="365125"/>
          </a:xfrm>
          <a:prstGeom prst="rect">
            <a:avLst/>
          </a:prstGeom>
        </p:spPr>
        <p:txBody>
          <a:bodyPr vert="horz" lIns="91336" tIns="45668" rIns="91336" bIns="45668" rtlCol="0" anchor="ctr"/>
          <a:lstStyle>
            <a:lvl1pPr algn="r">
              <a:defRPr sz="1200">
                <a:solidFill>
                  <a:schemeClr val="tx1">
                    <a:tint val="75000"/>
                  </a:schemeClr>
                </a:solidFill>
              </a:defRPr>
            </a:lvl1pPr>
          </a:lstStyle>
          <a:p>
            <a:fld id="{DF58203E-DA8F-4FF4-8214-76828CBBE0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0082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3368" rtl="0" eaLnBrk="1" latinLnBrk="0" hangingPunct="1">
        <a:spcBef>
          <a:spcPct val="0"/>
        </a:spcBef>
        <a:buNone/>
        <a:defRPr kumimoji="1" sz="4400" kern="1200">
          <a:solidFill>
            <a:schemeClr val="tx1"/>
          </a:solidFill>
          <a:latin typeface="+mj-lt"/>
          <a:ea typeface="+mj-ea"/>
          <a:cs typeface="+mj-cs"/>
        </a:defRPr>
      </a:lvl1pPr>
    </p:titleStyle>
    <p:bodyStyle>
      <a:lvl1pPr marL="342519" indent="-342519" algn="l" defTabSz="91336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114" indent="-285433" algn="l" defTabSz="91336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709" indent="-228339" algn="l" defTabSz="91336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397" indent="-228339" algn="l" defTabSz="91336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090" indent="-228339" algn="l" defTabSz="91336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68" rtl="0" eaLnBrk="1" latinLnBrk="0" hangingPunct="1">
        <a:defRPr kumimoji="1" sz="1800" kern="1200">
          <a:solidFill>
            <a:schemeClr val="tx1"/>
          </a:solidFill>
          <a:latin typeface="+mn-lt"/>
          <a:ea typeface="+mn-ea"/>
          <a:cs typeface="+mn-cs"/>
        </a:defRPr>
      </a:lvl1pPr>
      <a:lvl2pPr marL="456680" algn="l" defTabSz="913368" rtl="0" eaLnBrk="1" latinLnBrk="0" hangingPunct="1">
        <a:defRPr kumimoji="1" sz="1800" kern="1200">
          <a:solidFill>
            <a:schemeClr val="tx1"/>
          </a:solidFill>
          <a:latin typeface="+mn-lt"/>
          <a:ea typeface="+mn-ea"/>
          <a:cs typeface="+mn-cs"/>
        </a:defRPr>
      </a:lvl2pPr>
      <a:lvl3pPr marL="913368" algn="l" defTabSz="913368" rtl="0" eaLnBrk="1" latinLnBrk="0" hangingPunct="1">
        <a:defRPr kumimoji="1" sz="1800" kern="1200">
          <a:solidFill>
            <a:schemeClr val="tx1"/>
          </a:solidFill>
          <a:latin typeface="+mn-lt"/>
          <a:ea typeface="+mn-ea"/>
          <a:cs typeface="+mn-cs"/>
        </a:defRPr>
      </a:lvl3pPr>
      <a:lvl4pPr marL="1370060" algn="l" defTabSz="913368" rtl="0" eaLnBrk="1" latinLnBrk="0" hangingPunct="1">
        <a:defRPr kumimoji="1" sz="1800" kern="1200">
          <a:solidFill>
            <a:schemeClr val="tx1"/>
          </a:solidFill>
          <a:latin typeface="+mn-lt"/>
          <a:ea typeface="+mn-ea"/>
          <a:cs typeface="+mn-cs"/>
        </a:defRPr>
      </a:lvl4pPr>
      <a:lvl5pPr marL="1826744" algn="l" defTabSz="913368" rtl="0" eaLnBrk="1" latinLnBrk="0" hangingPunct="1">
        <a:defRPr kumimoji="1" sz="1800" kern="1200">
          <a:solidFill>
            <a:schemeClr val="tx1"/>
          </a:solidFill>
          <a:latin typeface="+mn-lt"/>
          <a:ea typeface="+mn-ea"/>
          <a:cs typeface="+mn-cs"/>
        </a:defRPr>
      </a:lvl5pPr>
      <a:lvl6pPr marL="2283426" algn="l" defTabSz="913368" rtl="0" eaLnBrk="1" latinLnBrk="0" hangingPunct="1">
        <a:defRPr kumimoji="1" sz="1800" kern="1200">
          <a:solidFill>
            <a:schemeClr val="tx1"/>
          </a:solidFill>
          <a:latin typeface="+mn-lt"/>
          <a:ea typeface="+mn-ea"/>
          <a:cs typeface="+mn-cs"/>
        </a:defRPr>
      </a:lvl6pPr>
      <a:lvl7pPr marL="2740117" algn="l" defTabSz="913368" rtl="0" eaLnBrk="1" latinLnBrk="0" hangingPunct="1">
        <a:defRPr kumimoji="1" sz="1800" kern="1200">
          <a:solidFill>
            <a:schemeClr val="tx1"/>
          </a:solidFill>
          <a:latin typeface="+mn-lt"/>
          <a:ea typeface="+mn-ea"/>
          <a:cs typeface="+mn-cs"/>
        </a:defRPr>
      </a:lvl7pPr>
      <a:lvl8pPr marL="3196797" algn="l" defTabSz="913368" rtl="0" eaLnBrk="1" latinLnBrk="0" hangingPunct="1">
        <a:defRPr kumimoji="1" sz="1800" kern="1200">
          <a:solidFill>
            <a:schemeClr val="tx1"/>
          </a:solidFill>
          <a:latin typeface="+mn-lt"/>
          <a:ea typeface="+mn-ea"/>
          <a:cs typeface="+mn-cs"/>
        </a:defRPr>
      </a:lvl8pPr>
      <a:lvl9pPr marL="3653486" algn="l" defTabSz="91336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2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80"/>
            <a:ext cx="2133600" cy="365125"/>
          </a:xfrm>
          <a:prstGeom prst="rect">
            <a:avLst/>
          </a:prstGeom>
        </p:spPr>
        <p:txBody>
          <a:bodyPr vert="horz" lIns="91336" tIns="45668" rIns="91336" bIns="45668"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F2AEE36-EDAA-47C5-8CED-90613C56AC20}"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1" y="6356380"/>
            <a:ext cx="2895600" cy="365125"/>
          </a:xfrm>
          <a:prstGeom prst="rect">
            <a:avLst/>
          </a:prstGeom>
        </p:spPr>
        <p:txBody>
          <a:bodyPr vert="horz" lIns="91336" tIns="45668" rIns="91336" bIns="45668"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80"/>
            <a:ext cx="2133600" cy="365125"/>
          </a:xfrm>
          <a:prstGeom prst="rect">
            <a:avLst/>
          </a:prstGeom>
        </p:spPr>
        <p:txBody>
          <a:bodyPr vert="horz" lIns="91336" tIns="45668" rIns="91336" bIns="45668"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669057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668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3368"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006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6744"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368" rtl="0" eaLnBrk="1" latinLnBrk="0" hangingPunct="1">
        <a:defRPr kumimoji="1" sz="1800" kern="1200">
          <a:solidFill>
            <a:schemeClr val="tx1"/>
          </a:solidFill>
          <a:latin typeface="+mn-lt"/>
          <a:ea typeface="+mn-ea"/>
          <a:cs typeface="+mn-cs"/>
        </a:defRPr>
      </a:lvl1pPr>
      <a:lvl2pPr marL="456680" algn="l" defTabSz="913368" rtl="0" eaLnBrk="1" latinLnBrk="0" hangingPunct="1">
        <a:defRPr kumimoji="1" sz="1800" kern="1200">
          <a:solidFill>
            <a:schemeClr val="tx1"/>
          </a:solidFill>
          <a:latin typeface="+mn-lt"/>
          <a:ea typeface="+mn-ea"/>
          <a:cs typeface="+mn-cs"/>
        </a:defRPr>
      </a:lvl2pPr>
      <a:lvl3pPr marL="913368" algn="l" defTabSz="913368" rtl="0" eaLnBrk="1" latinLnBrk="0" hangingPunct="1">
        <a:defRPr kumimoji="1" sz="1800" kern="1200">
          <a:solidFill>
            <a:schemeClr val="tx1"/>
          </a:solidFill>
          <a:latin typeface="+mn-lt"/>
          <a:ea typeface="+mn-ea"/>
          <a:cs typeface="+mn-cs"/>
        </a:defRPr>
      </a:lvl3pPr>
      <a:lvl4pPr marL="1370060" algn="l" defTabSz="913368" rtl="0" eaLnBrk="1" latinLnBrk="0" hangingPunct="1">
        <a:defRPr kumimoji="1" sz="1800" kern="1200">
          <a:solidFill>
            <a:schemeClr val="tx1"/>
          </a:solidFill>
          <a:latin typeface="+mn-lt"/>
          <a:ea typeface="+mn-ea"/>
          <a:cs typeface="+mn-cs"/>
        </a:defRPr>
      </a:lvl4pPr>
      <a:lvl5pPr marL="1826744" algn="l" defTabSz="913368" rtl="0" eaLnBrk="1" latinLnBrk="0" hangingPunct="1">
        <a:defRPr kumimoji="1" sz="1800" kern="1200">
          <a:solidFill>
            <a:schemeClr val="tx1"/>
          </a:solidFill>
          <a:latin typeface="+mn-lt"/>
          <a:ea typeface="+mn-ea"/>
          <a:cs typeface="+mn-cs"/>
        </a:defRPr>
      </a:lvl5pPr>
      <a:lvl6pPr marL="2283426" algn="l" defTabSz="913368" rtl="0" eaLnBrk="1" latinLnBrk="0" hangingPunct="1">
        <a:defRPr kumimoji="1" sz="1800" kern="1200">
          <a:solidFill>
            <a:schemeClr val="tx1"/>
          </a:solidFill>
          <a:latin typeface="+mn-lt"/>
          <a:ea typeface="+mn-ea"/>
          <a:cs typeface="+mn-cs"/>
        </a:defRPr>
      </a:lvl6pPr>
      <a:lvl7pPr marL="2740117" algn="l" defTabSz="913368" rtl="0" eaLnBrk="1" latinLnBrk="0" hangingPunct="1">
        <a:defRPr kumimoji="1" sz="1800" kern="1200">
          <a:solidFill>
            <a:schemeClr val="tx1"/>
          </a:solidFill>
          <a:latin typeface="+mn-lt"/>
          <a:ea typeface="+mn-ea"/>
          <a:cs typeface="+mn-cs"/>
        </a:defRPr>
      </a:lvl7pPr>
      <a:lvl8pPr marL="3196797" algn="l" defTabSz="913368" rtl="0" eaLnBrk="1" latinLnBrk="0" hangingPunct="1">
        <a:defRPr kumimoji="1" sz="1800" kern="1200">
          <a:solidFill>
            <a:schemeClr val="tx1"/>
          </a:solidFill>
          <a:latin typeface="+mn-lt"/>
          <a:ea typeface="+mn-ea"/>
          <a:cs typeface="+mn-cs"/>
        </a:defRPr>
      </a:lvl8pPr>
      <a:lvl9pPr marL="3653486" algn="l" defTabSz="913368"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ー 1"/>
          <p:cNvSpPr>
            <a:spLocks noGrp="1"/>
          </p:cNvSpPr>
          <p:nvPr>
            <p:ph type="title"/>
          </p:nvPr>
        </p:nvSpPr>
        <p:spPr bwMode="auto">
          <a:xfrm>
            <a:off x="457651"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1" rIns="91340" bIns="45671" numCol="1" anchor="ctr" anchorCtr="0" compatLnSpc="1">
            <a:prstTxWarp prst="textNoShape">
              <a:avLst/>
            </a:prstTxWarp>
          </a:bodyPr>
          <a:lstStyle/>
          <a:p>
            <a:pPr lvl="0"/>
            <a:r>
              <a:rPr lang="ja-JP" altLang="en-US" smtClean="0"/>
              <a:t>マスター タイトルの書式設定</a:t>
            </a:r>
          </a:p>
        </p:txBody>
      </p:sp>
      <p:sp>
        <p:nvSpPr>
          <p:cNvPr id="7171" name="テキスト プレースホルダー 2"/>
          <p:cNvSpPr>
            <a:spLocks noGrp="1"/>
          </p:cNvSpPr>
          <p:nvPr>
            <p:ph type="body" idx="1"/>
          </p:nvPr>
        </p:nvSpPr>
        <p:spPr bwMode="auto">
          <a:xfrm>
            <a:off x="457651" y="160066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1" rIns="91340" bIns="45671"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651" y="6356849"/>
            <a:ext cx="2133079" cy="365001"/>
          </a:xfrm>
          <a:prstGeom prst="rect">
            <a:avLst/>
          </a:prstGeom>
        </p:spPr>
        <p:txBody>
          <a:bodyPr vert="horz" lIns="91340" tIns="45671" rIns="91340" bIns="45671" rtlCol="0" anchor="ctr"/>
          <a:lstStyle>
            <a:lvl1pPr algn="l" fontAlgn="auto">
              <a:spcBef>
                <a:spcPts val="0"/>
              </a:spcBef>
              <a:spcAft>
                <a:spcPts val="0"/>
              </a:spcAft>
              <a:defRPr kumimoji="1" sz="1200">
                <a:solidFill>
                  <a:prstClr val="black">
                    <a:tint val="75000"/>
                  </a:prstClr>
                </a:solidFill>
                <a:latin typeface="+mn-lt"/>
                <a:ea typeface="+mn-ea"/>
              </a:defRPr>
            </a:lvl1pPr>
          </a:lstStyle>
          <a:p>
            <a:pPr defTabSz="913462">
              <a:defRPr/>
            </a:pPr>
            <a:fld id="{B5E324BB-9D69-4EF5-B4A6-F37450D5F9C9}" type="datetime1">
              <a:rPr lang="ja-JP" altLang="en-US" smtClean="0">
                <a:sym typeface="ヒラギノ角ゴ Pro W3" pitchFamily="-84" charset="-128"/>
              </a:rPr>
              <a:t>2014/11/11</a:t>
            </a:fld>
            <a:endParaRPr lang="ja-JP" altLang="en-US">
              <a:sym typeface="ヒラギノ角ゴ Pro W3" pitchFamily="-84" charset="-128"/>
            </a:endParaRPr>
          </a:p>
        </p:txBody>
      </p:sp>
      <p:sp>
        <p:nvSpPr>
          <p:cNvPr id="5" name="フッター プレースホルダー 4"/>
          <p:cNvSpPr>
            <a:spLocks noGrp="1"/>
          </p:cNvSpPr>
          <p:nvPr>
            <p:ph type="ftr" sz="quarter" idx="3"/>
          </p:nvPr>
        </p:nvSpPr>
        <p:spPr>
          <a:xfrm>
            <a:off x="3124299" y="6356849"/>
            <a:ext cx="2895451" cy="365001"/>
          </a:xfrm>
          <a:prstGeom prst="rect">
            <a:avLst/>
          </a:prstGeom>
        </p:spPr>
        <p:txBody>
          <a:bodyPr vert="horz" lIns="91340" tIns="45671" rIns="91340" bIns="45671" rtlCol="0" anchor="ctr"/>
          <a:lstStyle>
            <a:lvl1pPr algn="ctr" fontAlgn="auto">
              <a:spcBef>
                <a:spcPts val="0"/>
              </a:spcBef>
              <a:spcAft>
                <a:spcPts val="0"/>
              </a:spcAft>
              <a:defRPr kumimoji="1" sz="1200">
                <a:solidFill>
                  <a:prstClr val="black">
                    <a:tint val="75000"/>
                  </a:prstClr>
                </a:solidFill>
                <a:latin typeface="+mn-lt"/>
                <a:ea typeface="+mn-ea"/>
              </a:defRPr>
            </a:lvl1pPr>
          </a:lstStyle>
          <a:p>
            <a:pPr defTabSz="913462">
              <a:defRPr/>
            </a:pPr>
            <a:endParaRPr lang="ja-JP" altLang="en-US">
              <a:sym typeface="ヒラギノ角ゴ Pro W3" pitchFamily="-84" charset="-128"/>
            </a:endParaRPr>
          </a:p>
        </p:txBody>
      </p:sp>
      <p:sp>
        <p:nvSpPr>
          <p:cNvPr id="6" name="スライド番号プレースホルダー 5"/>
          <p:cNvSpPr>
            <a:spLocks noGrp="1"/>
          </p:cNvSpPr>
          <p:nvPr>
            <p:ph type="sldNum" sz="quarter" idx="4"/>
          </p:nvPr>
        </p:nvSpPr>
        <p:spPr>
          <a:xfrm>
            <a:off x="6553280" y="6356849"/>
            <a:ext cx="2133079" cy="365001"/>
          </a:xfrm>
          <a:prstGeom prst="rect">
            <a:avLst/>
          </a:prstGeom>
        </p:spPr>
        <p:txBody>
          <a:bodyPr vert="horz" lIns="91340" tIns="45671" rIns="91340" bIns="45671" rtlCol="0" anchor="ctr"/>
          <a:lstStyle>
            <a:lvl1pPr algn="r" fontAlgn="auto">
              <a:spcBef>
                <a:spcPts val="0"/>
              </a:spcBef>
              <a:spcAft>
                <a:spcPts val="0"/>
              </a:spcAft>
              <a:defRPr kumimoji="1" sz="1200">
                <a:solidFill>
                  <a:prstClr val="black">
                    <a:tint val="75000"/>
                  </a:prstClr>
                </a:solidFill>
                <a:latin typeface="+mn-lt"/>
                <a:ea typeface="+mn-ea"/>
              </a:defRPr>
            </a:lvl1pPr>
          </a:lstStyle>
          <a:p>
            <a:pPr defTabSz="913462">
              <a:defRPr/>
            </a:pPr>
            <a:fld id="{5A8BFF9B-F499-4D38-8A77-DE010A29C3D6}" type="slidenum">
              <a:rPr lang="ja-JP" altLang="en-US" smtClean="0">
                <a:sym typeface="ヒラギノ角ゴ Pro W3" pitchFamily="-84" charset="-128"/>
              </a:rPr>
              <a:pPr defTabSz="913462">
                <a:defRPr/>
              </a:pPr>
              <a:t>‹#›</a:t>
            </a:fld>
            <a:endParaRPr lang="ja-JP" altLang="en-US">
              <a:sym typeface="ヒラギノ角ゴ Pro W3" pitchFamily="-84" charset="-128"/>
            </a:endParaRPr>
          </a:p>
        </p:txBody>
      </p:sp>
    </p:spTree>
    <p:extLst>
      <p:ext uri="{BB962C8B-B14F-4D97-AF65-F5344CB8AC3E}">
        <p14:creationId xmlns:p14="http://schemas.microsoft.com/office/powerpoint/2010/main" val="18546337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704"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415"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013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837"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318" indent="-34231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494" indent="-28433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679" indent="-227463"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834" indent="-22746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04" indent="-22746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902"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608"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320"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23"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15" rtl="0" eaLnBrk="1" latinLnBrk="0" hangingPunct="1">
        <a:defRPr kumimoji="1" sz="1800" kern="1200">
          <a:solidFill>
            <a:schemeClr val="tx1"/>
          </a:solidFill>
          <a:latin typeface="+mn-lt"/>
          <a:ea typeface="+mn-ea"/>
          <a:cs typeface="+mn-cs"/>
        </a:defRPr>
      </a:lvl1pPr>
      <a:lvl2pPr marL="456704" algn="l" defTabSz="913415" rtl="0" eaLnBrk="1" latinLnBrk="0" hangingPunct="1">
        <a:defRPr kumimoji="1" sz="1800" kern="1200">
          <a:solidFill>
            <a:schemeClr val="tx1"/>
          </a:solidFill>
          <a:latin typeface="+mn-lt"/>
          <a:ea typeface="+mn-ea"/>
          <a:cs typeface="+mn-cs"/>
        </a:defRPr>
      </a:lvl2pPr>
      <a:lvl3pPr marL="913415" algn="l" defTabSz="913415" rtl="0" eaLnBrk="1" latinLnBrk="0" hangingPunct="1">
        <a:defRPr kumimoji="1" sz="1800" kern="1200">
          <a:solidFill>
            <a:schemeClr val="tx1"/>
          </a:solidFill>
          <a:latin typeface="+mn-lt"/>
          <a:ea typeface="+mn-ea"/>
          <a:cs typeface="+mn-cs"/>
        </a:defRPr>
      </a:lvl3pPr>
      <a:lvl4pPr marL="1370130" algn="l" defTabSz="913415" rtl="0" eaLnBrk="1" latinLnBrk="0" hangingPunct="1">
        <a:defRPr kumimoji="1" sz="1800" kern="1200">
          <a:solidFill>
            <a:schemeClr val="tx1"/>
          </a:solidFill>
          <a:latin typeface="+mn-lt"/>
          <a:ea typeface="+mn-ea"/>
          <a:cs typeface="+mn-cs"/>
        </a:defRPr>
      </a:lvl4pPr>
      <a:lvl5pPr marL="1826837" algn="l" defTabSz="913415" rtl="0" eaLnBrk="1" latinLnBrk="0" hangingPunct="1">
        <a:defRPr kumimoji="1" sz="1800" kern="1200">
          <a:solidFill>
            <a:schemeClr val="tx1"/>
          </a:solidFill>
          <a:latin typeface="+mn-lt"/>
          <a:ea typeface="+mn-ea"/>
          <a:cs typeface="+mn-cs"/>
        </a:defRPr>
      </a:lvl5pPr>
      <a:lvl6pPr marL="2283543" algn="l" defTabSz="913415" rtl="0" eaLnBrk="1" latinLnBrk="0" hangingPunct="1">
        <a:defRPr kumimoji="1" sz="1800" kern="1200">
          <a:solidFill>
            <a:schemeClr val="tx1"/>
          </a:solidFill>
          <a:latin typeface="+mn-lt"/>
          <a:ea typeface="+mn-ea"/>
          <a:cs typeface="+mn-cs"/>
        </a:defRPr>
      </a:lvl6pPr>
      <a:lvl7pPr marL="2740257" algn="l" defTabSz="913415" rtl="0" eaLnBrk="1" latinLnBrk="0" hangingPunct="1">
        <a:defRPr kumimoji="1" sz="1800" kern="1200">
          <a:solidFill>
            <a:schemeClr val="tx1"/>
          </a:solidFill>
          <a:latin typeface="+mn-lt"/>
          <a:ea typeface="+mn-ea"/>
          <a:cs typeface="+mn-cs"/>
        </a:defRPr>
      </a:lvl7pPr>
      <a:lvl8pPr marL="3196961" algn="l" defTabSz="913415" rtl="0" eaLnBrk="1" latinLnBrk="0" hangingPunct="1">
        <a:defRPr kumimoji="1" sz="1800" kern="1200">
          <a:solidFill>
            <a:schemeClr val="tx1"/>
          </a:solidFill>
          <a:latin typeface="+mn-lt"/>
          <a:ea typeface="+mn-ea"/>
          <a:cs typeface="+mn-cs"/>
        </a:defRPr>
      </a:lvl8pPr>
      <a:lvl9pPr marL="3653673" algn="l" defTabSz="91341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5" tIns="45673" rIns="91345" bIns="45673"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2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5" tIns="45673" rIns="91345" bIns="45673"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71"/>
            <a:ext cx="2133600" cy="365125"/>
          </a:xfrm>
          <a:prstGeom prst="rect">
            <a:avLst/>
          </a:prstGeom>
        </p:spPr>
        <p:txBody>
          <a:bodyPr vert="horz" lIns="91345" tIns="45673" rIns="91345" bIns="45673" rtlCol="0" anchor="ctr"/>
          <a:lstStyle>
            <a:lvl1pPr algn="l" fontAlgn="auto">
              <a:spcBef>
                <a:spcPts val="0"/>
              </a:spcBef>
              <a:spcAft>
                <a:spcPts val="0"/>
              </a:spcAft>
              <a:defRPr sz="1200">
                <a:solidFill>
                  <a:prstClr val="black">
                    <a:tint val="75000"/>
                  </a:prstClr>
                </a:solidFill>
                <a:latin typeface="+mn-lt"/>
                <a:ea typeface="+mn-ea"/>
              </a:defRPr>
            </a:lvl1pPr>
          </a:lstStyle>
          <a:p>
            <a:pPr defTabSz="913462">
              <a:defRPr/>
            </a:pPr>
            <a:fld id="{52863743-A31D-48E8-9418-0E2998DFE93C}" type="datetime1">
              <a:rPr lang="ja-JP" altLang="en-US" smtClean="0"/>
              <a:t>2014/11/11</a:t>
            </a:fld>
            <a:endParaRPr lang="ja-JP" altLang="en-US"/>
          </a:p>
        </p:txBody>
      </p:sp>
      <p:sp>
        <p:nvSpPr>
          <p:cNvPr id="5" name="フッター プレースホルダー 4"/>
          <p:cNvSpPr>
            <a:spLocks noGrp="1"/>
          </p:cNvSpPr>
          <p:nvPr>
            <p:ph type="ftr" sz="quarter" idx="3"/>
          </p:nvPr>
        </p:nvSpPr>
        <p:spPr>
          <a:xfrm>
            <a:off x="3124201" y="6356371"/>
            <a:ext cx="2895600" cy="365125"/>
          </a:xfrm>
          <a:prstGeom prst="rect">
            <a:avLst/>
          </a:prstGeom>
        </p:spPr>
        <p:txBody>
          <a:bodyPr vert="horz" lIns="91345" tIns="45673" rIns="91345" bIns="45673" rtlCol="0" anchor="ctr"/>
          <a:lstStyle>
            <a:lvl1pPr algn="ctr" fontAlgn="auto">
              <a:spcBef>
                <a:spcPts val="0"/>
              </a:spcBef>
              <a:spcAft>
                <a:spcPts val="0"/>
              </a:spcAft>
              <a:defRPr sz="1200">
                <a:solidFill>
                  <a:prstClr val="black">
                    <a:tint val="75000"/>
                  </a:prstClr>
                </a:solidFill>
                <a:latin typeface="+mn-lt"/>
                <a:ea typeface="+mn-ea"/>
              </a:defRPr>
            </a:lvl1pPr>
          </a:lstStyle>
          <a:p>
            <a:pPr defTabSz="913462">
              <a:defRPr/>
            </a:pPr>
            <a:endParaRPr lang="ja-JP" altLang="en-US"/>
          </a:p>
        </p:txBody>
      </p:sp>
      <p:sp>
        <p:nvSpPr>
          <p:cNvPr id="6" name="スライド番号プレースホルダー 5"/>
          <p:cNvSpPr>
            <a:spLocks noGrp="1"/>
          </p:cNvSpPr>
          <p:nvPr>
            <p:ph type="sldNum" sz="quarter" idx="4"/>
          </p:nvPr>
        </p:nvSpPr>
        <p:spPr>
          <a:xfrm>
            <a:off x="6553200" y="6356371"/>
            <a:ext cx="2133600" cy="365125"/>
          </a:xfrm>
          <a:prstGeom prst="rect">
            <a:avLst/>
          </a:prstGeom>
        </p:spPr>
        <p:txBody>
          <a:bodyPr vert="horz" lIns="91345" tIns="45673" rIns="91345" bIns="45673" rtlCol="0" anchor="ctr"/>
          <a:lstStyle>
            <a:lvl1pPr algn="r" fontAlgn="auto">
              <a:spcBef>
                <a:spcPts val="0"/>
              </a:spcBef>
              <a:spcAft>
                <a:spcPts val="0"/>
              </a:spcAft>
              <a:defRPr sz="1200">
                <a:solidFill>
                  <a:prstClr val="black">
                    <a:tint val="75000"/>
                  </a:prstClr>
                </a:solidFill>
                <a:latin typeface="+mn-lt"/>
                <a:ea typeface="+mn-ea"/>
              </a:defRPr>
            </a:lvl1pPr>
          </a:lstStyle>
          <a:p>
            <a:pPr defTabSz="913462">
              <a:defRPr/>
            </a:pPr>
            <a:fld id="{645B051D-6E98-40AB-8591-856554496F72}" type="slidenum">
              <a:rPr lang="ja-JP" altLang="en-US" smtClean="0"/>
              <a:pPr defTabSz="913462">
                <a:defRPr/>
              </a:pPr>
              <a:t>‹#›</a:t>
            </a:fld>
            <a:endParaRPr lang="ja-JP" altLang="en-US"/>
          </a:p>
        </p:txBody>
      </p:sp>
    </p:spTree>
    <p:extLst>
      <p:ext uri="{BB962C8B-B14F-4D97-AF65-F5344CB8AC3E}">
        <p14:creationId xmlns:p14="http://schemas.microsoft.com/office/powerpoint/2010/main" val="26573786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727"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462"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02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93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553" indent="-342553"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90" indent="-285461"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827" indent="-228363"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561" indent="-22836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300" indent="-22836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031" indent="-228363" algn="l" defTabSz="91346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760" indent="-228363" algn="l" defTabSz="91346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495" indent="-228363" algn="l" defTabSz="91346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221" indent="-228363" algn="l" defTabSz="91346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462" rtl="0" eaLnBrk="1" latinLnBrk="0" hangingPunct="1">
        <a:defRPr kumimoji="1" sz="1800" kern="1200">
          <a:solidFill>
            <a:schemeClr val="tx1"/>
          </a:solidFill>
          <a:latin typeface="+mn-lt"/>
          <a:ea typeface="+mn-ea"/>
          <a:cs typeface="+mn-cs"/>
        </a:defRPr>
      </a:lvl1pPr>
      <a:lvl2pPr marL="456727" algn="l" defTabSz="913462" rtl="0" eaLnBrk="1" latinLnBrk="0" hangingPunct="1">
        <a:defRPr kumimoji="1" sz="1800" kern="1200">
          <a:solidFill>
            <a:schemeClr val="tx1"/>
          </a:solidFill>
          <a:latin typeface="+mn-lt"/>
          <a:ea typeface="+mn-ea"/>
          <a:cs typeface="+mn-cs"/>
        </a:defRPr>
      </a:lvl2pPr>
      <a:lvl3pPr marL="913462" algn="l" defTabSz="913462" rtl="0" eaLnBrk="1" latinLnBrk="0" hangingPunct="1">
        <a:defRPr kumimoji="1" sz="1800" kern="1200">
          <a:solidFill>
            <a:schemeClr val="tx1"/>
          </a:solidFill>
          <a:latin typeface="+mn-lt"/>
          <a:ea typeface="+mn-ea"/>
          <a:cs typeface="+mn-cs"/>
        </a:defRPr>
      </a:lvl3pPr>
      <a:lvl4pPr marL="1370200" algn="l" defTabSz="913462" rtl="0" eaLnBrk="1" latinLnBrk="0" hangingPunct="1">
        <a:defRPr kumimoji="1" sz="1800" kern="1200">
          <a:solidFill>
            <a:schemeClr val="tx1"/>
          </a:solidFill>
          <a:latin typeface="+mn-lt"/>
          <a:ea typeface="+mn-ea"/>
          <a:cs typeface="+mn-cs"/>
        </a:defRPr>
      </a:lvl4pPr>
      <a:lvl5pPr marL="1826931" algn="l" defTabSz="913462" rtl="0" eaLnBrk="1" latinLnBrk="0" hangingPunct="1">
        <a:defRPr kumimoji="1" sz="1800" kern="1200">
          <a:solidFill>
            <a:schemeClr val="tx1"/>
          </a:solidFill>
          <a:latin typeface="+mn-lt"/>
          <a:ea typeface="+mn-ea"/>
          <a:cs typeface="+mn-cs"/>
        </a:defRPr>
      </a:lvl5pPr>
      <a:lvl6pPr marL="2283660" algn="l" defTabSz="913462" rtl="0" eaLnBrk="1" latinLnBrk="0" hangingPunct="1">
        <a:defRPr kumimoji="1" sz="1800" kern="1200">
          <a:solidFill>
            <a:schemeClr val="tx1"/>
          </a:solidFill>
          <a:latin typeface="+mn-lt"/>
          <a:ea typeface="+mn-ea"/>
          <a:cs typeface="+mn-cs"/>
        </a:defRPr>
      </a:lvl6pPr>
      <a:lvl7pPr marL="2740397" algn="l" defTabSz="913462" rtl="0" eaLnBrk="1" latinLnBrk="0" hangingPunct="1">
        <a:defRPr kumimoji="1" sz="1800" kern="1200">
          <a:solidFill>
            <a:schemeClr val="tx1"/>
          </a:solidFill>
          <a:latin typeface="+mn-lt"/>
          <a:ea typeface="+mn-ea"/>
          <a:cs typeface="+mn-cs"/>
        </a:defRPr>
      </a:lvl7pPr>
      <a:lvl8pPr marL="3197124" algn="l" defTabSz="913462" rtl="0" eaLnBrk="1" latinLnBrk="0" hangingPunct="1">
        <a:defRPr kumimoji="1" sz="1800" kern="1200">
          <a:solidFill>
            <a:schemeClr val="tx1"/>
          </a:solidFill>
          <a:latin typeface="+mn-lt"/>
          <a:ea typeface="+mn-ea"/>
          <a:cs typeface="+mn-cs"/>
        </a:defRPr>
      </a:lvl8pPr>
      <a:lvl9pPr marL="3653860" algn="l" defTabSz="913462"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345" tIns="45673" rIns="91345" bIns="4567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20"/>
            <a:ext cx="8229600" cy="4525963"/>
          </a:xfrm>
          <a:prstGeom prst="rect">
            <a:avLst/>
          </a:prstGeom>
        </p:spPr>
        <p:txBody>
          <a:bodyPr vert="horz" lIns="91345" tIns="45673" rIns="91345" bIns="4567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70"/>
            <a:ext cx="2133600" cy="365125"/>
          </a:xfrm>
          <a:prstGeom prst="rect">
            <a:avLst/>
          </a:prstGeom>
        </p:spPr>
        <p:txBody>
          <a:bodyPr vert="horz" lIns="91345" tIns="45673" rIns="91345" bIns="45673" rtlCol="0" anchor="ctr"/>
          <a:lstStyle>
            <a:lvl1pPr algn="l">
              <a:defRPr sz="1200">
                <a:solidFill>
                  <a:schemeClr val="tx1">
                    <a:tint val="75000"/>
                  </a:schemeClr>
                </a:solidFill>
              </a:defRPr>
            </a:lvl1pPr>
          </a:lstStyle>
          <a:p>
            <a:pPr defTabSz="913462"/>
            <a:fld id="{74CB017D-0738-45D0-B4F0-0FF5AB8B73B7}"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1" y="6356370"/>
            <a:ext cx="2895600" cy="365125"/>
          </a:xfrm>
          <a:prstGeom prst="rect">
            <a:avLst/>
          </a:prstGeom>
        </p:spPr>
        <p:txBody>
          <a:bodyPr vert="horz" lIns="91345" tIns="45673" rIns="91345" bIns="45673" rtlCol="0" anchor="ctr"/>
          <a:lstStyle>
            <a:lvl1pPr algn="ctr">
              <a:defRPr sz="1200">
                <a:solidFill>
                  <a:schemeClr val="tx1">
                    <a:tint val="75000"/>
                  </a:schemeClr>
                </a:solidFill>
              </a:defRPr>
            </a:lvl1pPr>
          </a:lstStyle>
          <a:p>
            <a:pPr defTabSz="913462"/>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70"/>
            <a:ext cx="2133600" cy="365125"/>
          </a:xfrm>
          <a:prstGeom prst="rect">
            <a:avLst/>
          </a:prstGeom>
        </p:spPr>
        <p:txBody>
          <a:bodyPr vert="horz" lIns="91345" tIns="45673" rIns="91345" bIns="45673" rtlCol="0" anchor="ctr"/>
          <a:lstStyle>
            <a:lvl1pPr algn="r">
              <a:defRPr sz="1200">
                <a:solidFill>
                  <a:schemeClr val="tx1">
                    <a:tint val="75000"/>
                  </a:schemeClr>
                </a:solidFill>
              </a:defRPr>
            </a:lvl1pPr>
          </a:lstStyle>
          <a:p>
            <a:pPr defTabSz="913462"/>
            <a:fld id="{0E5E9621-C146-483F-8FC2-AAA14797D3A9}" type="slidenum">
              <a:rPr lang="ja-JP" altLang="en-US" smtClean="0">
                <a:solidFill>
                  <a:prstClr val="black">
                    <a:tint val="75000"/>
                  </a:prstClr>
                </a:solidFill>
              </a:rPr>
              <a:pPr defTabSz="913462"/>
              <a:t>‹#›</a:t>
            </a:fld>
            <a:endParaRPr lang="ja-JP" altLang="en-US">
              <a:solidFill>
                <a:prstClr val="black">
                  <a:tint val="75000"/>
                </a:prstClr>
              </a:solidFill>
            </a:endParaRPr>
          </a:p>
        </p:txBody>
      </p:sp>
    </p:spTree>
    <p:extLst>
      <p:ext uri="{BB962C8B-B14F-4D97-AF65-F5344CB8AC3E}">
        <p14:creationId xmlns:p14="http://schemas.microsoft.com/office/powerpoint/2010/main" val="2749325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3462" rtl="0" eaLnBrk="1" latinLnBrk="0" hangingPunct="1">
        <a:spcBef>
          <a:spcPct val="0"/>
        </a:spcBef>
        <a:buNone/>
        <a:defRPr kumimoji="1" sz="4400" kern="1200">
          <a:solidFill>
            <a:schemeClr val="tx1"/>
          </a:solidFill>
          <a:latin typeface="+mj-lt"/>
          <a:ea typeface="+mj-ea"/>
          <a:cs typeface="+mj-cs"/>
        </a:defRPr>
      </a:lvl1pPr>
    </p:titleStyle>
    <p:bodyStyle>
      <a:lvl1pPr marL="342553" indent="-342553" algn="l" defTabSz="91346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90" indent="-285461" algn="l" defTabSz="9134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827" indent="-228363" algn="l" defTabSz="91346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56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30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03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76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495"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22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62" rtl="0" eaLnBrk="1" latinLnBrk="0" hangingPunct="1">
        <a:defRPr kumimoji="1" sz="1800" kern="1200">
          <a:solidFill>
            <a:schemeClr val="tx1"/>
          </a:solidFill>
          <a:latin typeface="+mn-lt"/>
          <a:ea typeface="+mn-ea"/>
          <a:cs typeface="+mn-cs"/>
        </a:defRPr>
      </a:lvl1pPr>
      <a:lvl2pPr marL="456727" algn="l" defTabSz="913462" rtl="0" eaLnBrk="1" latinLnBrk="0" hangingPunct="1">
        <a:defRPr kumimoji="1" sz="1800" kern="1200">
          <a:solidFill>
            <a:schemeClr val="tx1"/>
          </a:solidFill>
          <a:latin typeface="+mn-lt"/>
          <a:ea typeface="+mn-ea"/>
          <a:cs typeface="+mn-cs"/>
        </a:defRPr>
      </a:lvl2pPr>
      <a:lvl3pPr marL="913462" algn="l" defTabSz="913462" rtl="0" eaLnBrk="1" latinLnBrk="0" hangingPunct="1">
        <a:defRPr kumimoji="1" sz="1800" kern="1200">
          <a:solidFill>
            <a:schemeClr val="tx1"/>
          </a:solidFill>
          <a:latin typeface="+mn-lt"/>
          <a:ea typeface="+mn-ea"/>
          <a:cs typeface="+mn-cs"/>
        </a:defRPr>
      </a:lvl3pPr>
      <a:lvl4pPr marL="1370200" algn="l" defTabSz="913462" rtl="0" eaLnBrk="1" latinLnBrk="0" hangingPunct="1">
        <a:defRPr kumimoji="1" sz="1800" kern="1200">
          <a:solidFill>
            <a:schemeClr val="tx1"/>
          </a:solidFill>
          <a:latin typeface="+mn-lt"/>
          <a:ea typeface="+mn-ea"/>
          <a:cs typeface="+mn-cs"/>
        </a:defRPr>
      </a:lvl4pPr>
      <a:lvl5pPr marL="1826931" algn="l" defTabSz="913462" rtl="0" eaLnBrk="1" latinLnBrk="0" hangingPunct="1">
        <a:defRPr kumimoji="1" sz="1800" kern="1200">
          <a:solidFill>
            <a:schemeClr val="tx1"/>
          </a:solidFill>
          <a:latin typeface="+mn-lt"/>
          <a:ea typeface="+mn-ea"/>
          <a:cs typeface="+mn-cs"/>
        </a:defRPr>
      </a:lvl5pPr>
      <a:lvl6pPr marL="2283660" algn="l" defTabSz="913462" rtl="0" eaLnBrk="1" latinLnBrk="0" hangingPunct="1">
        <a:defRPr kumimoji="1" sz="1800" kern="1200">
          <a:solidFill>
            <a:schemeClr val="tx1"/>
          </a:solidFill>
          <a:latin typeface="+mn-lt"/>
          <a:ea typeface="+mn-ea"/>
          <a:cs typeface="+mn-cs"/>
        </a:defRPr>
      </a:lvl6pPr>
      <a:lvl7pPr marL="2740397" algn="l" defTabSz="913462" rtl="0" eaLnBrk="1" latinLnBrk="0" hangingPunct="1">
        <a:defRPr kumimoji="1" sz="1800" kern="1200">
          <a:solidFill>
            <a:schemeClr val="tx1"/>
          </a:solidFill>
          <a:latin typeface="+mn-lt"/>
          <a:ea typeface="+mn-ea"/>
          <a:cs typeface="+mn-cs"/>
        </a:defRPr>
      </a:lvl7pPr>
      <a:lvl8pPr marL="3197124" algn="l" defTabSz="913462" rtl="0" eaLnBrk="1" latinLnBrk="0" hangingPunct="1">
        <a:defRPr kumimoji="1" sz="1800" kern="1200">
          <a:solidFill>
            <a:schemeClr val="tx1"/>
          </a:solidFill>
          <a:latin typeface="+mn-lt"/>
          <a:ea typeface="+mn-ea"/>
          <a:cs typeface="+mn-cs"/>
        </a:defRPr>
      </a:lvl8pPr>
      <a:lvl9pPr marL="3653860" algn="l" defTabSz="913462"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ctr" anchorCtr="0" compatLnSpc="1">
            <a:prstTxWarp prst="textNoShape">
              <a:avLst/>
            </a:prstTxWarp>
          </a:bodyPr>
          <a:lstStyle/>
          <a:p>
            <a:pPr lvl="0"/>
            <a:r>
              <a:rPr lang="ja-JP" altLang="en-US" smtClean="0"/>
              <a:t>マスター タイトルの書式設定</a:t>
            </a:r>
          </a:p>
        </p:txBody>
      </p:sp>
      <p:sp>
        <p:nvSpPr>
          <p:cNvPr id="4099" name="テキスト プレースホルダー 2"/>
          <p:cNvSpPr>
            <a:spLocks noGrp="1"/>
          </p:cNvSpPr>
          <p:nvPr>
            <p:ph type="body" idx="1"/>
          </p:nvPr>
        </p:nvSpPr>
        <p:spPr bwMode="auto">
          <a:xfrm>
            <a:off x="457647" y="1600662"/>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648" y="6356836"/>
            <a:ext cx="2133079" cy="365001"/>
          </a:xfrm>
          <a:prstGeom prst="rect">
            <a:avLst/>
          </a:prstGeom>
        </p:spPr>
        <p:txBody>
          <a:bodyPr vert="horz" lIns="91321" tIns="45661" rIns="91321" bIns="45661" rtlCol="0" anchor="ctr"/>
          <a:lstStyle>
            <a:lvl1pPr algn="l" defTabSz="913227" fontAlgn="auto">
              <a:spcBef>
                <a:spcPts val="0"/>
              </a:spcBef>
              <a:spcAft>
                <a:spcPts val="0"/>
              </a:spcAft>
              <a:defRPr kumimoji="1" sz="1200">
                <a:solidFill>
                  <a:prstClr val="black">
                    <a:tint val="75000"/>
                  </a:prstClr>
                </a:solidFill>
                <a:latin typeface="HG丸ｺﾞｼｯｸM-PRO"/>
                <a:ea typeface="HG丸ｺﾞｼｯｸM-PRO"/>
              </a:defRPr>
            </a:lvl1pPr>
          </a:lstStyle>
          <a:p>
            <a:pPr>
              <a:defRPr/>
            </a:pPr>
            <a:fld id="{4E0A26D6-7348-41AD-91C7-DABFE14151FF}" type="datetime1">
              <a:rPr lang="ja-JP" altLang="en-US" smtClean="0">
                <a:sym typeface="ヒラギノ角ゴ Pro W3" pitchFamily="-84" charset="-128"/>
              </a:rPr>
              <a:t>2014/11/11</a:t>
            </a:fld>
            <a:endParaRPr lang="ja-JP" altLang="en-US">
              <a:sym typeface="ヒラギノ角ゴ Pro W3" pitchFamily="-84" charset="-128"/>
            </a:endParaRPr>
          </a:p>
        </p:txBody>
      </p:sp>
      <p:sp>
        <p:nvSpPr>
          <p:cNvPr id="5" name="フッター プレースホルダー 4"/>
          <p:cNvSpPr>
            <a:spLocks noGrp="1"/>
          </p:cNvSpPr>
          <p:nvPr>
            <p:ph type="ftr" sz="quarter" idx="3"/>
          </p:nvPr>
        </p:nvSpPr>
        <p:spPr>
          <a:xfrm>
            <a:off x="3124290" y="6356836"/>
            <a:ext cx="2895451" cy="365001"/>
          </a:xfrm>
          <a:prstGeom prst="rect">
            <a:avLst/>
          </a:prstGeom>
        </p:spPr>
        <p:txBody>
          <a:bodyPr vert="horz" lIns="91321" tIns="45661" rIns="91321" bIns="45661" rtlCol="0" anchor="ctr"/>
          <a:lstStyle>
            <a:lvl1pPr algn="ctr" defTabSz="913227" fontAlgn="auto">
              <a:spcBef>
                <a:spcPts val="0"/>
              </a:spcBef>
              <a:spcAft>
                <a:spcPts val="0"/>
              </a:spcAft>
              <a:defRPr kumimoji="1" sz="1200">
                <a:solidFill>
                  <a:prstClr val="black">
                    <a:tint val="75000"/>
                  </a:prstClr>
                </a:solidFill>
                <a:latin typeface="HG丸ｺﾞｼｯｸM-PRO"/>
                <a:ea typeface="HG丸ｺﾞｼｯｸM-PRO"/>
              </a:defRPr>
            </a:lvl1pPr>
          </a:lstStyle>
          <a:p>
            <a:pPr>
              <a:defRPr/>
            </a:pPr>
            <a:endParaRPr lang="ja-JP" altLang="en-US">
              <a:sym typeface="ヒラギノ角ゴ Pro W3" pitchFamily="-84" charset="-128"/>
            </a:endParaRPr>
          </a:p>
        </p:txBody>
      </p:sp>
      <p:sp>
        <p:nvSpPr>
          <p:cNvPr id="6" name="スライド番号プレースホルダー 5"/>
          <p:cNvSpPr>
            <a:spLocks noGrp="1"/>
          </p:cNvSpPr>
          <p:nvPr>
            <p:ph type="sldNum" sz="quarter" idx="4"/>
          </p:nvPr>
        </p:nvSpPr>
        <p:spPr>
          <a:xfrm>
            <a:off x="6553275" y="6356836"/>
            <a:ext cx="2133079" cy="365001"/>
          </a:xfrm>
          <a:prstGeom prst="rect">
            <a:avLst/>
          </a:prstGeom>
        </p:spPr>
        <p:txBody>
          <a:bodyPr vert="horz" lIns="91321" tIns="45661" rIns="91321" bIns="45661" rtlCol="0" anchor="ctr"/>
          <a:lstStyle>
            <a:lvl1pPr algn="r" defTabSz="913227" fontAlgn="auto">
              <a:spcBef>
                <a:spcPts val="0"/>
              </a:spcBef>
              <a:spcAft>
                <a:spcPts val="0"/>
              </a:spcAft>
              <a:defRPr kumimoji="1" sz="1200">
                <a:solidFill>
                  <a:prstClr val="black">
                    <a:tint val="75000"/>
                  </a:prstClr>
                </a:solidFill>
                <a:latin typeface="HG丸ｺﾞｼｯｸM-PRO"/>
                <a:ea typeface="HG丸ｺﾞｼｯｸM-PRO"/>
              </a:defRPr>
            </a:lvl1pPr>
          </a:lstStyle>
          <a:p>
            <a:pPr>
              <a:defRPr/>
            </a:pPr>
            <a:fld id="{305180FF-8F19-4B10-8520-2A5A481A303A}" type="slidenum">
              <a:rPr lang="ja-JP" altLang="en-US">
                <a:sym typeface="ヒラギノ角ゴ Pro W3" pitchFamily="-84" charset="-128"/>
              </a:rPr>
              <a:pPr>
                <a:defRPr/>
              </a:pPr>
              <a:t>‹#›</a:t>
            </a:fld>
            <a:endParaRPr lang="ja-JP" altLang="en-US">
              <a:sym typeface="ヒラギノ角ゴ Pro W3" pitchFamily="-84" charset="-128"/>
            </a:endParaRPr>
          </a:p>
        </p:txBody>
      </p:sp>
    </p:spTree>
    <p:extLst>
      <p:ext uri="{BB962C8B-B14F-4D97-AF65-F5344CB8AC3E}">
        <p14:creationId xmlns:p14="http://schemas.microsoft.com/office/powerpoint/2010/main" val="12693327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912327" rtl="0" eaLnBrk="0" fontAlgn="base" hangingPunct="0">
        <a:spcBef>
          <a:spcPct val="0"/>
        </a:spcBef>
        <a:spcAft>
          <a:spcPct val="0"/>
        </a:spcAft>
        <a:defRPr kumimoji="1" sz="4400" kern="1200">
          <a:solidFill>
            <a:schemeClr val="tx1"/>
          </a:solidFill>
          <a:latin typeface="+mj-lt"/>
          <a:ea typeface="+mj-ea"/>
          <a:cs typeface="+mj-cs"/>
        </a:defRPr>
      </a:lvl1pPr>
      <a:lvl2pPr algn="ctr" defTabSz="912327" rtl="0" eaLnBrk="0" fontAlgn="base" hangingPunct="0">
        <a:spcBef>
          <a:spcPct val="0"/>
        </a:spcBef>
        <a:spcAft>
          <a:spcPct val="0"/>
        </a:spcAft>
        <a:defRPr kumimoji="1" sz="4400">
          <a:solidFill>
            <a:schemeClr val="tx1"/>
          </a:solidFill>
          <a:latin typeface="HG丸ｺﾞｼｯｸM-PRO" pitchFamily="50" charset="-128"/>
          <a:ea typeface="HG丸ｺﾞｼｯｸM-PRO" pitchFamily="50" charset="-128"/>
        </a:defRPr>
      </a:lvl2pPr>
      <a:lvl3pPr algn="ctr" defTabSz="912327" rtl="0" eaLnBrk="0" fontAlgn="base" hangingPunct="0">
        <a:spcBef>
          <a:spcPct val="0"/>
        </a:spcBef>
        <a:spcAft>
          <a:spcPct val="0"/>
        </a:spcAft>
        <a:defRPr kumimoji="1" sz="4400">
          <a:solidFill>
            <a:schemeClr val="tx1"/>
          </a:solidFill>
          <a:latin typeface="HG丸ｺﾞｼｯｸM-PRO" pitchFamily="50" charset="-128"/>
          <a:ea typeface="HG丸ｺﾞｼｯｸM-PRO" pitchFamily="50" charset="-128"/>
        </a:defRPr>
      </a:lvl3pPr>
      <a:lvl4pPr algn="ctr" defTabSz="912327" rtl="0" eaLnBrk="0" fontAlgn="base" hangingPunct="0">
        <a:spcBef>
          <a:spcPct val="0"/>
        </a:spcBef>
        <a:spcAft>
          <a:spcPct val="0"/>
        </a:spcAft>
        <a:defRPr kumimoji="1" sz="4400">
          <a:solidFill>
            <a:schemeClr val="tx1"/>
          </a:solidFill>
          <a:latin typeface="HG丸ｺﾞｼｯｸM-PRO" pitchFamily="50" charset="-128"/>
          <a:ea typeface="HG丸ｺﾞｼｯｸM-PRO" pitchFamily="50" charset="-128"/>
        </a:defRPr>
      </a:lvl4pPr>
      <a:lvl5pPr algn="ctr" defTabSz="912327" rtl="0" eaLnBrk="0" fontAlgn="base" hangingPunct="0">
        <a:spcBef>
          <a:spcPct val="0"/>
        </a:spcBef>
        <a:spcAft>
          <a:spcPct val="0"/>
        </a:spcAft>
        <a:defRPr kumimoji="1" sz="4400">
          <a:solidFill>
            <a:schemeClr val="tx1"/>
          </a:solidFill>
          <a:latin typeface="HG丸ｺﾞｼｯｸM-PRO" pitchFamily="50" charset="-128"/>
          <a:ea typeface="HG丸ｺﾞｼｯｸM-PRO" pitchFamily="50" charset="-128"/>
        </a:defRPr>
      </a:lvl5pPr>
      <a:lvl6pPr marL="321059" algn="ctr" defTabSz="913021" rtl="0" fontAlgn="base">
        <a:spcBef>
          <a:spcPct val="0"/>
        </a:spcBef>
        <a:spcAft>
          <a:spcPct val="0"/>
        </a:spcAft>
        <a:defRPr kumimoji="1" sz="4400">
          <a:solidFill>
            <a:schemeClr val="tx1"/>
          </a:solidFill>
          <a:latin typeface="HG丸ｺﾞｼｯｸM-PRO" pitchFamily="50" charset="-128"/>
          <a:ea typeface="HG丸ｺﾞｼｯｸM-PRO" pitchFamily="50" charset="-128"/>
        </a:defRPr>
      </a:lvl6pPr>
      <a:lvl7pPr marL="642123" algn="ctr" defTabSz="913021" rtl="0" fontAlgn="base">
        <a:spcBef>
          <a:spcPct val="0"/>
        </a:spcBef>
        <a:spcAft>
          <a:spcPct val="0"/>
        </a:spcAft>
        <a:defRPr kumimoji="1" sz="4400">
          <a:solidFill>
            <a:schemeClr val="tx1"/>
          </a:solidFill>
          <a:latin typeface="HG丸ｺﾞｼｯｸM-PRO" pitchFamily="50" charset="-128"/>
          <a:ea typeface="HG丸ｺﾞｼｯｸM-PRO" pitchFamily="50" charset="-128"/>
        </a:defRPr>
      </a:lvl7pPr>
      <a:lvl8pPr marL="963186" algn="ctr" defTabSz="913021" rtl="0" fontAlgn="base">
        <a:spcBef>
          <a:spcPct val="0"/>
        </a:spcBef>
        <a:spcAft>
          <a:spcPct val="0"/>
        </a:spcAft>
        <a:defRPr kumimoji="1" sz="4400">
          <a:solidFill>
            <a:schemeClr val="tx1"/>
          </a:solidFill>
          <a:latin typeface="HG丸ｺﾞｼｯｸM-PRO" pitchFamily="50" charset="-128"/>
          <a:ea typeface="HG丸ｺﾞｼｯｸM-PRO" pitchFamily="50" charset="-128"/>
        </a:defRPr>
      </a:lvl8pPr>
      <a:lvl9pPr marL="1284250" algn="ctr" defTabSz="913021" rtl="0" fontAlgn="base">
        <a:spcBef>
          <a:spcPct val="0"/>
        </a:spcBef>
        <a:spcAft>
          <a:spcPct val="0"/>
        </a:spcAft>
        <a:defRPr kumimoji="1" sz="4400">
          <a:solidFill>
            <a:schemeClr val="tx1"/>
          </a:solidFill>
          <a:latin typeface="HG丸ｺﾞｼｯｸM-PRO" pitchFamily="50" charset="-128"/>
          <a:ea typeface="HG丸ｺﾞｼｯｸM-PRO" pitchFamily="50" charset="-128"/>
        </a:defRPr>
      </a:lvl9pPr>
    </p:titleStyle>
    <p:bodyStyle>
      <a:lvl1pPr marL="341288" indent="-341288" algn="l" defTabSz="912327"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568" indent="-283294" algn="l" defTabSz="912327"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9856" indent="-226405" algn="l" defTabSz="912327"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29" indent="-226405" algn="l" defTabSz="912327"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412" indent="-226405" algn="l" defTabSz="912327"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388" indent="-228304" algn="l" defTabSz="91322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000" indent="-228304" algn="l" defTabSz="91322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4619" indent="-228304" algn="l" defTabSz="91322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227" indent="-228304" algn="l" defTabSz="91322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227" rtl="0" eaLnBrk="1" latinLnBrk="0" hangingPunct="1">
        <a:defRPr kumimoji="1" sz="1800" kern="1200">
          <a:solidFill>
            <a:schemeClr val="tx1"/>
          </a:solidFill>
          <a:latin typeface="+mn-lt"/>
          <a:ea typeface="+mn-ea"/>
          <a:cs typeface="+mn-cs"/>
        </a:defRPr>
      </a:lvl1pPr>
      <a:lvl2pPr marL="456609" algn="l" defTabSz="913227" rtl="0" eaLnBrk="1" latinLnBrk="0" hangingPunct="1">
        <a:defRPr kumimoji="1" sz="1800" kern="1200">
          <a:solidFill>
            <a:schemeClr val="tx1"/>
          </a:solidFill>
          <a:latin typeface="+mn-lt"/>
          <a:ea typeface="+mn-ea"/>
          <a:cs typeface="+mn-cs"/>
        </a:defRPr>
      </a:lvl2pPr>
      <a:lvl3pPr marL="913227" algn="l" defTabSz="913227" rtl="0" eaLnBrk="1" latinLnBrk="0" hangingPunct="1">
        <a:defRPr kumimoji="1" sz="1800" kern="1200">
          <a:solidFill>
            <a:schemeClr val="tx1"/>
          </a:solidFill>
          <a:latin typeface="+mn-lt"/>
          <a:ea typeface="+mn-ea"/>
          <a:cs typeface="+mn-cs"/>
        </a:defRPr>
      </a:lvl3pPr>
      <a:lvl4pPr marL="1369850" algn="l" defTabSz="913227" rtl="0" eaLnBrk="1" latinLnBrk="0" hangingPunct="1">
        <a:defRPr kumimoji="1" sz="1800" kern="1200">
          <a:solidFill>
            <a:schemeClr val="tx1"/>
          </a:solidFill>
          <a:latin typeface="+mn-lt"/>
          <a:ea typeface="+mn-ea"/>
          <a:cs typeface="+mn-cs"/>
        </a:defRPr>
      </a:lvl4pPr>
      <a:lvl5pPr marL="1826463" algn="l" defTabSz="913227" rtl="0" eaLnBrk="1" latinLnBrk="0" hangingPunct="1">
        <a:defRPr kumimoji="1" sz="1800" kern="1200">
          <a:solidFill>
            <a:schemeClr val="tx1"/>
          </a:solidFill>
          <a:latin typeface="+mn-lt"/>
          <a:ea typeface="+mn-ea"/>
          <a:cs typeface="+mn-cs"/>
        </a:defRPr>
      </a:lvl5pPr>
      <a:lvl6pPr marL="2283075" algn="l" defTabSz="913227" rtl="0" eaLnBrk="1" latinLnBrk="0" hangingPunct="1">
        <a:defRPr kumimoji="1" sz="1800" kern="1200">
          <a:solidFill>
            <a:schemeClr val="tx1"/>
          </a:solidFill>
          <a:latin typeface="+mn-lt"/>
          <a:ea typeface="+mn-ea"/>
          <a:cs typeface="+mn-cs"/>
        </a:defRPr>
      </a:lvl6pPr>
      <a:lvl7pPr marL="2739696" algn="l" defTabSz="913227" rtl="0" eaLnBrk="1" latinLnBrk="0" hangingPunct="1">
        <a:defRPr kumimoji="1" sz="1800" kern="1200">
          <a:solidFill>
            <a:schemeClr val="tx1"/>
          </a:solidFill>
          <a:latin typeface="+mn-lt"/>
          <a:ea typeface="+mn-ea"/>
          <a:cs typeface="+mn-cs"/>
        </a:defRPr>
      </a:lvl7pPr>
      <a:lvl8pPr marL="3196307" algn="l" defTabSz="913227" rtl="0" eaLnBrk="1" latinLnBrk="0" hangingPunct="1">
        <a:defRPr kumimoji="1" sz="1800" kern="1200">
          <a:solidFill>
            <a:schemeClr val="tx1"/>
          </a:solidFill>
          <a:latin typeface="+mn-lt"/>
          <a:ea typeface="+mn-ea"/>
          <a:cs typeface="+mn-cs"/>
        </a:defRPr>
      </a:lvl8pPr>
      <a:lvl9pPr marL="3652925" algn="l" defTabSz="913227"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1" tIns="45666" rIns="91331" bIns="45666"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647" y="1600655"/>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1" tIns="45666" rIns="91331" bIns="45666"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648" y="6356829"/>
            <a:ext cx="2133079" cy="365001"/>
          </a:xfrm>
          <a:prstGeom prst="rect">
            <a:avLst/>
          </a:prstGeom>
        </p:spPr>
        <p:txBody>
          <a:bodyPr vert="horz" wrap="square" lIns="91331" tIns="45666" rIns="91331" bIns="45666" numCol="1" anchor="ctr" anchorCtr="0" compatLnSpc="1">
            <a:prstTxWarp prst="textNoShape">
              <a:avLst/>
            </a:prstTxWarp>
          </a:bodyPr>
          <a:lstStyle>
            <a:lvl1pPr algn="l">
              <a:defRPr kumimoji="1" sz="1200">
                <a:solidFill>
                  <a:srgbClr val="898989"/>
                </a:solidFill>
                <a:latin typeface="メイリオ" pitchFamily="50" charset="-128"/>
                <a:ea typeface="メイリオ" pitchFamily="50" charset="-128"/>
                <a:cs typeface="メイリオ" pitchFamily="50" charset="-128"/>
              </a:defRPr>
            </a:lvl1pPr>
          </a:lstStyle>
          <a:p>
            <a:pPr defTabSz="914024" fontAlgn="base">
              <a:spcBef>
                <a:spcPct val="0"/>
              </a:spcBef>
              <a:spcAft>
                <a:spcPct val="0"/>
              </a:spcAft>
              <a:defRPr/>
            </a:pPr>
            <a:fld id="{DD19B9AE-3BE7-4DD3-BA2D-997EE2FBE22C}" type="datetime1">
              <a:rPr lang="ja-JP" altLang="en-US" smtClean="0">
                <a:sym typeface="ヒラギノ角ゴ Pro W3" pitchFamily="-84" charset="-128"/>
              </a:rPr>
              <a:t>2014/11/11</a:t>
            </a:fld>
            <a:endParaRPr lang="en-US" altLang="ja-JP">
              <a:sym typeface="ヒラギノ角ゴ Pro W3" pitchFamily="-84" charset="-128"/>
            </a:endParaRPr>
          </a:p>
        </p:txBody>
      </p:sp>
      <p:sp>
        <p:nvSpPr>
          <p:cNvPr id="5" name="フッター プレースホルダー 4"/>
          <p:cNvSpPr>
            <a:spLocks noGrp="1"/>
          </p:cNvSpPr>
          <p:nvPr>
            <p:ph type="ftr" sz="quarter" idx="3"/>
          </p:nvPr>
        </p:nvSpPr>
        <p:spPr>
          <a:xfrm>
            <a:off x="3124283" y="6356829"/>
            <a:ext cx="2895451" cy="365001"/>
          </a:xfrm>
          <a:prstGeom prst="rect">
            <a:avLst/>
          </a:prstGeom>
        </p:spPr>
        <p:txBody>
          <a:bodyPr vert="horz" lIns="91331" tIns="45666" rIns="91331" bIns="45666" rtlCol="0" anchor="ctr"/>
          <a:lstStyle>
            <a:lvl1pPr algn="ctr">
              <a:defRPr kumimoji="1" sz="1200">
                <a:solidFill>
                  <a:schemeClr val="tx1">
                    <a:tint val="75000"/>
                  </a:schemeClr>
                </a:solidFill>
                <a:latin typeface="メイリオ" panose="020B0604030504040204" pitchFamily="50" charset="-128"/>
                <a:ea typeface="メイリオ" panose="020B0604030504040204" pitchFamily="50" charset="-128"/>
                <a:cs typeface="+mn-cs"/>
                <a:sym typeface="ヒラギノ角ゴ Pro W3" pitchFamily="-84" charset="-128"/>
              </a:defRPr>
            </a:lvl1pPr>
          </a:lstStyle>
          <a:p>
            <a:pPr defTabSz="914024" fontAlgn="base">
              <a:spcBef>
                <a:spcPct val="0"/>
              </a:spcBef>
              <a:spcAft>
                <a:spcPct val="0"/>
              </a:spcAft>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75" y="6356829"/>
            <a:ext cx="2133079" cy="365001"/>
          </a:xfrm>
          <a:prstGeom prst="rect">
            <a:avLst/>
          </a:prstGeom>
        </p:spPr>
        <p:txBody>
          <a:bodyPr vert="horz" wrap="square" lIns="91331" tIns="45666" rIns="91331" bIns="45666" numCol="1" anchor="ctr" anchorCtr="0" compatLnSpc="1">
            <a:prstTxWarp prst="textNoShape">
              <a:avLst/>
            </a:prstTxWarp>
          </a:bodyPr>
          <a:lstStyle>
            <a:lvl1pPr algn="r">
              <a:defRPr kumimoji="1" sz="1200">
                <a:solidFill>
                  <a:srgbClr val="898989"/>
                </a:solidFill>
                <a:latin typeface="メイリオ" pitchFamily="50" charset="-128"/>
                <a:ea typeface="メイリオ" pitchFamily="50" charset="-128"/>
                <a:cs typeface="メイリオ" pitchFamily="50" charset="-128"/>
              </a:defRPr>
            </a:lvl1pPr>
          </a:lstStyle>
          <a:p>
            <a:pPr defTabSz="914024" fontAlgn="base">
              <a:spcBef>
                <a:spcPct val="0"/>
              </a:spcBef>
              <a:spcAft>
                <a:spcPct val="0"/>
              </a:spcAft>
              <a:defRPr/>
            </a:pPr>
            <a:fld id="{81249964-CADE-4531-8EDF-A1A53CD0171B}" type="slidenum">
              <a:rPr lang="ja-JP" altLang="en-US" smtClean="0">
                <a:sym typeface="ヒラギノ角ゴ Pro W3" pitchFamily="-84" charset="-128"/>
              </a:rPr>
              <a:pPr defTabSz="914024" fontAlgn="base">
                <a:spcBef>
                  <a:spcPct val="0"/>
                </a:spcBef>
                <a:spcAft>
                  <a:spcPct val="0"/>
                </a:spcAft>
                <a:defRPr/>
              </a:pPr>
              <a:t>‹#›</a:t>
            </a:fld>
            <a:endParaRPr lang="en-US" altLang="ja-JP">
              <a:sym typeface="ヒラギノ角ゴ Pro W3" pitchFamily="-84" charset="-128"/>
            </a:endParaRPr>
          </a:p>
        </p:txBody>
      </p:sp>
    </p:spTree>
    <p:extLst>
      <p:ext uri="{BB962C8B-B14F-4D97-AF65-F5344CB8AC3E}">
        <p14:creationId xmlns:p14="http://schemas.microsoft.com/office/powerpoint/2010/main" val="4920607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ctr" defTabSz="911538" rtl="0" eaLnBrk="0" fontAlgn="base" hangingPunct="0">
        <a:spcBef>
          <a:spcPct val="0"/>
        </a:spcBef>
        <a:spcAft>
          <a:spcPct val="0"/>
        </a:spcAft>
        <a:defRPr kumimoji="1" sz="4400" kern="1200">
          <a:solidFill>
            <a:schemeClr val="tx1"/>
          </a:solidFill>
          <a:latin typeface="+mj-lt"/>
          <a:ea typeface="ヒラギノ角ゴ Pro W3" charset="0"/>
          <a:cs typeface="+mj-cs"/>
        </a:defRPr>
      </a:lvl1pPr>
      <a:lvl2pPr algn="ctr" defTabSz="911538"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2pPr>
      <a:lvl3pPr algn="ctr" defTabSz="911538"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3pPr>
      <a:lvl4pPr algn="ctr" defTabSz="911538"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4pPr>
      <a:lvl5pPr algn="ctr" defTabSz="911538" rtl="0" eaLnBrk="0" fontAlgn="base" hangingPunct="0">
        <a:spcBef>
          <a:spcPct val="0"/>
        </a:spcBef>
        <a:spcAft>
          <a:spcPct val="0"/>
        </a:spcAft>
        <a:defRPr kumimoji="1" sz="4400">
          <a:solidFill>
            <a:schemeClr val="tx1"/>
          </a:solidFill>
          <a:latin typeface="メイリオ" pitchFamily="50" charset="-128"/>
          <a:ea typeface="ヒラギノ角ゴ Pro W3" charset="0"/>
          <a:cs typeface="ヒラギノ角ゴ Pro W3" pitchFamily="-84" charset="-128"/>
        </a:defRPr>
      </a:lvl5pPr>
      <a:lvl6pPr marL="321142" algn="ctr" defTabSz="913255"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6pPr>
      <a:lvl7pPr marL="642288" algn="ctr" defTabSz="913255"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7pPr>
      <a:lvl8pPr marL="963431" algn="ctr" defTabSz="913255"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8pPr>
      <a:lvl9pPr marL="1284579" algn="ctr" defTabSz="913255"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pitchFamily="-84" charset="-128"/>
        </a:defRPr>
      </a:lvl9pPr>
    </p:titleStyle>
    <p:bodyStyle>
      <a:lvl1pPr marL="340295" indent="-340295" algn="l" defTabSz="911538" rtl="0" eaLnBrk="0" fontAlgn="base" hangingPunct="0">
        <a:spcBef>
          <a:spcPct val="20000"/>
        </a:spcBef>
        <a:spcAft>
          <a:spcPct val="0"/>
        </a:spcAft>
        <a:buFont typeface="Arial" pitchFamily="34" charset="0"/>
        <a:buChar char="•"/>
        <a:defRPr kumimoji="1" sz="3200" kern="1200">
          <a:solidFill>
            <a:schemeClr val="tx1"/>
          </a:solidFill>
          <a:latin typeface="+mn-lt"/>
          <a:ea typeface="ヒラギノ角ゴ Pro W3" charset="0"/>
          <a:cs typeface="+mn-cs"/>
        </a:defRPr>
      </a:lvl1pPr>
      <a:lvl2pPr marL="739718" indent="-282278" algn="l" defTabSz="911538" rtl="0" eaLnBrk="0" fontAlgn="base" hangingPunct="0">
        <a:spcBef>
          <a:spcPct val="20000"/>
        </a:spcBef>
        <a:spcAft>
          <a:spcPct val="0"/>
        </a:spcAft>
        <a:buFont typeface="Arial" pitchFamily="34" charset="0"/>
        <a:buChar char="–"/>
        <a:defRPr kumimoji="1" sz="2800" kern="1200">
          <a:solidFill>
            <a:schemeClr val="tx1"/>
          </a:solidFill>
          <a:latin typeface="+mn-lt"/>
          <a:ea typeface="ヒラギノ角ゴ Pro W3" charset="0"/>
          <a:cs typeface="+mn-cs"/>
        </a:defRPr>
      </a:lvl2pPr>
      <a:lvl3pPr marL="1139144" indent="-225372" algn="l" defTabSz="911538" rtl="0" eaLnBrk="0" fontAlgn="base" hangingPunct="0">
        <a:spcBef>
          <a:spcPct val="20000"/>
        </a:spcBef>
        <a:spcAft>
          <a:spcPct val="0"/>
        </a:spcAft>
        <a:buFont typeface="Arial" pitchFamily="34" charset="0"/>
        <a:buChar char="•"/>
        <a:defRPr kumimoji="1" sz="2400" kern="1200">
          <a:solidFill>
            <a:schemeClr val="tx1"/>
          </a:solidFill>
          <a:latin typeface="+mn-lt"/>
          <a:ea typeface="ヒラギノ角ゴ Pro W3" charset="0"/>
          <a:cs typeface="+mn-cs"/>
        </a:defRPr>
      </a:lvl3pPr>
      <a:lvl4pPr marL="1596586" indent="-225372" algn="l" defTabSz="911538" rtl="0" eaLnBrk="0" fontAlgn="base" hangingPunct="0">
        <a:spcBef>
          <a:spcPct val="20000"/>
        </a:spcBef>
        <a:spcAft>
          <a:spcPct val="0"/>
        </a:spcAft>
        <a:buFont typeface="Arial" pitchFamily="34" charset="0"/>
        <a:buChar char="–"/>
        <a:defRPr kumimoji="1" sz="2000" kern="1200">
          <a:solidFill>
            <a:schemeClr val="tx1"/>
          </a:solidFill>
          <a:latin typeface="+mn-lt"/>
          <a:ea typeface="ヒラギノ角ゴ Pro W3" charset="0"/>
          <a:cs typeface="+mn-cs"/>
        </a:defRPr>
      </a:lvl4pPr>
      <a:lvl5pPr marL="2052915" indent="-225372" algn="l" defTabSz="911538" rtl="0" eaLnBrk="0" fontAlgn="base" hangingPunct="0">
        <a:spcBef>
          <a:spcPct val="20000"/>
        </a:spcBef>
        <a:spcAft>
          <a:spcPct val="0"/>
        </a:spcAft>
        <a:buFont typeface="Arial" pitchFamily="34" charset="0"/>
        <a:buChar char="»"/>
        <a:defRPr kumimoji="1" sz="2000" kern="1200">
          <a:solidFill>
            <a:schemeClr val="tx1"/>
          </a:solidFill>
          <a:latin typeface="+mn-lt"/>
          <a:ea typeface="ヒラギノ角ゴ Pro W3" charset="0"/>
          <a:cs typeface="+mn-cs"/>
        </a:defRPr>
      </a:lvl5pPr>
      <a:lvl6pPr marL="2511645" indent="-228328" algn="l" defTabSz="9133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304" indent="-228328" algn="l" defTabSz="9133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4970" indent="-228328" algn="l" defTabSz="9133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625" indent="-228328" algn="l" defTabSz="9133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321" rtl="0" eaLnBrk="1" latinLnBrk="0" hangingPunct="1">
        <a:defRPr kumimoji="1" sz="1800" kern="1200">
          <a:solidFill>
            <a:schemeClr val="tx1"/>
          </a:solidFill>
          <a:latin typeface="+mn-lt"/>
          <a:ea typeface="+mn-ea"/>
          <a:cs typeface="+mn-cs"/>
        </a:defRPr>
      </a:lvl1pPr>
      <a:lvl2pPr marL="456656" algn="l" defTabSz="913321" rtl="0" eaLnBrk="1" latinLnBrk="0" hangingPunct="1">
        <a:defRPr kumimoji="1" sz="1800" kern="1200">
          <a:solidFill>
            <a:schemeClr val="tx1"/>
          </a:solidFill>
          <a:latin typeface="+mn-lt"/>
          <a:ea typeface="+mn-ea"/>
          <a:cs typeface="+mn-cs"/>
        </a:defRPr>
      </a:lvl2pPr>
      <a:lvl3pPr marL="913321" algn="l" defTabSz="913321" rtl="0" eaLnBrk="1" latinLnBrk="0" hangingPunct="1">
        <a:defRPr kumimoji="1" sz="1800" kern="1200">
          <a:solidFill>
            <a:schemeClr val="tx1"/>
          </a:solidFill>
          <a:latin typeface="+mn-lt"/>
          <a:ea typeface="+mn-ea"/>
          <a:cs typeface="+mn-cs"/>
        </a:defRPr>
      </a:lvl3pPr>
      <a:lvl4pPr marL="1369990" algn="l" defTabSz="913321" rtl="0" eaLnBrk="1" latinLnBrk="0" hangingPunct="1">
        <a:defRPr kumimoji="1" sz="1800" kern="1200">
          <a:solidFill>
            <a:schemeClr val="tx1"/>
          </a:solidFill>
          <a:latin typeface="+mn-lt"/>
          <a:ea typeface="+mn-ea"/>
          <a:cs typeface="+mn-cs"/>
        </a:defRPr>
      </a:lvl4pPr>
      <a:lvl5pPr marL="1826650" algn="l" defTabSz="913321" rtl="0" eaLnBrk="1" latinLnBrk="0" hangingPunct="1">
        <a:defRPr kumimoji="1" sz="1800" kern="1200">
          <a:solidFill>
            <a:schemeClr val="tx1"/>
          </a:solidFill>
          <a:latin typeface="+mn-lt"/>
          <a:ea typeface="+mn-ea"/>
          <a:cs typeface="+mn-cs"/>
        </a:defRPr>
      </a:lvl5pPr>
      <a:lvl6pPr marL="2283309" algn="l" defTabSz="913321" rtl="0" eaLnBrk="1" latinLnBrk="0" hangingPunct="1">
        <a:defRPr kumimoji="1" sz="1800" kern="1200">
          <a:solidFill>
            <a:schemeClr val="tx1"/>
          </a:solidFill>
          <a:latin typeface="+mn-lt"/>
          <a:ea typeface="+mn-ea"/>
          <a:cs typeface="+mn-cs"/>
        </a:defRPr>
      </a:lvl6pPr>
      <a:lvl7pPr marL="2739976" algn="l" defTabSz="913321" rtl="0" eaLnBrk="1" latinLnBrk="0" hangingPunct="1">
        <a:defRPr kumimoji="1" sz="1800" kern="1200">
          <a:solidFill>
            <a:schemeClr val="tx1"/>
          </a:solidFill>
          <a:latin typeface="+mn-lt"/>
          <a:ea typeface="+mn-ea"/>
          <a:cs typeface="+mn-cs"/>
        </a:defRPr>
      </a:lvl7pPr>
      <a:lvl8pPr marL="3196634" algn="l" defTabSz="913321" rtl="0" eaLnBrk="1" latinLnBrk="0" hangingPunct="1">
        <a:defRPr kumimoji="1" sz="1800" kern="1200">
          <a:solidFill>
            <a:schemeClr val="tx1"/>
          </a:solidFill>
          <a:latin typeface="+mn-lt"/>
          <a:ea typeface="+mn-ea"/>
          <a:cs typeface="+mn-cs"/>
        </a:defRPr>
      </a:lvl8pPr>
      <a:lvl9pPr marL="3653299" algn="l" defTabSz="913321"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pPr defTabSz="914024"/>
            <a:fld id="{2D3894FE-3F1E-4D73-A989-DF2C811F78D8}" type="datetime1">
              <a:rPr lang="ja-JP" altLang="en-US" smtClean="0">
                <a:solidFill>
                  <a:prstClr val="black">
                    <a:tint val="75000"/>
                  </a:prstClr>
                </a:solidFill>
              </a:rPr>
              <a:t>2014/11/11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pPr defTabSz="914024"/>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pPr defTabSz="914024"/>
            <a:fld id="{DF58203E-DA8F-4FF4-8214-76828CBBE0A3}" type="slidenum">
              <a:rPr lang="ja-JP" altLang="en-US" smtClean="0">
                <a:solidFill>
                  <a:prstClr val="black">
                    <a:tint val="75000"/>
                  </a:prstClr>
                </a:solidFill>
              </a:rPr>
              <a:pPr defTabSz="914024"/>
              <a:t>‹#›</a:t>
            </a:fld>
            <a:endParaRPr lang="ja-JP" altLang="en-US">
              <a:solidFill>
                <a:prstClr val="black">
                  <a:tint val="75000"/>
                </a:prstClr>
              </a:solidFill>
            </a:endParaRPr>
          </a:p>
        </p:txBody>
      </p:sp>
    </p:spTree>
    <p:extLst>
      <p:ext uri="{BB962C8B-B14F-4D97-AF65-F5344CB8AC3E}">
        <p14:creationId xmlns:p14="http://schemas.microsoft.com/office/powerpoint/2010/main" val="196790363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ctr" defTabSz="914024" rtl="0" eaLnBrk="1" latinLnBrk="0" hangingPunct="1">
        <a:spcBef>
          <a:spcPct val="0"/>
        </a:spcBef>
        <a:buNone/>
        <a:defRPr kumimoji="1" sz="4400" kern="1200">
          <a:solidFill>
            <a:schemeClr val="tx1"/>
          </a:solidFill>
          <a:latin typeface="+mj-lt"/>
          <a:ea typeface="+mj-ea"/>
          <a:cs typeface="+mj-cs"/>
        </a:defRPr>
      </a:lvl1pPr>
    </p:titleStyle>
    <p:bodyStyle>
      <a:lvl1pPr marL="342761" indent="-342761" algn="l" defTabSz="91402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24" rtl="0" eaLnBrk="1" latinLnBrk="0" hangingPunct="1">
        <a:defRPr kumimoji="1" sz="1800" kern="1200">
          <a:solidFill>
            <a:schemeClr val="tx1"/>
          </a:solidFill>
          <a:latin typeface="+mn-lt"/>
          <a:ea typeface="+mn-ea"/>
          <a:cs typeface="+mn-cs"/>
        </a:defRPr>
      </a:lvl1pPr>
      <a:lvl2pPr marL="457011" algn="l" defTabSz="914024" rtl="0" eaLnBrk="1" latinLnBrk="0" hangingPunct="1">
        <a:defRPr kumimoji="1" sz="1800" kern="1200">
          <a:solidFill>
            <a:schemeClr val="tx1"/>
          </a:solidFill>
          <a:latin typeface="+mn-lt"/>
          <a:ea typeface="+mn-ea"/>
          <a:cs typeface="+mn-cs"/>
        </a:defRPr>
      </a:lvl2pPr>
      <a:lvl3pPr marL="914024" algn="l" defTabSz="914024" rtl="0" eaLnBrk="1" latinLnBrk="0" hangingPunct="1">
        <a:defRPr kumimoji="1" sz="1800" kern="1200">
          <a:solidFill>
            <a:schemeClr val="tx1"/>
          </a:solidFill>
          <a:latin typeface="+mn-lt"/>
          <a:ea typeface="+mn-ea"/>
          <a:cs typeface="+mn-cs"/>
        </a:defRPr>
      </a:lvl3pPr>
      <a:lvl4pPr marL="1371040" algn="l" defTabSz="914024" rtl="0" eaLnBrk="1" latinLnBrk="0" hangingPunct="1">
        <a:defRPr kumimoji="1" sz="1800" kern="1200">
          <a:solidFill>
            <a:schemeClr val="tx1"/>
          </a:solidFill>
          <a:latin typeface="+mn-lt"/>
          <a:ea typeface="+mn-ea"/>
          <a:cs typeface="+mn-cs"/>
        </a:defRPr>
      </a:lvl4pPr>
      <a:lvl5pPr marL="1828052" algn="l" defTabSz="914024" rtl="0" eaLnBrk="1" latinLnBrk="0" hangingPunct="1">
        <a:defRPr kumimoji="1" sz="1800" kern="1200">
          <a:solidFill>
            <a:schemeClr val="tx1"/>
          </a:solidFill>
          <a:latin typeface="+mn-lt"/>
          <a:ea typeface="+mn-ea"/>
          <a:cs typeface="+mn-cs"/>
        </a:defRPr>
      </a:lvl5pPr>
      <a:lvl6pPr marL="2285064" algn="l" defTabSz="914024" rtl="0" eaLnBrk="1" latinLnBrk="0" hangingPunct="1">
        <a:defRPr kumimoji="1" sz="1800" kern="1200">
          <a:solidFill>
            <a:schemeClr val="tx1"/>
          </a:solidFill>
          <a:latin typeface="+mn-lt"/>
          <a:ea typeface="+mn-ea"/>
          <a:cs typeface="+mn-cs"/>
        </a:defRPr>
      </a:lvl6pPr>
      <a:lvl7pPr marL="2742079" algn="l" defTabSz="914024" rtl="0" eaLnBrk="1" latinLnBrk="0" hangingPunct="1">
        <a:defRPr kumimoji="1" sz="1800" kern="1200">
          <a:solidFill>
            <a:schemeClr val="tx1"/>
          </a:solidFill>
          <a:latin typeface="+mn-lt"/>
          <a:ea typeface="+mn-ea"/>
          <a:cs typeface="+mn-cs"/>
        </a:defRPr>
      </a:lvl7pPr>
      <a:lvl8pPr marL="3199088" algn="l" defTabSz="914024" rtl="0" eaLnBrk="1" latinLnBrk="0" hangingPunct="1">
        <a:defRPr kumimoji="1" sz="1800" kern="1200">
          <a:solidFill>
            <a:schemeClr val="tx1"/>
          </a:solidFill>
          <a:latin typeface="+mn-lt"/>
          <a:ea typeface="+mn-ea"/>
          <a:cs typeface="+mn-cs"/>
        </a:defRPr>
      </a:lvl8pPr>
      <a:lvl9pPr marL="3656104" algn="l" defTabSz="91402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jp/url?sa=i&amp;rct=j&amp;q=&amp;esrc=s&amp;source=images&amp;cd=&amp;cad=rja&amp;uact=8&amp;docid=NpE0FmvG1Ju82M&amp;tbnid=aYa1I8DQKrc3wM:&amp;ved=0CAcQjRw&amp;url=http://sc11diary.blog.ocn.ne.jp/cb1100f/2006/08/&amp;ei=BecnVMr3Eo-B8QWF2oHoBg&amp;psig=AFQjCNE4W9FGhFN7xgXmLs4gyb5q_bvOeQ&amp;ust=141198735451970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0.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250825" y="2130434"/>
            <a:ext cx="8642350" cy="1470025"/>
          </a:xfrm>
        </p:spPr>
        <p:txBody>
          <a:bodyPr/>
          <a:lstStyle/>
          <a:p>
            <a:r>
              <a:rPr lang="ja-JP" altLang="en-US" sz="4000" dirty="0"/>
              <a:t>相談支援事業所との連携について</a:t>
            </a:r>
          </a:p>
        </p:txBody>
      </p:sp>
      <p:sp>
        <p:nvSpPr>
          <p:cNvPr id="2051" name="サブタイトル 2"/>
          <p:cNvSpPr>
            <a:spLocks noGrp="1"/>
          </p:cNvSpPr>
          <p:nvPr>
            <p:ph type="subTitle" idx="1"/>
          </p:nvPr>
        </p:nvSpPr>
        <p:spPr>
          <a:xfrm>
            <a:off x="2195737" y="4868863"/>
            <a:ext cx="6948264" cy="1752600"/>
          </a:xfrm>
        </p:spPr>
        <p:txBody>
          <a:bodyPr/>
          <a:lstStyle/>
          <a:p>
            <a:pPr algn="l"/>
            <a:r>
              <a:rPr lang="ja-JP" altLang="en-US" sz="2800" dirty="0">
                <a:solidFill>
                  <a:schemeClr val="tx1"/>
                </a:solidFill>
              </a:rPr>
              <a:t>江戸川区相談支援事業所連絡会</a:t>
            </a:r>
            <a:endParaRPr lang="en-US" altLang="ja-JP" sz="2800" dirty="0">
              <a:solidFill>
                <a:schemeClr val="tx1"/>
              </a:solidFill>
            </a:endParaRPr>
          </a:p>
          <a:p>
            <a:pPr algn="l"/>
            <a:r>
              <a:rPr lang="ja-JP" altLang="en-US" sz="1800" dirty="0">
                <a:solidFill>
                  <a:schemeClr val="tx1"/>
                </a:solidFill>
              </a:rPr>
              <a:t>　</a:t>
            </a:r>
            <a:r>
              <a:rPr lang="en-US" altLang="ja-JP" sz="1800" dirty="0">
                <a:solidFill>
                  <a:schemeClr val="tx1"/>
                </a:solidFill>
              </a:rPr>
              <a:t>14</a:t>
            </a:r>
            <a:r>
              <a:rPr lang="ja-JP" altLang="en-US" sz="1800" dirty="0">
                <a:solidFill>
                  <a:schemeClr val="tx1"/>
                </a:solidFill>
              </a:rPr>
              <a:t>日：吉澤浩一</a:t>
            </a:r>
            <a:r>
              <a:rPr lang="en-US" altLang="ja-JP" sz="1600" dirty="0">
                <a:solidFill>
                  <a:schemeClr val="tx1"/>
                </a:solidFill>
              </a:rPr>
              <a:t>(</a:t>
            </a:r>
            <a:r>
              <a:rPr lang="ja-JP" altLang="en-US" sz="1600" dirty="0">
                <a:solidFill>
                  <a:schemeClr val="tx1"/>
                </a:solidFill>
              </a:rPr>
              <a:t>連絡会事務局長／相談支援センター</a:t>
            </a:r>
            <a:r>
              <a:rPr lang="ja-JP" altLang="en-US" sz="1600" dirty="0" err="1">
                <a:solidFill>
                  <a:schemeClr val="tx1"/>
                </a:solidFill>
              </a:rPr>
              <a:t>くら</a:t>
            </a:r>
            <a:r>
              <a:rPr lang="ja-JP" altLang="en-US" sz="1600" dirty="0">
                <a:solidFill>
                  <a:schemeClr val="tx1"/>
                </a:solidFill>
              </a:rPr>
              <a:t>ふと</a:t>
            </a:r>
            <a:r>
              <a:rPr lang="en-US" altLang="ja-JP" sz="1600" dirty="0">
                <a:solidFill>
                  <a:schemeClr val="tx1"/>
                </a:solidFill>
              </a:rPr>
              <a:t>)</a:t>
            </a:r>
          </a:p>
          <a:p>
            <a:pPr algn="l"/>
            <a:r>
              <a:rPr lang="ja-JP" altLang="en-US" sz="1800" dirty="0">
                <a:solidFill>
                  <a:schemeClr val="tx1"/>
                </a:solidFill>
              </a:rPr>
              <a:t>　</a:t>
            </a:r>
            <a:r>
              <a:rPr lang="en-US" altLang="ja-JP" sz="1800" dirty="0">
                <a:solidFill>
                  <a:schemeClr val="tx1"/>
                </a:solidFill>
              </a:rPr>
              <a:t>17</a:t>
            </a:r>
            <a:r>
              <a:rPr lang="ja-JP" altLang="en-US" sz="1800" dirty="0">
                <a:solidFill>
                  <a:schemeClr val="tx1"/>
                </a:solidFill>
              </a:rPr>
              <a:t>日：井口慎吾</a:t>
            </a:r>
            <a:r>
              <a:rPr lang="en-US" altLang="ja-JP" sz="1600" dirty="0">
                <a:solidFill>
                  <a:schemeClr val="tx1"/>
                </a:solidFill>
              </a:rPr>
              <a:t>(</a:t>
            </a:r>
            <a:r>
              <a:rPr lang="ja-JP" altLang="en-US" sz="1600" dirty="0">
                <a:solidFill>
                  <a:schemeClr val="tx1"/>
                </a:solidFill>
              </a:rPr>
              <a:t>連絡会会長／相談支援センター</a:t>
            </a:r>
            <a:r>
              <a:rPr lang="ja-JP" altLang="en-US" sz="1600" dirty="0" err="1">
                <a:solidFill>
                  <a:schemeClr val="tx1"/>
                </a:solidFill>
              </a:rPr>
              <a:t>ぽこ</a:t>
            </a:r>
            <a:r>
              <a:rPr lang="ja-JP" altLang="en-US" sz="1600" dirty="0">
                <a:solidFill>
                  <a:schemeClr val="tx1"/>
                </a:solidFill>
              </a:rPr>
              <a:t>･あ･</a:t>
            </a:r>
            <a:r>
              <a:rPr lang="ja-JP" altLang="en-US" sz="1600" dirty="0" err="1">
                <a:solidFill>
                  <a:schemeClr val="tx1"/>
                </a:solidFill>
              </a:rPr>
              <a:t>ぽこ</a:t>
            </a:r>
            <a:r>
              <a:rPr lang="en-US" altLang="ja-JP" sz="1600" dirty="0">
                <a:solidFill>
                  <a:schemeClr val="tx1"/>
                </a:solidFill>
              </a:rPr>
              <a:t>)</a:t>
            </a:r>
          </a:p>
          <a:p>
            <a:pPr algn="l"/>
            <a:r>
              <a:rPr lang="ja-JP" altLang="en-US" sz="1800" dirty="0">
                <a:solidFill>
                  <a:schemeClr val="tx1"/>
                </a:solidFill>
              </a:rPr>
              <a:t>　</a:t>
            </a:r>
            <a:r>
              <a:rPr lang="en-US" altLang="ja-JP" sz="1800" dirty="0">
                <a:solidFill>
                  <a:schemeClr val="tx1"/>
                </a:solidFill>
              </a:rPr>
              <a:t>18</a:t>
            </a:r>
            <a:r>
              <a:rPr lang="ja-JP" altLang="en-US" sz="1800" dirty="0">
                <a:solidFill>
                  <a:schemeClr val="tx1"/>
                </a:solidFill>
              </a:rPr>
              <a:t>日：大西純子</a:t>
            </a:r>
            <a:r>
              <a:rPr lang="en-US" altLang="ja-JP" sz="1600" dirty="0">
                <a:solidFill>
                  <a:schemeClr val="tx1"/>
                </a:solidFill>
              </a:rPr>
              <a:t>(</a:t>
            </a:r>
            <a:r>
              <a:rPr lang="ja-JP" altLang="en-US" sz="1600" dirty="0">
                <a:solidFill>
                  <a:schemeClr val="tx1"/>
                </a:solidFill>
              </a:rPr>
              <a:t>連絡会副会長／地域活動･相談支援センターかさい</a:t>
            </a:r>
            <a:r>
              <a:rPr lang="en-US" altLang="ja-JP" sz="1600" dirty="0">
                <a:solidFill>
                  <a:schemeClr val="tx1"/>
                </a:solidFill>
              </a:rPr>
              <a:t>)</a:t>
            </a:r>
            <a:endParaRPr lang="ja-JP" altLang="en-US" sz="1800" dirty="0">
              <a:solidFill>
                <a:schemeClr val="tx1"/>
              </a:solidFill>
            </a:endParaRPr>
          </a:p>
        </p:txBody>
      </p:sp>
      <p:sp>
        <p:nvSpPr>
          <p:cNvPr id="2052" name="タイトル 1"/>
          <p:cNvSpPr txBox="1">
            <a:spLocks/>
          </p:cNvSpPr>
          <p:nvPr/>
        </p:nvSpPr>
        <p:spPr bwMode="auto">
          <a:xfrm>
            <a:off x="403225" y="188916"/>
            <a:ext cx="560893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6" tIns="45668" rIns="91336" bIns="45668" anchor="ctr"/>
          <a:lstStyle>
            <a:lvl1pPr>
              <a:defRPr kumimoji="1">
                <a:solidFill>
                  <a:schemeClr val="tx1"/>
                </a:solidFill>
                <a:latin typeface="メイリオ" pitchFamily="50" charset="-128"/>
                <a:ea typeface="メイリオ" pitchFamily="50" charset="-128"/>
                <a:cs typeface="メイリオ" pitchFamily="50" charset="-128"/>
              </a:defRPr>
            </a:lvl1pPr>
            <a:lvl2pPr marL="742950" indent="-285750">
              <a:defRPr kumimoji="1">
                <a:solidFill>
                  <a:schemeClr val="tx1"/>
                </a:solidFill>
                <a:latin typeface="メイリオ" pitchFamily="50" charset="-128"/>
                <a:ea typeface="メイリオ" pitchFamily="50" charset="-128"/>
                <a:cs typeface="メイリオ" pitchFamily="50" charset="-128"/>
              </a:defRPr>
            </a:lvl2pPr>
            <a:lvl3pPr marL="1143000" indent="-228600">
              <a:defRPr kumimoji="1">
                <a:solidFill>
                  <a:schemeClr val="tx1"/>
                </a:solidFill>
                <a:latin typeface="メイリオ" pitchFamily="50" charset="-128"/>
                <a:ea typeface="メイリオ" pitchFamily="50" charset="-128"/>
                <a:cs typeface="メイリオ" pitchFamily="50" charset="-128"/>
              </a:defRPr>
            </a:lvl3pPr>
            <a:lvl4pPr marL="1600200" indent="-228600">
              <a:defRPr kumimoji="1">
                <a:solidFill>
                  <a:schemeClr val="tx1"/>
                </a:solidFill>
                <a:latin typeface="メイリオ" pitchFamily="50" charset="-128"/>
                <a:ea typeface="メイリオ" pitchFamily="50" charset="-128"/>
                <a:cs typeface="メイリオ" pitchFamily="50" charset="-128"/>
              </a:defRPr>
            </a:lvl4pPr>
            <a:lvl5pPr marL="2057400" indent="-228600">
              <a:defRPr kumimoji="1">
                <a:solidFill>
                  <a:schemeClr val="tx1"/>
                </a:solidFill>
                <a:latin typeface="メイリオ" pitchFamily="50" charset="-128"/>
                <a:ea typeface="メイリオ" pitchFamily="50" charset="-128"/>
                <a:cs typeface="メイリオ" pitchFamily="50" charset="-128"/>
              </a:defRPr>
            </a:lvl5pPr>
            <a:lvl6pPr marL="25146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6pPr>
            <a:lvl7pPr marL="29718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7pPr>
            <a:lvl8pPr marL="34290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8pPr>
            <a:lvl9pPr marL="3886200" indent="-228600" fontAlgn="base">
              <a:spcBef>
                <a:spcPct val="0"/>
              </a:spcBef>
              <a:spcAft>
                <a:spcPct val="0"/>
              </a:spcAft>
              <a:defRPr kumimoji="1">
                <a:solidFill>
                  <a:schemeClr val="tx1"/>
                </a:solidFill>
                <a:latin typeface="メイリオ" pitchFamily="50" charset="-128"/>
                <a:ea typeface="メイリオ" pitchFamily="50" charset="-128"/>
                <a:cs typeface="メイリオ" pitchFamily="50" charset="-128"/>
              </a:defRPr>
            </a:lvl9pPr>
          </a:lstStyle>
          <a:p>
            <a:pPr fontAlgn="base">
              <a:spcBef>
                <a:spcPct val="0"/>
              </a:spcBef>
              <a:spcAft>
                <a:spcPct val="0"/>
              </a:spcAft>
            </a:pPr>
            <a:r>
              <a:rPr lang="ja-JP" altLang="en-US" sz="2400" dirty="0">
                <a:solidFill>
                  <a:prstClr val="black"/>
                </a:solidFill>
              </a:rPr>
              <a:t>平成</a:t>
            </a:r>
            <a:r>
              <a:rPr lang="en-US" altLang="ja-JP" sz="2400" dirty="0">
                <a:solidFill>
                  <a:prstClr val="black"/>
                </a:solidFill>
              </a:rPr>
              <a:t>26</a:t>
            </a:r>
            <a:r>
              <a:rPr lang="ja-JP" altLang="en-US" sz="2400" dirty="0">
                <a:solidFill>
                  <a:prstClr val="black"/>
                </a:solidFill>
              </a:rPr>
              <a:t>年</a:t>
            </a:r>
            <a:r>
              <a:rPr lang="en-US" altLang="ja-JP" sz="2400" dirty="0">
                <a:solidFill>
                  <a:prstClr val="black"/>
                </a:solidFill>
              </a:rPr>
              <a:t>11</a:t>
            </a:r>
            <a:r>
              <a:rPr lang="ja-JP" altLang="en-US" sz="2400" dirty="0">
                <a:solidFill>
                  <a:prstClr val="black"/>
                </a:solidFill>
              </a:rPr>
              <a:t>月</a:t>
            </a:r>
            <a:r>
              <a:rPr lang="en-US" altLang="ja-JP" sz="2400" dirty="0">
                <a:solidFill>
                  <a:prstClr val="black"/>
                </a:solidFill>
              </a:rPr>
              <a:t>14</a:t>
            </a:r>
            <a:r>
              <a:rPr lang="ja-JP" altLang="en-US" sz="2400" dirty="0">
                <a:solidFill>
                  <a:prstClr val="black"/>
                </a:solidFill>
              </a:rPr>
              <a:t>･</a:t>
            </a:r>
            <a:r>
              <a:rPr lang="en-US" altLang="ja-JP" sz="2400" dirty="0">
                <a:solidFill>
                  <a:prstClr val="black"/>
                </a:solidFill>
              </a:rPr>
              <a:t>17</a:t>
            </a:r>
            <a:r>
              <a:rPr lang="ja-JP" altLang="en-US" sz="2400" dirty="0">
                <a:solidFill>
                  <a:prstClr val="black"/>
                </a:solidFill>
              </a:rPr>
              <a:t>･</a:t>
            </a:r>
            <a:r>
              <a:rPr lang="en-US" altLang="ja-JP" sz="2400" dirty="0">
                <a:solidFill>
                  <a:prstClr val="black"/>
                </a:solidFill>
              </a:rPr>
              <a:t>18</a:t>
            </a:r>
            <a:r>
              <a:rPr lang="ja-JP" altLang="en-US" sz="2400" dirty="0">
                <a:solidFill>
                  <a:prstClr val="black"/>
                </a:solidFill>
              </a:rPr>
              <a:t>日</a:t>
            </a:r>
            <a:endParaRPr lang="en-US" altLang="ja-JP" sz="3200" dirty="0">
              <a:solidFill>
                <a:prstClr val="black"/>
              </a:solidFill>
            </a:endParaRPr>
          </a:p>
          <a:p>
            <a:pPr fontAlgn="base">
              <a:spcBef>
                <a:spcPct val="0"/>
              </a:spcBef>
              <a:spcAft>
                <a:spcPct val="0"/>
              </a:spcAft>
            </a:pPr>
            <a:r>
              <a:rPr lang="ja-JP" altLang="en-US" sz="2400" dirty="0">
                <a:solidFill>
                  <a:prstClr val="black"/>
                </a:solidFill>
              </a:rPr>
              <a:t>平成</a:t>
            </a:r>
            <a:r>
              <a:rPr lang="en-US" altLang="ja-JP" sz="2400" dirty="0">
                <a:solidFill>
                  <a:prstClr val="black"/>
                </a:solidFill>
              </a:rPr>
              <a:t>26</a:t>
            </a:r>
            <a:r>
              <a:rPr lang="ja-JP" altLang="en-US" sz="2400" dirty="0">
                <a:solidFill>
                  <a:prstClr val="black"/>
                </a:solidFill>
              </a:rPr>
              <a:t>年度 </a:t>
            </a:r>
            <a:r>
              <a:rPr lang="ja-JP" altLang="en-US" sz="2400" dirty="0" smtClean="0">
                <a:solidFill>
                  <a:prstClr val="black"/>
                </a:solidFill>
              </a:rPr>
              <a:t>江戸川区集団指導◇研修会</a:t>
            </a:r>
            <a:endParaRPr lang="ja-JP" altLang="en-US" sz="24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CA617D56-30C0-44BE-904A-141677B6D7E4}" type="slidenum">
              <a:rPr lang="ja-JP" altLang="en-US" smtClean="0">
                <a:solidFill>
                  <a:prstClr val="black">
                    <a:tint val="75000"/>
                  </a:prstClr>
                </a:solidFill>
              </a:rPr>
              <a:pPr>
                <a:defRPr/>
              </a:pPr>
              <a:t>1</a:t>
            </a:fld>
            <a:endParaRPr lang="ja-JP" altLang="en-US">
              <a:solidFill>
                <a:prstClr val="black">
                  <a:tint val="75000"/>
                </a:prstClr>
              </a:solidFill>
            </a:endParaRPr>
          </a:p>
        </p:txBody>
      </p:sp>
      <p:sp>
        <p:nvSpPr>
          <p:cNvPr id="3" name="正方形/長方形 2"/>
          <p:cNvSpPr/>
          <p:nvPr/>
        </p:nvSpPr>
        <p:spPr>
          <a:xfrm>
            <a:off x="6804248" y="476672"/>
            <a:ext cx="1872208" cy="576064"/>
          </a:xfrm>
          <a:prstGeom prst="rect">
            <a:avLst/>
          </a:prstGeom>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0" tIns="45716" rIns="91430" bIns="45716" numCol="1" spcCol="0" rtlCol="0" fromWordArt="0" anchor="ctr" anchorCtr="0" forceAA="0" compatLnSpc="1">
            <a:prstTxWarp prst="textNoShape">
              <a:avLst/>
            </a:prstTxWarp>
            <a:noAutofit/>
          </a:bodyPr>
          <a:lstStyle/>
          <a:p>
            <a:pPr algn="ctr"/>
            <a:r>
              <a:rPr lang="ja-JP" altLang="en-US" sz="2400" dirty="0" smtClean="0">
                <a:solidFill>
                  <a:schemeClr val="tx1"/>
                </a:solidFill>
                <a:latin typeface="ＭＳ 明朝" panose="02020609040205080304" pitchFamily="17" charset="-128"/>
                <a:ea typeface="ＭＳ 明朝" panose="02020609040205080304" pitchFamily="17" charset="-128"/>
              </a:rPr>
              <a:t>資料４－１</a:t>
            </a:r>
            <a:endParaRPr lang="en-US" altLang="ja-JP" sz="2400" dirty="0" smtClean="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7185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548680"/>
            <a:ext cx="8507288" cy="5661248"/>
          </a:xfrm>
        </p:spPr>
        <p:txBody>
          <a:bodyPr rtlCol="0">
            <a:normAutofit/>
          </a:bodyPr>
          <a:lstStyle/>
          <a:p>
            <a:pPr marL="0" indent="0" algn="ctr" fontAlgn="auto">
              <a:spcAft>
                <a:spcPts val="0"/>
              </a:spcAft>
              <a:buNone/>
              <a:defRPr/>
            </a:pPr>
            <a:r>
              <a:rPr lang="en-US" altLang="ja-JP" sz="4400" dirty="0" smtClean="0"/>
              <a:t>4.</a:t>
            </a:r>
            <a:r>
              <a:rPr lang="ja-JP" altLang="en-US" sz="4400" dirty="0" smtClean="0"/>
              <a:t>計画</a:t>
            </a:r>
            <a:r>
              <a:rPr lang="ja-JP" altLang="en-US" sz="4400" dirty="0"/>
              <a:t>相談支援</a:t>
            </a:r>
            <a:r>
              <a:rPr lang="ja-JP" altLang="en-US" sz="4400" dirty="0" smtClean="0"/>
              <a:t>と</a:t>
            </a:r>
            <a:endParaRPr lang="en-US" altLang="ja-JP" sz="4400" dirty="0"/>
          </a:p>
          <a:p>
            <a:pPr marL="0" indent="0" algn="ctr" fontAlgn="auto">
              <a:spcAft>
                <a:spcPts val="0"/>
              </a:spcAft>
              <a:buNone/>
              <a:defRPr/>
            </a:pPr>
            <a:r>
              <a:rPr lang="ja-JP" altLang="en-US" sz="4400" dirty="0" smtClean="0"/>
              <a:t>障害</a:t>
            </a:r>
            <a:r>
              <a:rPr lang="ja-JP" altLang="en-US" sz="4400" dirty="0"/>
              <a:t>福祉サービスとの</a:t>
            </a:r>
            <a:endParaRPr lang="en-US" altLang="ja-JP" sz="4400" dirty="0"/>
          </a:p>
          <a:p>
            <a:pPr marL="0" indent="0" algn="ctr" fontAlgn="auto">
              <a:spcAft>
                <a:spcPts val="0"/>
              </a:spcAft>
              <a:buNone/>
              <a:defRPr/>
            </a:pPr>
            <a:r>
              <a:rPr lang="ja-JP" altLang="en-US" sz="4400" dirty="0"/>
              <a:t>関係について</a:t>
            </a:r>
            <a:endParaRPr lang="en-US" altLang="ja-JP" sz="3600" dirty="0"/>
          </a:p>
        </p:txBody>
      </p:sp>
      <p:sp>
        <p:nvSpPr>
          <p:cNvPr id="4" name="コンテンツ プレースホルダー 2"/>
          <p:cNvSpPr txBox="1">
            <a:spLocks/>
          </p:cNvSpPr>
          <p:nvPr/>
        </p:nvSpPr>
        <p:spPr bwMode="auto">
          <a:xfrm>
            <a:off x="323528" y="2852936"/>
            <a:ext cx="850728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4000" dirty="0" smtClean="0">
              <a:solidFill>
                <a:prstClr val="black"/>
              </a:solidFill>
            </a:endParaRPr>
          </a:p>
          <a:p>
            <a:pPr marL="0" indent="0" algn="ctr" defTabSz="914400" fontAlgn="auto">
              <a:spcAft>
                <a:spcPts val="0"/>
              </a:spcAft>
              <a:buFont typeface="Arial" pitchFamily="34" charset="0"/>
              <a:buNone/>
              <a:defRPr/>
            </a:pPr>
            <a:endParaRPr lang="en-US" altLang="ja-JP" sz="4000" dirty="0" smtClean="0">
              <a:solidFill>
                <a:prstClr val="black"/>
              </a:solidFill>
            </a:endParaRPr>
          </a:p>
          <a:p>
            <a:pPr marL="0" indent="0" algn="ctr" defTabSz="914400" fontAlgn="auto">
              <a:spcAft>
                <a:spcPts val="0"/>
              </a:spcAft>
              <a:buFont typeface="Arial" pitchFamily="34" charset="0"/>
              <a:buNone/>
              <a:defRPr/>
            </a:pPr>
            <a:r>
              <a:rPr lang="ja-JP" altLang="en-US" sz="4000" dirty="0">
                <a:solidFill>
                  <a:prstClr val="black"/>
                </a:solidFill>
              </a:rPr>
              <a:t>（１）</a:t>
            </a:r>
            <a:r>
              <a:rPr lang="ja-JP" altLang="en-US" sz="4000" dirty="0" smtClean="0">
                <a:solidFill>
                  <a:prstClr val="black"/>
                </a:solidFill>
              </a:rPr>
              <a:t>「拡げる</a:t>
            </a:r>
            <a:r>
              <a:rPr lang="en-US" altLang="ja-JP" sz="4000" dirty="0" smtClean="0">
                <a:solidFill>
                  <a:prstClr val="black"/>
                </a:solidFill>
              </a:rPr>
              <a:t>―</a:t>
            </a:r>
            <a:r>
              <a:rPr lang="ja-JP" altLang="en-US" sz="4000" dirty="0" smtClean="0">
                <a:solidFill>
                  <a:prstClr val="black"/>
                </a:solidFill>
              </a:rPr>
              <a:t>深める」</a:t>
            </a:r>
            <a:endParaRPr lang="en-US" altLang="ja-JP" sz="40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10</a:t>
            </a:fld>
            <a:endParaRPr lang="ja-JP" altLang="en-US">
              <a:solidFill>
                <a:prstClr val="black">
                  <a:tint val="75000"/>
                </a:prstClr>
              </a:solidFill>
            </a:endParaRPr>
          </a:p>
        </p:txBody>
      </p:sp>
    </p:spTree>
    <p:extLst>
      <p:ext uri="{BB962C8B-B14F-4D97-AF65-F5344CB8AC3E}">
        <p14:creationId xmlns:p14="http://schemas.microsoft.com/office/powerpoint/2010/main" val="344956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拡げる支援と深める支援</a:t>
            </a:r>
            <a:endParaRPr kumimoji="1" lang="ja-JP" altLang="en-US" dirty="0"/>
          </a:p>
        </p:txBody>
      </p:sp>
      <p:sp>
        <p:nvSpPr>
          <p:cNvPr id="19" name="円/楕円 18"/>
          <p:cNvSpPr/>
          <p:nvPr/>
        </p:nvSpPr>
        <p:spPr>
          <a:xfrm>
            <a:off x="494509" y="4418429"/>
            <a:ext cx="2308559" cy="1127618"/>
          </a:xfrm>
          <a:prstGeom prst="ellipse">
            <a:avLst/>
          </a:prstGeom>
          <a:solidFill>
            <a:schemeClr val="bg1">
              <a:alpha val="82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診療計画</a:t>
            </a:r>
            <a:endParaRPr lang="en-US" altLang="ja-JP" sz="2800" dirty="0">
              <a:solidFill>
                <a:schemeClr val="tx1"/>
              </a:solidFill>
            </a:endParaRPr>
          </a:p>
        </p:txBody>
      </p:sp>
      <p:sp>
        <p:nvSpPr>
          <p:cNvPr id="21" name="円/楕円 20"/>
          <p:cNvSpPr/>
          <p:nvPr/>
        </p:nvSpPr>
        <p:spPr>
          <a:xfrm>
            <a:off x="494509" y="1743181"/>
            <a:ext cx="2308559" cy="1127618"/>
          </a:xfrm>
          <a:prstGeom prst="ellipse">
            <a:avLst/>
          </a:prstGeom>
          <a:solidFill>
            <a:schemeClr val="bg1">
              <a:alpha val="82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個別支援</a:t>
            </a:r>
            <a:endParaRPr lang="en-US" altLang="ja-JP" sz="2800" dirty="0">
              <a:solidFill>
                <a:schemeClr val="tx1"/>
              </a:solidFill>
            </a:endParaRPr>
          </a:p>
          <a:p>
            <a:pPr algn="ctr"/>
            <a:r>
              <a:rPr lang="ja-JP" altLang="en-US" sz="2800" dirty="0">
                <a:solidFill>
                  <a:schemeClr val="tx1"/>
                </a:solidFill>
              </a:rPr>
              <a:t>計画</a:t>
            </a:r>
          </a:p>
        </p:txBody>
      </p:sp>
      <p:sp>
        <p:nvSpPr>
          <p:cNvPr id="24" name="円/楕円 23"/>
          <p:cNvSpPr/>
          <p:nvPr/>
        </p:nvSpPr>
        <p:spPr>
          <a:xfrm>
            <a:off x="6300193" y="1743181"/>
            <a:ext cx="2308559" cy="1127618"/>
          </a:xfrm>
          <a:prstGeom prst="ellipse">
            <a:avLst/>
          </a:prstGeom>
          <a:solidFill>
            <a:schemeClr val="bg1">
              <a:alpha val="82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居宅介護</a:t>
            </a:r>
            <a:endParaRPr lang="en-US" altLang="ja-JP" sz="2800" dirty="0">
              <a:solidFill>
                <a:schemeClr val="tx1"/>
              </a:solidFill>
            </a:endParaRPr>
          </a:p>
          <a:p>
            <a:pPr algn="ctr"/>
            <a:r>
              <a:rPr lang="ja-JP" altLang="en-US" sz="2800" dirty="0">
                <a:solidFill>
                  <a:schemeClr val="tx1"/>
                </a:solidFill>
              </a:rPr>
              <a:t>計画</a:t>
            </a:r>
          </a:p>
        </p:txBody>
      </p:sp>
      <p:sp>
        <p:nvSpPr>
          <p:cNvPr id="27" name="円/楕円 26"/>
          <p:cNvSpPr/>
          <p:nvPr/>
        </p:nvSpPr>
        <p:spPr>
          <a:xfrm>
            <a:off x="6300193" y="4493748"/>
            <a:ext cx="2308559" cy="1127618"/>
          </a:xfrm>
          <a:prstGeom prst="ellipse">
            <a:avLst/>
          </a:prstGeom>
          <a:solidFill>
            <a:schemeClr val="bg1">
              <a:alpha val="82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訪問看護</a:t>
            </a:r>
            <a:endParaRPr lang="en-US" altLang="ja-JP" sz="2800" dirty="0">
              <a:solidFill>
                <a:schemeClr val="tx1"/>
              </a:solidFill>
            </a:endParaRPr>
          </a:p>
          <a:p>
            <a:pPr algn="ctr"/>
            <a:r>
              <a:rPr lang="ja-JP" altLang="en-US" sz="2800" dirty="0">
                <a:solidFill>
                  <a:schemeClr val="tx1"/>
                </a:solidFill>
              </a:rPr>
              <a:t>計画</a:t>
            </a:r>
          </a:p>
        </p:txBody>
      </p:sp>
      <p:sp>
        <p:nvSpPr>
          <p:cNvPr id="3" name="円/楕円 2"/>
          <p:cNvSpPr/>
          <p:nvPr/>
        </p:nvSpPr>
        <p:spPr>
          <a:xfrm>
            <a:off x="3090864" y="2893006"/>
            <a:ext cx="2863624" cy="1512168"/>
          </a:xfrm>
          <a:prstGeom prst="ellipse">
            <a:avLst/>
          </a:prstGeom>
          <a:solidFill>
            <a:schemeClr val="bg1">
              <a:alpha val="74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サービス等利用計画</a:t>
            </a:r>
          </a:p>
        </p:txBody>
      </p:sp>
      <p:cxnSp>
        <p:nvCxnSpPr>
          <p:cNvPr id="8" name="直線コネクタ 7"/>
          <p:cNvCxnSpPr>
            <a:stCxn id="19" idx="7"/>
            <a:endCxn id="3" idx="3"/>
          </p:cNvCxnSpPr>
          <p:nvPr/>
        </p:nvCxnSpPr>
        <p:spPr>
          <a:xfrm flipV="1">
            <a:off x="2464987" y="4183730"/>
            <a:ext cx="1045249" cy="39984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a:stCxn id="21" idx="5"/>
            <a:endCxn id="3" idx="1"/>
          </p:cNvCxnSpPr>
          <p:nvPr/>
        </p:nvCxnSpPr>
        <p:spPr>
          <a:xfrm>
            <a:off x="2464987" y="2705691"/>
            <a:ext cx="1045249" cy="408795"/>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a:stCxn id="3" idx="7"/>
            <a:endCxn id="24" idx="3"/>
          </p:cNvCxnSpPr>
          <p:nvPr/>
        </p:nvCxnSpPr>
        <p:spPr>
          <a:xfrm flipV="1">
            <a:off x="5535120" y="2705691"/>
            <a:ext cx="1103152" cy="408795"/>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a:stCxn id="3" idx="5"/>
            <a:endCxn id="27" idx="1"/>
          </p:cNvCxnSpPr>
          <p:nvPr/>
        </p:nvCxnSpPr>
        <p:spPr>
          <a:xfrm>
            <a:off x="5535120" y="4183722"/>
            <a:ext cx="1103152" cy="475162"/>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11</a:t>
            </a:fld>
            <a:endParaRPr lang="ja-JP" altLang="en-US">
              <a:solidFill>
                <a:prstClr val="black">
                  <a:tint val="75000"/>
                </a:prstClr>
              </a:solidFill>
            </a:endParaRPr>
          </a:p>
        </p:txBody>
      </p:sp>
    </p:spTree>
    <p:extLst>
      <p:ext uri="{BB962C8B-B14F-4D97-AF65-F5344CB8AC3E}">
        <p14:creationId xmlns:p14="http://schemas.microsoft.com/office/powerpoint/2010/main" val="1109752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拡げる支援と深める支援</a:t>
            </a:r>
            <a:endParaRPr kumimoji="1" lang="ja-JP" altLang="en-US" dirty="0"/>
          </a:p>
        </p:txBody>
      </p:sp>
      <p:sp>
        <p:nvSpPr>
          <p:cNvPr id="19" name="円/楕円 18"/>
          <p:cNvSpPr/>
          <p:nvPr/>
        </p:nvSpPr>
        <p:spPr>
          <a:xfrm>
            <a:off x="494509" y="4418429"/>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診療計画</a:t>
            </a:r>
            <a:endParaRPr lang="en-US" altLang="ja-JP" sz="2800" dirty="0">
              <a:solidFill>
                <a:schemeClr val="tx1"/>
              </a:solidFill>
            </a:endParaRPr>
          </a:p>
        </p:txBody>
      </p:sp>
      <p:sp>
        <p:nvSpPr>
          <p:cNvPr id="21" name="円/楕円 20"/>
          <p:cNvSpPr/>
          <p:nvPr/>
        </p:nvSpPr>
        <p:spPr>
          <a:xfrm>
            <a:off x="494509"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個別支援</a:t>
            </a:r>
            <a:endParaRPr lang="en-US" altLang="ja-JP" sz="2800" dirty="0">
              <a:solidFill>
                <a:schemeClr val="tx1"/>
              </a:solidFill>
            </a:endParaRPr>
          </a:p>
          <a:p>
            <a:pPr algn="ctr"/>
            <a:r>
              <a:rPr lang="ja-JP" altLang="en-US" sz="2800" dirty="0">
                <a:solidFill>
                  <a:schemeClr val="tx1"/>
                </a:solidFill>
              </a:rPr>
              <a:t>計画</a:t>
            </a:r>
          </a:p>
        </p:txBody>
      </p:sp>
      <p:sp>
        <p:nvSpPr>
          <p:cNvPr id="24" name="円/楕円 23"/>
          <p:cNvSpPr/>
          <p:nvPr/>
        </p:nvSpPr>
        <p:spPr>
          <a:xfrm>
            <a:off x="6300193"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居宅介護</a:t>
            </a:r>
            <a:endParaRPr lang="en-US" altLang="ja-JP" sz="2800" dirty="0">
              <a:solidFill>
                <a:schemeClr val="tx1"/>
              </a:solidFill>
            </a:endParaRPr>
          </a:p>
          <a:p>
            <a:pPr algn="ctr"/>
            <a:r>
              <a:rPr lang="ja-JP" altLang="en-US" sz="2800" dirty="0">
                <a:solidFill>
                  <a:schemeClr val="tx1"/>
                </a:solidFill>
              </a:rPr>
              <a:t>計画</a:t>
            </a:r>
          </a:p>
        </p:txBody>
      </p:sp>
      <p:sp>
        <p:nvSpPr>
          <p:cNvPr id="3" name="円/楕円 2"/>
          <p:cNvSpPr/>
          <p:nvPr/>
        </p:nvSpPr>
        <p:spPr>
          <a:xfrm>
            <a:off x="3090864" y="2893006"/>
            <a:ext cx="2863624" cy="15121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サービス等利用計画</a:t>
            </a:r>
          </a:p>
        </p:txBody>
      </p:sp>
      <p:cxnSp>
        <p:nvCxnSpPr>
          <p:cNvPr id="8" name="直線コネクタ 7"/>
          <p:cNvCxnSpPr>
            <a:stCxn id="19" idx="7"/>
            <a:endCxn id="3" idx="3"/>
          </p:cNvCxnSpPr>
          <p:nvPr/>
        </p:nvCxnSpPr>
        <p:spPr>
          <a:xfrm flipV="1">
            <a:off x="2464987" y="4183730"/>
            <a:ext cx="1045249" cy="39984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a:stCxn id="21" idx="5"/>
            <a:endCxn id="3" idx="1"/>
          </p:cNvCxnSpPr>
          <p:nvPr/>
        </p:nvCxnSpPr>
        <p:spPr>
          <a:xfrm>
            <a:off x="2464987" y="2705691"/>
            <a:ext cx="1045249" cy="408795"/>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a:stCxn id="3" idx="7"/>
            <a:endCxn id="24" idx="3"/>
          </p:cNvCxnSpPr>
          <p:nvPr/>
        </p:nvCxnSpPr>
        <p:spPr>
          <a:xfrm flipV="1">
            <a:off x="5535120" y="2705691"/>
            <a:ext cx="1103152" cy="408795"/>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a:stCxn id="3" idx="5"/>
          </p:cNvCxnSpPr>
          <p:nvPr/>
        </p:nvCxnSpPr>
        <p:spPr>
          <a:xfrm>
            <a:off x="5535120" y="4183722"/>
            <a:ext cx="1103152" cy="475162"/>
          </a:xfrm>
          <a:prstGeom prst="line">
            <a:avLst/>
          </a:prstGeom>
        </p:spPr>
        <p:style>
          <a:lnRef idx="1">
            <a:schemeClr val="dk1"/>
          </a:lnRef>
          <a:fillRef idx="0">
            <a:schemeClr val="dk1"/>
          </a:fillRef>
          <a:effectRef idx="0">
            <a:schemeClr val="dk1"/>
          </a:effectRef>
          <a:fontRef idx="minor">
            <a:schemeClr val="tx1"/>
          </a:fontRef>
        </p:style>
      </p:cxnSp>
      <p:sp>
        <p:nvSpPr>
          <p:cNvPr id="13" name="円/楕円 12"/>
          <p:cNvSpPr/>
          <p:nvPr/>
        </p:nvSpPr>
        <p:spPr>
          <a:xfrm>
            <a:off x="3076532" y="2910060"/>
            <a:ext cx="2863624" cy="15121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拡げる</a:t>
            </a:r>
          </a:p>
        </p:txBody>
      </p:sp>
      <p:sp>
        <p:nvSpPr>
          <p:cNvPr id="14" name="円/楕円 13"/>
          <p:cNvSpPr/>
          <p:nvPr/>
        </p:nvSpPr>
        <p:spPr>
          <a:xfrm>
            <a:off x="494509" y="4418429"/>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endParaRPr lang="en-US" altLang="ja-JP" sz="2800" dirty="0">
              <a:solidFill>
                <a:schemeClr val="tx1"/>
              </a:solidFill>
            </a:endParaRPr>
          </a:p>
        </p:txBody>
      </p:sp>
      <p:sp>
        <p:nvSpPr>
          <p:cNvPr id="16" name="円/楕円 15"/>
          <p:cNvSpPr/>
          <p:nvPr/>
        </p:nvSpPr>
        <p:spPr>
          <a:xfrm>
            <a:off x="494509"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p>
        </p:txBody>
      </p:sp>
      <p:sp>
        <p:nvSpPr>
          <p:cNvPr id="17" name="円/楕円 16"/>
          <p:cNvSpPr/>
          <p:nvPr/>
        </p:nvSpPr>
        <p:spPr>
          <a:xfrm>
            <a:off x="6300193"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p>
        </p:txBody>
      </p:sp>
      <p:sp>
        <p:nvSpPr>
          <p:cNvPr id="18" name="円/楕円 17"/>
          <p:cNvSpPr/>
          <p:nvPr/>
        </p:nvSpPr>
        <p:spPr>
          <a:xfrm>
            <a:off x="6455593" y="4398277"/>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p>
        </p:txBody>
      </p:sp>
      <p:sp>
        <p:nvSpPr>
          <p:cNvPr id="22" name="四角形吹き出し 21"/>
          <p:cNvSpPr/>
          <p:nvPr/>
        </p:nvSpPr>
        <p:spPr>
          <a:xfrm>
            <a:off x="296166" y="5632181"/>
            <a:ext cx="8594503" cy="1051306"/>
          </a:xfrm>
          <a:prstGeom prst="wedgeRectCallout">
            <a:avLst>
              <a:gd name="adj1" fmla="val 1777"/>
              <a:gd name="adj2" fmla="val -93969"/>
            </a:avLst>
          </a:prstGeom>
          <a:solidFill>
            <a:schemeClr val="bg2">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5" tIns="45673" rIns="91345" bIns="45673" numCol="1" spcCol="0" rtlCol="0" fromWordArt="0" anchor="ctr" anchorCtr="0" forceAA="0" compatLnSpc="1">
            <a:prstTxWarp prst="textNoShape">
              <a:avLst/>
            </a:prstTxWarp>
            <a:noAutofit/>
          </a:bodyPr>
          <a:lstStyle/>
          <a:p>
            <a:r>
              <a:rPr lang="ja-JP" altLang="en-US" sz="2200" dirty="0">
                <a:solidFill>
                  <a:schemeClr val="tx1"/>
                </a:solidFill>
              </a:rPr>
              <a:t>「拡げる」</a:t>
            </a:r>
            <a:endParaRPr lang="en-US" altLang="ja-JP" sz="2200" dirty="0">
              <a:solidFill>
                <a:schemeClr val="tx1"/>
              </a:solidFill>
            </a:endParaRPr>
          </a:p>
          <a:p>
            <a:r>
              <a:rPr lang="ja-JP" altLang="en-US" sz="2200" dirty="0">
                <a:solidFill>
                  <a:schemeClr val="tx1"/>
                </a:solidFill>
              </a:rPr>
              <a:t>⇒福祉サービスを</a:t>
            </a:r>
            <a:endParaRPr lang="en-US" altLang="ja-JP" sz="2200" dirty="0">
              <a:solidFill>
                <a:srgbClr val="FF0000"/>
              </a:solidFill>
            </a:endParaRPr>
          </a:p>
          <a:p>
            <a:r>
              <a:rPr lang="ja-JP" altLang="en-US" sz="2200" dirty="0">
                <a:solidFill>
                  <a:srgbClr val="FF0000"/>
                </a:solidFill>
              </a:rPr>
              <a:t>⇒福祉サービス以外の生活資源等も</a:t>
            </a: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12</a:t>
            </a:fld>
            <a:endParaRPr lang="ja-JP" altLang="en-US">
              <a:solidFill>
                <a:prstClr val="black">
                  <a:tint val="75000"/>
                </a:prstClr>
              </a:solidFill>
            </a:endParaRPr>
          </a:p>
        </p:txBody>
      </p:sp>
    </p:spTree>
    <p:extLst>
      <p:ext uri="{BB962C8B-B14F-4D97-AF65-F5344CB8AC3E}">
        <p14:creationId xmlns:p14="http://schemas.microsoft.com/office/powerpoint/2010/main" val="1663306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anim calcmode="lin" valueType="num">
                                      <p:cBhvr>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wipe(left)">
                                      <p:cBhvr>
                                        <p:cTn id="19" dur="500"/>
                                        <p:tgtEl>
                                          <p:spTgt spid="2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xEl>
                                              <p:pRg st="2" end="2"/>
                                            </p:txEl>
                                          </p:spTgt>
                                        </p:tgtEl>
                                        <p:attrNameLst>
                                          <p:attrName>style.visibility</p:attrName>
                                        </p:attrNameLst>
                                      </p:cBhvr>
                                      <p:to>
                                        <p:strVal val="visible"/>
                                      </p:to>
                                    </p:set>
                                    <p:animEffect transition="in" filter="wipe(left)">
                                      <p:cBhvr>
                                        <p:cTn id="24"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拡げる支援と深める支援</a:t>
            </a:r>
            <a:endParaRPr kumimoji="1" lang="ja-JP" altLang="en-US" dirty="0"/>
          </a:p>
        </p:txBody>
      </p:sp>
      <p:sp>
        <p:nvSpPr>
          <p:cNvPr id="19" name="円/楕円 18"/>
          <p:cNvSpPr/>
          <p:nvPr/>
        </p:nvSpPr>
        <p:spPr>
          <a:xfrm>
            <a:off x="494509" y="4418429"/>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診療計画</a:t>
            </a:r>
            <a:endParaRPr lang="en-US" altLang="ja-JP" sz="2800" dirty="0">
              <a:solidFill>
                <a:schemeClr val="tx1"/>
              </a:solidFill>
            </a:endParaRPr>
          </a:p>
        </p:txBody>
      </p:sp>
      <p:sp>
        <p:nvSpPr>
          <p:cNvPr id="21" name="円/楕円 20"/>
          <p:cNvSpPr/>
          <p:nvPr/>
        </p:nvSpPr>
        <p:spPr>
          <a:xfrm>
            <a:off x="494509"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個別支援</a:t>
            </a:r>
            <a:endParaRPr lang="en-US" altLang="ja-JP" sz="2800" dirty="0">
              <a:solidFill>
                <a:schemeClr val="tx1"/>
              </a:solidFill>
            </a:endParaRPr>
          </a:p>
          <a:p>
            <a:pPr algn="ctr"/>
            <a:r>
              <a:rPr lang="ja-JP" altLang="en-US" sz="2800" dirty="0">
                <a:solidFill>
                  <a:schemeClr val="tx1"/>
                </a:solidFill>
              </a:rPr>
              <a:t>計画</a:t>
            </a:r>
          </a:p>
        </p:txBody>
      </p:sp>
      <p:sp>
        <p:nvSpPr>
          <p:cNvPr id="24" name="円/楕円 23"/>
          <p:cNvSpPr/>
          <p:nvPr/>
        </p:nvSpPr>
        <p:spPr>
          <a:xfrm>
            <a:off x="6300193"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居宅介護</a:t>
            </a:r>
            <a:endParaRPr lang="en-US" altLang="ja-JP" sz="2800" dirty="0">
              <a:solidFill>
                <a:schemeClr val="tx1"/>
              </a:solidFill>
            </a:endParaRPr>
          </a:p>
          <a:p>
            <a:pPr algn="ctr"/>
            <a:r>
              <a:rPr lang="ja-JP" altLang="en-US" sz="2800" dirty="0">
                <a:solidFill>
                  <a:schemeClr val="tx1"/>
                </a:solidFill>
              </a:rPr>
              <a:t>計画</a:t>
            </a:r>
          </a:p>
        </p:txBody>
      </p:sp>
      <p:sp>
        <p:nvSpPr>
          <p:cNvPr id="3" name="円/楕円 2"/>
          <p:cNvSpPr/>
          <p:nvPr/>
        </p:nvSpPr>
        <p:spPr>
          <a:xfrm>
            <a:off x="3090864" y="2893006"/>
            <a:ext cx="2863624" cy="15121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サービス等利用計画</a:t>
            </a:r>
          </a:p>
        </p:txBody>
      </p:sp>
      <p:cxnSp>
        <p:nvCxnSpPr>
          <p:cNvPr id="8" name="直線コネクタ 7"/>
          <p:cNvCxnSpPr>
            <a:stCxn id="19" idx="7"/>
            <a:endCxn id="3" idx="3"/>
          </p:cNvCxnSpPr>
          <p:nvPr/>
        </p:nvCxnSpPr>
        <p:spPr>
          <a:xfrm flipV="1">
            <a:off x="2464987" y="4183730"/>
            <a:ext cx="1045249" cy="39984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a:stCxn id="21" idx="5"/>
            <a:endCxn id="3" idx="1"/>
          </p:cNvCxnSpPr>
          <p:nvPr/>
        </p:nvCxnSpPr>
        <p:spPr>
          <a:xfrm>
            <a:off x="2464987" y="2705691"/>
            <a:ext cx="1045249" cy="408795"/>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a:stCxn id="3" idx="7"/>
            <a:endCxn id="24" idx="3"/>
          </p:cNvCxnSpPr>
          <p:nvPr/>
        </p:nvCxnSpPr>
        <p:spPr>
          <a:xfrm flipV="1">
            <a:off x="5535120" y="2705691"/>
            <a:ext cx="1103152" cy="408795"/>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a:stCxn id="3" idx="5"/>
          </p:cNvCxnSpPr>
          <p:nvPr/>
        </p:nvCxnSpPr>
        <p:spPr>
          <a:xfrm>
            <a:off x="5535120" y="4183722"/>
            <a:ext cx="1103152" cy="475162"/>
          </a:xfrm>
          <a:prstGeom prst="line">
            <a:avLst/>
          </a:prstGeom>
        </p:spPr>
        <p:style>
          <a:lnRef idx="1">
            <a:schemeClr val="dk1"/>
          </a:lnRef>
          <a:fillRef idx="0">
            <a:schemeClr val="dk1"/>
          </a:fillRef>
          <a:effectRef idx="0">
            <a:schemeClr val="dk1"/>
          </a:effectRef>
          <a:fontRef idx="minor">
            <a:schemeClr val="tx1"/>
          </a:fontRef>
        </p:style>
      </p:cxnSp>
      <p:sp>
        <p:nvSpPr>
          <p:cNvPr id="13" name="円/楕円 12"/>
          <p:cNvSpPr/>
          <p:nvPr/>
        </p:nvSpPr>
        <p:spPr>
          <a:xfrm>
            <a:off x="3076532" y="2910060"/>
            <a:ext cx="2863624" cy="15121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拡げる</a:t>
            </a:r>
          </a:p>
        </p:txBody>
      </p:sp>
      <p:sp>
        <p:nvSpPr>
          <p:cNvPr id="14" name="円/楕円 13"/>
          <p:cNvSpPr/>
          <p:nvPr/>
        </p:nvSpPr>
        <p:spPr>
          <a:xfrm>
            <a:off x="494509" y="4418429"/>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endParaRPr lang="en-US" altLang="ja-JP" sz="2800" dirty="0">
              <a:solidFill>
                <a:schemeClr val="tx1"/>
              </a:solidFill>
            </a:endParaRPr>
          </a:p>
        </p:txBody>
      </p:sp>
      <p:sp>
        <p:nvSpPr>
          <p:cNvPr id="16" name="円/楕円 15"/>
          <p:cNvSpPr/>
          <p:nvPr/>
        </p:nvSpPr>
        <p:spPr>
          <a:xfrm>
            <a:off x="494509"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p>
        </p:txBody>
      </p:sp>
      <p:sp>
        <p:nvSpPr>
          <p:cNvPr id="17" name="円/楕円 16"/>
          <p:cNvSpPr/>
          <p:nvPr/>
        </p:nvSpPr>
        <p:spPr>
          <a:xfrm>
            <a:off x="6300193"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p>
        </p:txBody>
      </p:sp>
      <p:sp>
        <p:nvSpPr>
          <p:cNvPr id="18" name="円/楕円 17"/>
          <p:cNvSpPr/>
          <p:nvPr/>
        </p:nvSpPr>
        <p:spPr>
          <a:xfrm>
            <a:off x="6300193" y="4422228"/>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schemeClr val="tx1"/>
                </a:solidFill>
              </a:rPr>
              <a:t>深める</a:t>
            </a:r>
          </a:p>
        </p:txBody>
      </p:sp>
      <p:sp>
        <p:nvSpPr>
          <p:cNvPr id="22" name="四角形吹き出し 21"/>
          <p:cNvSpPr/>
          <p:nvPr/>
        </p:nvSpPr>
        <p:spPr>
          <a:xfrm>
            <a:off x="1277452" y="5621366"/>
            <a:ext cx="6461784" cy="1148985"/>
          </a:xfrm>
          <a:prstGeom prst="wedgeRectCallout">
            <a:avLst>
              <a:gd name="adj1" fmla="val 34741"/>
              <a:gd name="adj2" fmla="val -62427"/>
            </a:avLst>
          </a:prstGeom>
          <a:solidFill>
            <a:schemeClr val="bg2">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5" tIns="45673" rIns="91345" bIns="45673" numCol="1" spcCol="0" rtlCol="0" fromWordArt="0" anchor="ctr" anchorCtr="0" forceAA="0" compatLnSpc="1">
            <a:prstTxWarp prst="textNoShape">
              <a:avLst/>
            </a:prstTxWarp>
            <a:noAutofit/>
          </a:bodyPr>
          <a:lstStyle/>
          <a:p>
            <a:r>
              <a:rPr lang="ja-JP" altLang="en-US" sz="3000" dirty="0">
                <a:solidFill>
                  <a:schemeClr val="tx1"/>
                </a:solidFill>
              </a:rPr>
              <a:t>「深める」</a:t>
            </a:r>
            <a:endParaRPr lang="en-US" altLang="ja-JP" sz="3000" dirty="0">
              <a:solidFill>
                <a:srgbClr val="FF0000"/>
              </a:solidFill>
            </a:endParaRPr>
          </a:p>
          <a:p>
            <a:r>
              <a:rPr lang="ja-JP" altLang="en-US" sz="3000" dirty="0">
                <a:solidFill>
                  <a:srgbClr val="FF0000"/>
                </a:solidFill>
              </a:rPr>
              <a:t>⇒それぞれが提供する支援の質を</a:t>
            </a:r>
            <a:endParaRPr lang="ja-JP" altLang="en-US" sz="3000" u="sng"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13</a:t>
            </a:fld>
            <a:endParaRPr lang="ja-JP" altLang="en-US">
              <a:solidFill>
                <a:prstClr val="black">
                  <a:tint val="75000"/>
                </a:prstClr>
              </a:solidFill>
            </a:endParaRPr>
          </a:p>
        </p:txBody>
      </p:sp>
    </p:spTree>
    <p:extLst>
      <p:ext uri="{BB962C8B-B14F-4D97-AF65-F5344CB8AC3E}">
        <p14:creationId xmlns:p14="http://schemas.microsoft.com/office/powerpoint/2010/main" val="281931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anim calcmode="lin" valueType="num">
                                      <p:cBhvr>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wipe(left)">
                                      <p:cBhvr>
                                        <p:cTn id="1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459432"/>
            <a:ext cx="8507288" cy="2088232"/>
          </a:xfrm>
        </p:spPr>
        <p:txBody>
          <a:bodyPr rtlCol="0">
            <a:normAutofit lnSpcReduction="10000"/>
          </a:bodyPr>
          <a:lstStyle/>
          <a:p>
            <a:pPr marL="0" indent="0" algn="ctr" fontAlgn="auto">
              <a:spcAft>
                <a:spcPts val="0"/>
              </a:spcAft>
              <a:buNone/>
              <a:defRPr/>
            </a:pPr>
            <a:endParaRPr lang="en-US" altLang="ja-JP" sz="4000" dirty="0">
              <a:solidFill>
                <a:prstClr val="black"/>
              </a:solidFill>
            </a:endParaRPr>
          </a:p>
          <a:p>
            <a:pPr marL="0" indent="0" algn="ctr" fontAlgn="auto">
              <a:spcAft>
                <a:spcPts val="0"/>
              </a:spcAft>
              <a:buNone/>
              <a:defRPr/>
            </a:pPr>
            <a:endParaRPr lang="en-US" altLang="ja-JP" sz="4000" dirty="0">
              <a:solidFill>
                <a:prstClr val="black"/>
              </a:solidFill>
            </a:endParaRPr>
          </a:p>
          <a:p>
            <a:pPr marL="0" indent="0" algn="ctr" fontAlgn="auto">
              <a:spcAft>
                <a:spcPts val="0"/>
              </a:spcAft>
              <a:buNone/>
              <a:defRPr/>
            </a:pPr>
            <a:r>
              <a:rPr lang="ja-JP" altLang="en-US" sz="4000" dirty="0" smtClean="0">
                <a:solidFill>
                  <a:prstClr val="black"/>
                </a:solidFill>
              </a:rPr>
              <a:t>（２）対等</a:t>
            </a:r>
            <a:r>
              <a:rPr lang="ja-JP" altLang="en-US" sz="4000" dirty="0">
                <a:solidFill>
                  <a:prstClr val="black"/>
                </a:solidFill>
              </a:rPr>
              <a:t>・双方向・協働の関係</a:t>
            </a:r>
            <a:endParaRPr lang="en-US" altLang="ja-JP" sz="4000" dirty="0"/>
          </a:p>
        </p:txBody>
      </p:sp>
      <p:sp>
        <p:nvSpPr>
          <p:cNvPr id="4" name="コンテンツ プレースホルダー 2"/>
          <p:cNvSpPr txBox="1">
            <a:spLocks/>
          </p:cNvSpPr>
          <p:nvPr/>
        </p:nvSpPr>
        <p:spPr bwMode="auto">
          <a:xfrm>
            <a:off x="457202" y="1196752"/>
            <a:ext cx="850728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4000" smtClean="0">
              <a:solidFill>
                <a:prstClr val="black"/>
              </a:solidFill>
            </a:endParaRPr>
          </a:p>
          <a:p>
            <a:pPr marL="0" indent="0" algn="ctr" defTabSz="914400" fontAlgn="auto">
              <a:spcAft>
                <a:spcPts val="0"/>
              </a:spcAft>
              <a:buFont typeface="Arial" pitchFamily="34" charset="0"/>
              <a:buNone/>
              <a:defRPr/>
            </a:pPr>
            <a:r>
              <a:rPr lang="ja-JP" altLang="en-US" smtClean="0">
                <a:latin typeface="AR丸ゴシック体M" panose="020B0609010101010101" pitchFamily="49" charset="-128"/>
                <a:ea typeface="AR丸ゴシック体M" panose="020B0609010101010101" pitchFamily="49" charset="-128"/>
              </a:rPr>
              <a:t>当たり前のことですが</a:t>
            </a:r>
            <a:endParaRPr lang="en-US" altLang="ja-JP" smtClean="0">
              <a:latin typeface="AR丸ゴシック体M" panose="020B0609010101010101" pitchFamily="49" charset="-128"/>
              <a:ea typeface="AR丸ゴシック体M" panose="020B0609010101010101" pitchFamily="49" charset="-128"/>
            </a:endParaRPr>
          </a:p>
          <a:p>
            <a:pPr marL="0" indent="0" algn="ctr" defTabSz="914400" fontAlgn="auto">
              <a:spcAft>
                <a:spcPts val="0"/>
              </a:spcAft>
              <a:buFont typeface="Arial" pitchFamily="34" charset="0"/>
              <a:buNone/>
              <a:defRPr/>
            </a:pPr>
            <a:r>
              <a:rPr lang="ja-JP" altLang="en-US" smtClean="0">
                <a:latin typeface="AR丸ゴシック体M" panose="020B0609010101010101" pitchFamily="49" charset="-128"/>
                <a:ea typeface="AR丸ゴシック体M" panose="020B0609010101010101" pitchFamily="49" charset="-128"/>
              </a:rPr>
              <a:t>立場が異なれば見えるもの</a:t>
            </a:r>
            <a:endParaRPr lang="en-US" altLang="ja-JP" smtClean="0">
              <a:latin typeface="AR丸ゴシック体M" panose="020B0609010101010101" pitchFamily="49" charset="-128"/>
              <a:ea typeface="AR丸ゴシック体M" panose="020B0609010101010101" pitchFamily="49" charset="-128"/>
            </a:endParaRPr>
          </a:p>
          <a:p>
            <a:pPr marL="0" indent="0" algn="ctr" defTabSz="914400" fontAlgn="auto">
              <a:spcAft>
                <a:spcPts val="0"/>
              </a:spcAft>
              <a:buFont typeface="Arial" pitchFamily="34" charset="0"/>
              <a:buNone/>
              <a:defRPr/>
            </a:pPr>
            <a:r>
              <a:rPr lang="ja-JP" altLang="en-US" smtClean="0">
                <a:latin typeface="AR丸ゴシック体M" panose="020B0609010101010101" pitchFamily="49" charset="-128"/>
                <a:ea typeface="AR丸ゴシック体M" panose="020B0609010101010101" pitchFamily="49" charset="-128"/>
              </a:rPr>
              <a:t>大切なものが異なります</a:t>
            </a:r>
            <a:endParaRPr lang="en-US" altLang="ja-JP" dirty="0">
              <a:latin typeface="AR丸ゴシック体M" panose="020B0609010101010101" pitchFamily="49" charset="-128"/>
              <a:ea typeface="AR丸ゴシック体M" panose="020B0609010101010101" pitchFamily="49"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14</a:t>
            </a:fld>
            <a:endParaRPr lang="ja-JP" altLang="en-US">
              <a:solidFill>
                <a:prstClr val="black">
                  <a:tint val="75000"/>
                </a:prstClr>
              </a:solidFill>
            </a:endParaRPr>
          </a:p>
        </p:txBody>
      </p:sp>
    </p:spTree>
    <p:extLst>
      <p:ext uri="{BB962C8B-B14F-4D97-AF65-F5344CB8AC3E}">
        <p14:creationId xmlns:p14="http://schemas.microsoft.com/office/powerpoint/2010/main" val="2055917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4156" y="332656"/>
            <a:ext cx="8229600" cy="2160240"/>
          </a:xfrm>
        </p:spPr>
        <p:txBody>
          <a:bodyPr>
            <a:normAutofit fontScale="92500" lnSpcReduction="10000"/>
          </a:bodyPr>
          <a:lstStyle/>
          <a:p>
            <a:pPr marL="0" indent="0">
              <a:buNone/>
            </a:pPr>
            <a:r>
              <a:rPr lang="ja-JP" altLang="en-US" sz="3600" dirty="0">
                <a:latin typeface="たぬき油性マジック" panose="02000600000000000000" pitchFamily="2" charset="-128"/>
                <a:ea typeface="たぬき油性マジック" panose="02000600000000000000" pitchFamily="2" charset="-128"/>
              </a:rPr>
              <a:t>２０</a:t>
            </a:r>
            <a:r>
              <a:rPr lang="ja-JP" altLang="ja-JP" sz="3600" dirty="0" smtClean="0">
                <a:latin typeface="たぬき油性マジック" panose="02000600000000000000" pitchFamily="2" charset="-128"/>
                <a:ea typeface="たぬき油性マジック" panose="02000600000000000000" pitchFamily="2" charset="-128"/>
              </a:rPr>
              <a:t>代の</a:t>
            </a:r>
            <a:r>
              <a:rPr lang="ja-JP" altLang="en-US" sz="3600" dirty="0">
                <a:latin typeface="たぬき油性マジック" panose="02000600000000000000" pitchFamily="2" charset="-128"/>
                <a:ea typeface="たぬき油性マジック" panose="02000600000000000000" pitchFamily="2" charset="-128"/>
              </a:rPr>
              <a:t>Ａ</a:t>
            </a:r>
            <a:r>
              <a:rPr lang="ja-JP" altLang="ja-JP" sz="3600" dirty="0" smtClean="0">
                <a:latin typeface="たぬき油性マジック" panose="02000600000000000000" pitchFamily="2" charset="-128"/>
                <a:ea typeface="たぬき油性マジック" panose="02000600000000000000" pitchFamily="2" charset="-128"/>
              </a:rPr>
              <a:t>さん</a:t>
            </a:r>
            <a:endParaRPr lang="ja-JP" altLang="ja-JP" sz="1600" dirty="0">
              <a:latin typeface="たぬき油性マジック" panose="02000600000000000000" pitchFamily="2" charset="-128"/>
              <a:ea typeface="たぬき油性マジック" panose="02000600000000000000" pitchFamily="2" charset="-128"/>
            </a:endParaRPr>
          </a:p>
          <a:p>
            <a:pPr marL="0" indent="0">
              <a:buNone/>
            </a:pPr>
            <a:r>
              <a:rPr lang="ja-JP" altLang="ja-JP" sz="2700" dirty="0"/>
              <a:t>「わたしは</a:t>
            </a:r>
            <a:r>
              <a:rPr lang="ja-JP" altLang="ja-JP" sz="2700" dirty="0" smtClean="0"/>
              <a:t>、</a:t>
            </a:r>
            <a:r>
              <a:rPr lang="ja-JP" altLang="en-US" sz="2700" dirty="0" smtClean="0"/>
              <a:t>毎日することもなく、家事の手伝いをしていますが、本当は暇が怖いんです。考えすぎると、ストレスでリストカットも</a:t>
            </a:r>
            <a:r>
              <a:rPr lang="ja-JP" altLang="ja-JP" sz="2700" dirty="0" smtClean="0"/>
              <a:t>して</a:t>
            </a:r>
            <a:r>
              <a:rPr lang="ja-JP" altLang="en-US" sz="2700" dirty="0" smtClean="0"/>
              <a:t>しまいます。今の</a:t>
            </a:r>
            <a:r>
              <a:rPr lang="ja-JP" altLang="en-US" sz="2700" dirty="0"/>
              <a:t>田舎</a:t>
            </a:r>
            <a:r>
              <a:rPr lang="ja-JP" altLang="en-US" sz="2700" dirty="0" smtClean="0"/>
              <a:t>を離れて、友達みたいに彼氏をつくって暮らしたい</a:t>
            </a:r>
            <a:r>
              <a:rPr lang="en-US" altLang="ja-JP" sz="2700" dirty="0" smtClean="0"/>
              <a:t>…</a:t>
            </a:r>
            <a:r>
              <a:rPr lang="ja-JP" altLang="en-US" sz="2700" dirty="0" err="1" smtClean="0"/>
              <a:t>。</a:t>
            </a:r>
            <a:r>
              <a:rPr lang="ja-JP" altLang="ja-JP" sz="2700" dirty="0" smtClean="0"/>
              <a:t>」</a:t>
            </a:r>
            <a:endParaRPr lang="ja-JP" altLang="ja-JP" sz="2700" dirty="0"/>
          </a:p>
        </p:txBody>
      </p:sp>
      <p:sp>
        <p:nvSpPr>
          <p:cNvPr id="4" name="コンテンツ プレースホルダー 2"/>
          <p:cNvSpPr txBox="1">
            <a:spLocks/>
          </p:cNvSpPr>
          <p:nvPr/>
        </p:nvSpPr>
        <p:spPr>
          <a:xfrm>
            <a:off x="450137" y="2562038"/>
            <a:ext cx="8229600" cy="2019090"/>
          </a:xfrm>
          <a:prstGeom prst="rect">
            <a:avLst/>
          </a:prstGeom>
        </p:spPr>
        <p:txBody>
          <a:bodyPr vert="horz" lIns="91345" tIns="45673" rIns="91345" bIns="45673" rtlCol="0">
            <a:normAutofit lnSpcReduction="10000"/>
          </a:bodyPr>
          <a:lstStyle>
            <a:lvl1pPr marL="342553" indent="-342553" algn="l" defTabSz="91346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90" indent="-285461" algn="l" defTabSz="9134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827" indent="-228363" algn="l" defTabSz="91346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56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30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03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76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495"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22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500" dirty="0" smtClean="0"/>
              <a:t>【</a:t>
            </a:r>
            <a:r>
              <a:rPr lang="ja-JP" altLang="en-US" sz="2500" dirty="0" smtClean="0"/>
              <a:t>母から視点</a:t>
            </a:r>
            <a:r>
              <a:rPr lang="en-US" altLang="ja-JP" sz="2500" dirty="0" smtClean="0"/>
              <a:t>】</a:t>
            </a:r>
          </a:p>
          <a:p>
            <a:pPr marL="0" indent="0">
              <a:buFont typeface="Arial" panose="020B0604020202020204" pitchFamily="34" charset="0"/>
              <a:buNone/>
            </a:pPr>
            <a:r>
              <a:rPr lang="ja-JP" altLang="ja-JP" sz="2500" dirty="0" smtClean="0"/>
              <a:t>「</a:t>
            </a:r>
            <a:r>
              <a:rPr lang="ja-JP" altLang="en-US" sz="2500" dirty="0" smtClean="0"/>
              <a:t>娘</a:t>
            </a:r>
            <a:r>
              <a:rPr lang="ja-JP" altLang="ja-JP" sz="2500" dirty="0" smtClean="0"/>
              <a:t>は</a:t>
            </a:r>
            <a:r>
              <a:rPr lang="ja-JP" altLang="en-US" sz="2500" dirty="0" smtClean="0"/>
              <a:t>誰にでも優しくて、いつも家事を手伝ってくれます。実家なら食べるのにも困らないし、今は少し引きこもり気味ですが、また昔のように地元で仕事をしたいとおもっているんじゃないでしょうか。</a:t>
            </a:r>
            <a:r>
              <a:rPr lang="ja-JP" altLang="ja-JP" sz="2500" dirty="0" smtClean="0"/>
              <a:t>」</a:t>
            </a:r>
            <a:endParaRPr lang="ja-JP" altLang="ja-JP" sz="2500" dirty="0"/>
          </a:p>
        </p:txBody>
      </p:sp>
      <p:sp>
        <p:nvSpPr>
          <p:cNvPr id="5" name="コンテンツ プレースホルダー 2"/>
          <p:cNvSpPr txBox="1">
            <a:spLocks/>
          </p:cNvSpPr>
          <p:nvPr/>
        </p:nvSpPr>
        <p:spPr>
          <a:xfrm>
            <a:off x="464156" y="4581128"/>
            <a:ext cx="8229600" cy="2016224"/>
          </a:xfrm>
          <a:prstGeom prst="rect">
            <a:avLst/>
          </a:prstGeom>
        </p:spPr>
        <p:txBody>
          <a:bodyPr vert="horz" lIns="91345" tIns="45673" rIns="91345" bIns="45673" rtlCol="0">
            <a:normAutofit lnSpcReduction="10000"/>
          </a:bodyPr>
          <a:lstStyle>
            <a:lvl1pPr marL="342553" indent="-342553" algn="l" defTabSz="91346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90" indent="-285461" algn="l" defTabSz="9134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827" indent="-228363" algn="l" defTabSz="91346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56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30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03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76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495"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22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500" dirty="0" smtClean="0"/>
              <a:t>【</a:t>
            </a:r>
            <a:r>
              <a:rPr lang="ja-JP" altLang="en-US" sz="2500" dirty="0" smtClean="0"/>
              <a:t>病院</a:t>
            </a:r>
            <a:r>
              <a:rPr lang="en-US" altLang="ja-JP" sz="2500" dirty="0" smtClean="0"/>
              <a:t>PSW</a:t>
            </a:r>
            <a:r>
              <a:rPr lang="ja-JP" altLang="en-US" sz="2500" dirty="0" smtClean="0"/>
              <a:t>から視点</a:t>
            </a:r>
            <a:r>
              <a:rPr lang="en-US" altLang="ja-JP" sz="2500" dirty="0" smtClean="0"/>
              <a:t>】</a:t>
            </a:r>
          </a:p>
          <a:p>
            <a:pPr marL="0" indent="0">
              <a:buFont typeface="Arial" panose="020B0604020202020204" pitchFamily="34" charset="0"/>
              <a:buNone/>
            </a:pPr>
            <a:r>
              <a:rPr lang="ja-JP" altLang="ja-JP" sz="2500" dirty="0" smtClean="0"/>
              <a:t>「</a:t>
            </a:r>
            <a:r>
              <a:rPr lang="en-US" altLang="ja-JP" sz="2500" dirty="0" smtClean="0"/>
              <a:t>A</a:t>
            </a:r>
            <a:r>
              <a:rPr lang="ja-JP" altLang="en-US" sz="2500" dirty="0" smtClean="0"/>
              <a:t>さんは、状態は安定してますが、頓服の置場を忘れてしまうこともあるので、管理してくれる親の近くが安心ですね。恋愛の希望もあるようですが、まずは病状の様子を見たいです。</a:t>
            </a:r>
            <a:r>
              <a:rPr lang="ja-JP" altLang="ja-JP" sz="2500" dirty="0" smtClean="0"/>
              <a:t>」</a:t>
            </a:r>
            <a:endParaRPr lang="ja-JP" altLang="ja-JP" sz="2500" dirty="0"/>
          </a:p>
        </p:txBody>
      </p:sp>
      <p:sp>
        <p:nvSpPr>
          <p:cNvPr id="2" name="スライド番号プレースホルダー 1"/>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465380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229600" cy="1800200"/>
          </a:xfrm>
        </p:spPr>
        <p:txBody>
          <a:bodyPr>
            <a:normAutofit fontScale="70000" lnSpcReduction="20000"/>
          </a:bodyPr>
          <a:lstStyle/>
          <a:p>
            <a:pPr marL="0" indent="0">
              <a:buNone/>
            </a:pPr>
            <a:endParaRPr lang="ja-JP" altLang="ja-JP" sz="3600" dirty="0">
              <a:latin typeface="たぬき油性マジック" panose="02000600000000000000" pitchFamily="2" charset="-128"/>
              <a:ea typeface="たぬき油性マジック" panose="02000600000000000000" pitchFamily="2" charset="-128"/>
            </a:endParaRPr>
          </a:p>
          <a:p>
            <a:pPr marL="0" indent="0">
              <a:buNone/>
            </a:pPr>
            <a:r>
              <a:rPr lang="en-US" altLang="ja-JP" sz="3600" dirty="0" smtClean="0"/>
              <a:t>【</a:t>
            </a:r>
            <a:r>
              <a:rPr lang="ja-JP" altLang="en-US" sz="3600" dirty="0" smtClean="0"/>
              <a:t>地元の</a:t>
            </a:r>
            <a:r>
              <a:rPr lang="en-US" altLang="ja-JP" sz="3600" dirty="0"/>
              <a:t>5</a:t>
            </a:r>
            <a:r>
              <a:rPr lang="en-US" altLang="ja-JP" sz="3600" dirty="0" smtClean="0"/>
              <a:t>0</a:t>
            </a:r>
            <a:r>
              <a:rPr lang="ja-JP" altLang="en-US" sz="3600" dirty="0" smtClean="0"/>
              <a:t>代職員から視点</a:t>
            </a:r>
            <a:r>
              <a:rPr lang="en-US" altLang="ja-JP" sz="3600" dirty="0" smtClean="0"/>
              <a:t>】</a:t>
            </a:r>
          </a:p>
          <a:p>
            <a:pPr marL="0" indent="0">
              <a:buNone/>
            </a:pPr>
            <a:r>
              <a:rPr lang="ja-JP" altLang="ja-JP" sz="3600" dirty="0" smtClean="0"/>
              <a:t>「</a:t>
            </a:r>
            <a:r>
              <a:rPr lang="ja-JP" altLang="en-US" sz="3600" dirty="0" smtClean="0"/>
              <a:t>地元に残る人が多いですね。みんな愛着が湧くんですよ。福祉も充実してますし、地元は安心できるところだと思います。</a:t>
            </a:r>
            <a:r>
              <a:rPr lang="ja-JP" altLang="ja-JP" sz="3600" dirty="0" smtClean="0"/>
              <a:t>」</a:t>
            </a:r>
            <a:endParaRPr lang="ja-JP" altLang="ja-JP" sz="3600" dirty="0"/>
          </a:p>
        </p:txBody>
      </p:sp>
      <p:sp>
        <p:nvSpPr>
          <p:cNvPr id="4" name="コンテンツ プレースホルダー 2"/>
          <p:cNvSpPr txBox="1">
            <a:spLocks/>
          </p:cNvSpPr>
          <p:nvPr/>
        </p:nvSpPr>
        <p:spPr>
          <a:xfrm>
            <a:off x="447178" y="2492896"/>
            <a:ext cx="8229600" cy="1872208"/>
          </a:xfrm>
          <a:prstGeom prst="rect">
            <a:avLst/>
          </a:prstGeom>
        </p:spPr>
        <p:txBody>
          <a:bodyPr vert="horz" lIns="91345" tIns="45673" rIns="91345" bIns="45673" rtlCol="0">
            <a:normAutofit/>
          </a:bodyPr>
          <a:lstStyle>
            <a:lvl1pPr marL="342553" indent="-342553" algn="l" defTabSz="91346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90" indent="-285461" algn="l" defTabSz="9134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827" indent="-228363" algn="l" defTabSz="91346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56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30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03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76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495"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22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500" dirty="0" smtClean="0"/>
              <a:t>【</a:t>
            </a:r>
            <a:r>
              <a:rPr lang="ja-JP" altLang="en-US" sz="2500" dirty="0" smtClean="0"/>
              <a:t>地元の</a:t>
            </a:r>
            <a:r>
              <a:rPr lang="en-US" altLang="ja-JP" sz="2500" dirty="0" smtClean="0"/>
              <a:t>20</a:t>
            </a:r>
            <a:r>
              <a:rPr lang="ja-JP" altLang="en-US" sz="2500" dirty="0" smtClean="0"/>
              <a:t>代職員から視点</a:t>
            </a:r>
            <a:r>
              <a:rPr lang="en-US" altLang="ja-JP" sz="2500" dirty="0" smtClean="0"/>
              <a:t>】</a:t>
            </a:r>
          </a:p>
          <a:p>
            <a:pPr marL="0" indent="0">
              <a:buFont typeface="Arial" panose="020B0604020202020204" pitchFamily="34" charset="0"/>
              <a:buNone/>
            </a:pPr>
            <a:r>
              <a:rPr lang="ja-JP" altLang="ja-JP" sz="2500" dirty="0" smtClean="0"/>
              <a:t>「</a:t>
            </a:r>
            <a:r>
              <a:rPr lang="ja-JP" altLang="en-US" sz="2500" dirty="0" smtClean="0"/>
              <a:t>みんな都会にあこがれてますよ？こんな田舎じゃ彼氏もできないですから。私も友達が結婚して地方に出ていってしまったんで寂しいです。</a:t>
            </a:r>
            <a:r>
              <a:rPr lang="ja-JP" altLang="ja-JP" sz="2500" dirty="0" smtClean="0"/>
              <a:t>」</a:t>
            </a:r>
            <a:endParaRPr lang="ja-JP" altLang="ja-JP" sz="2500" dirty="0"/>
          </a:p>
        </p:txBody>
      </p:sp>
      <p:sp>
        <p:nvSpPr>
          <p:cNvPr id="5" name="コンテンツ プレースホルダー 2"/>
          <p:cNvSpPr txBox="1">
            <a:spLocks/>
          </p:cNvSpPr>
          <p:nvPr/>
        </p:nvSpPr>
        <p:spPr>
          <a:xfrm>
            <a:off x="468635" y="4869160"/>
            <a:ext cx="8229600" cy="1440160"/>
          </a:xfrm>
          <a:prstGeom prst="rect">
            <a:avLst/>
          </a:prstGeom>
        </p:spPr>
        <p:txBody>
          <a:bodyPr vert="horz" lIns="91345" tIns="45673" rIns="91345" bIns="45673" rtlCol="0">
            <a:normAutofit fontScale="77500" lnSpcReduction="20000"/>
          </a:bodyPr>
          <a:lstStyle>
            <a:lvl1pPr marL="342553" indent="-342553" algn="l" defTabSz="91346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90" indent="-285461" algn="l" defTabSz="9134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827" indent="-228363" algn="l" defTabSz="91346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56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30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03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760"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495"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221" indent="-228363" algn="l" defTabSz="913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3600" dirty="0" smtClean="0">
                <a:latin typeface="たぬき油性マジック" panose="02000600000000000000" pitchFamily="2" charset="-128"/>
                <a:ea typeface="たぬき油性マジック" panose="02000600000000000000" pitchFamily="2" charset="-128"/>
              </a:rPr>
              <a:t>…</a:t>
            </a:r>
            <a:r>
              <a:rPr lang="ja-JP" altLang="en-US" sz="3600" dirty="0" smtClean="0">
                <a:latin typeface="たぬき油性マジック" panose="02000600000000000000" pitchFamily="2" charset="-128"/>
                <a:ea typeface="たぬき油性マジック" panose="02000600000000000000" pitchFamily="2" charset="-128"/>
              </a:rPr>
              <a:t>ちなみに、Ａ</a:t>
            </a:r>
            <a:r>
              <a:rPr lang="ja-JP" altLang="ja-JP" sz="3600" dirty="0" smtClean="0">
                <a:latin typeface="たぬき油性マジック" panose="02000600000000000000" pitchFamily="2" charset="-128"/>
                <a:ea typeface="たぬき油性マジック" panose="02000600000000000000" pitchFamily="2" charset="-128"/>
              </a:rPr>
              <a:t>さん</a:t>
            </a:r>
            <a:r>
              <a:rPr lang="ja-JP" altLang="en-US" sz="3600" dirty="0">
                <a:latin typeface="たぬき油性マジック" panose="02000600000000000000" pitchFamily="2" charset="-128"/>
                <a:ea typeface="たぬき油性マジック" panose="02000600000000000000" pitchFamily="2" charset="-128"/>
              </a:rPr>
              <a:t>（</a:t>
            </a:r>
            <a:r>
              <a:rPr lang="ja-JP" altLang="en-US" sz="3600" dirty="0" smtClean="0">
                <a:latin typeface="たぬき油性マジック" panose="02000600000000000000" pitchFamily="2" charset="-128"/>
                <a:ea typeface="たぬき油性マジック" panose="02000600000000000000" pitchFamily="2" charset="-128"/>
              </a:rPr>
              <a:t>１か月後</a:t>
            </a:r>
            <a:r>
              <a:rPr lang="ja-JP" altLang="en-US" sz="3600" dirty="0">
                <a:latin typeface="たぬき油性マジック" panose="02000600000000000000" pitchFamily="2" charset="-128"/>
                <a:ea typeface="たぬき油性マジック" panose="02000600000000000000" pitchFamily="2" charset="-128"/>
              </a:rPr>
              <a:t>）</a:t>
            </a:r>
            <a:endParaRPr lang="ja-JP" altLang="ja-JP" sz="3600" dirty="0" smtClean="0">
              <a:latin typeface="たぬき油性マジック" panose="02000600000000000000" pitchFamily="2" charset="-128"/>
              <a:ea typeface="たぬき油性マジック" panose="02000600000000000000" pitchFamily="2" charset="-128"/>
            </a:endParaRPr>
          </a:p>
          <a:p>
            <a:pPr marL="0" indent="0">
              <a:buFont typeface="Arial" panose="020B0604020202020204" pitchFamily="34" charset="0"/>
              <a:buNone/>
            </a:pPr>
            <a:r>
              <a:rPr lang="ja-JP" altLang="ja-JP" dirty="0" smtClean="0"/>
              <a:t>「わたしは、</a:t>
            </a:r>
            <a:r>
              <a:rPr lang="ja-JP" altLang="en-US" dirty="0" smtClean="0"/>
              <a:t>昔から仲の良かった友人と、お付き合いすることになりました。彼氏のつながりで、アルバイトもできるかもしれません。まだ自宅でしばらくやっていこうかな</a:t>
            </a:r>
            <a:r>
              <a:rPr lang="en-US" altLang="ja-JP" dirty="0" smtClean="0"/>
              <a:t>…</a:t>
            </a:r>
            <a:r>
              <a:rPr lang="ja-JP" altLang="en-US" dirty="0" err="1" smtClean="0"/>
              <a:t>。</a:t>
            </a:r>
            <a:r>
              <a:rPr lang="ja-JP" altLang="ja-JP" dirty="0" smtClean="0"/>
              <a:t>」</a:t>
            </a:r>
            <a:endParaRPr lang="ja-JP" altLang="ja-JP" dirty="0"/>
          </a:p>
        </p:txBody>
      </p:sp>
      <p:sp>
        <p:nvSpPr>
          <p:cNvPr id="2" name="スライド番号プレースホルダー 1"/>
          <p:cNvSpPr>
            <a:spLocks noGrp="1"/>
          </p:cNvSpPr>
          <p:nvPr>
            <p:ph type="sldNum" sz="quarter" idx="12"/>
          </p:nvPr>
        </p:nvSpPr>
        <p:spPr/>
        <p:txBody>
          <a:bodyPr/>
          <a:lstStyle/>
          <a:p>
            <a:fld id="{0E5E9621-C146-483F-8FC2-AAA14797D3A9}"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153379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2" y="1196752"/>
            <a:ext cx="8507288" cy="5661248"/>
          </a:xfrm>
        </p:spPr>
        <p:txBody>
          <a:bodyPr rtlCol="0">
            <a:normAutofit/>
          </a:bodyPr>
          <a:lstStyle/>
          <a:p>
            <a:pPr marL="0" indent="0" algn="ctr" fontAlgn="auto">
              <a:spcAft>
                <a:spcPts val="0"/>
              </a:spcAft>
              <a:buNone/>
              <a:defRPr/>
            </a:pPr>
            <a:r>
              <a:rPr lang="ja-JP" altLang="en-US" dirty="0" smtClean="0">
                <a:latin typeface="AR丸ゴシック体M" panose="020B0609010101010101" pitchFamily="49" charset="-128"/>
                <a:ea typeface="AR丸ゴシック体M" panose="020B0609010101010101" pitchFamily="49" charset="-128"/>
              </a:rPr>
              <a:t>改めて</a:t>
            </a:r>
            <a:endParaRPr lang="en-US" altLang="ja-JP" dirty="0" smtClean="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r>
              <a:rPr lang="ja-JP" altLang="en-US" dirty="0" smtClean="0">
                <a:latin typeface="AR丸ゴシック体M" panose="020B0609010101010101" pitchFamily="49" charset="-128"/>
                <a:ea typeface="AR丸ゴシック体M" panose="020B0609010101010101" pitchFamily="49" charset="-128"/>
              </a:rPr>
              <a:t>当たり前のことですが</a:t>
            </a:r>
            <a:endParaRPr lang="en-US" altLang="ja-JP" dirty="0" smtClean="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r>
              <a:rPr lang="ja-JP" altLang="en-US" dirty="0" smtClean="0">
                <a:latin typeface="AR丸ゴシック体M" panose="020B0609010101010101" pitchFamily="49" charset="-128"/>
                <a:ea typeface="AR丸ゴシック体M" panose="020B0609010101010101" pitchFamily="49" charset="-128"/>
              </a:rPr>
              <a:t>立場</a:t>
            </a:r>
            <a:r>
              <a:rPr lang="ja-JP" altLang="en-US" dirty="0">
                <a:latin typeface="AR丸ゴシック体M" panose="020B0609010101010101" pitchFamily="49" charset="-128"/>
                <a:ea typeface="AR丸ゴシック体M" panose="020B0609010101010101" pitchFamily="49" charset="-128"/>
              </a:rPr>
              <a:t>が</a:t>
            </a:r>
            <a:r>
              <a:rPr lang="ja-JP" altLang="en-US" dirty="0" smtClean="0">
                <a:latin typeface="AR丸ゴシック体M" panose="020B0609010101010101" pitchFamily="49" charset="-128"/>
                <a:ea typeface="AR丸ゴシック体M" panose="020B0609010101010101" pitchFamily="49" charset="-128"/>
              </a:rPr>
              <a:t>異なれば見えるもの</a:t>
            </a:r>
            <a:endParaRPr lang="en-US" altLang="ja-JP" dirty="0" smtClean="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r>
              <a:rPr lang="ja-JP" altLang="en-US" dirty="0" smtClean="0">
                <a:latin typeface="AR丸ゴシック体M" panose="020B0609010101010101" pitchFamily="49" charset="-128"/>
                <a:ea typeface="AR丸ゴシック体M" panose="020B0609010101010101" pitchFamily="49" charset="-128"/>
              </a:rPr>
              <a:t>大切なものが異なります</a:t>
            </a:r>
            <a:endParaRPr lang="en-US" altLang="ja-JP" dirty="0" smtClean="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r>
              <a:rPr lang="ja-JP" altLang="en-US" dirty="0" smtClean="0">
                <a:latin typeface="AR丸ゴシック体M" panose="020B0609010101010101" pitchFamily="49" charset="-128"/>
                <a:ea typeface="AR丸ゴシック体M" panose="020B0609010101010101" pitchFamily="49" charset="-128"/>
              </a:rPr>
              <a:t>また、ニーズや</a:t>
            </a:r>
            <a:r>
              <a:rPr lang="ja-JP" altLang="en-US" dirty="0">
                <a:latin typeface="AR丸ゴシック体M" panose="020B0609010101010101" pitchFamily="49" charset="-128"/>
                <a:ea typeface="AR丸ゴシック体M" panose="020B0609010101010101" pitchFamily="49" charset="-128"/>
              </a:rPr>
              <a:t>状況</a:t>
            </a:r>
            <a:r>
              <a:rPr lang="ja-JP" altLang="en-US" dirty="0" smtClean="0">
                <a:latin typeface="AR丸ゴシック体M" panose="020B0609010101010101" pitchFamily="49" charset="-128"/>
                <a:ea typeface="AR丸ゴシック体M" panose="020B0609010101010101" pitchFamily="49" charset="-128"/>
              </a:rPr>
              <a:t>が</a:t>
            </a:r>
            <a:r>
              <a:rPr lang="ja-JP" altLang="en-US" dirty="0">
                <a:latin typeface="AR丸ゴシック体M" panose="020B0609010101010101" pitchFamily="49" charset="-128"/>
                <a:ea typeface="AR丸ゴシック体M" panose="020B0609010101010101" pitchFamily="49" charset="-128"/>
              </a:rPr>
              <a:t>変わる</a:t>
            </a:r>
            <a:r>
              <a:rPr lang="ja-JP" altLang="en-US" dirty="0" smtClean="0">
                <a:latin typeface="AR丸ゴシック体M" panose="020B0609010101010101" pitchFamily="49" charset="-128"/>
                <a:ea typeface="AR丸ゴシック体M" panose="020B0609010101010101" pitchFamily="49" charset="-128"/>
              </a:rPr>
              <a:t>のも自然</a:t>
            </a:r>
            <a:r>
              <a:rPr lang="ja-JP" altLang="en-US" dirty="0">
                <a:latin typeface="AR丸ゴシック体M" panose="020B0609010101010101" pitchFamily="49" charset="-128"/>
                <a:ea typeface="AR丸ゴシック体M" panose="020B0609010101010101" pitchFamily="49" charset="-128"/>
              </a:rPr>
              <a:t>なこと</a:t>
            </a:r>
            <a:endParaRPr lang="en-US" altLang="ja-JP" dirty="0" smtClean="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endParaRPr lang="en-US" altLang="ja-JP" dirty="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r>
              <a:rPr lang="ja-JP" altLang="en-US" dirty="0">
                <a:latin typeface="AR丸ゴシック体M" panose="020B0609010101010101" pitchFamily="49" charset="-128"/>
                <a:ea typeface="AR丸ゴシック体M" panose="020B0609010101010101" pitchFamily="49" charset="-128"/>
              </a:rPr>
              <a:t>関わる</a:t>
            </a:r>
            <a:r>
              <a:rPr lang="ja-JP" altLang="en-US" dirty="0" smtClean="0">
                <a:latin typeface="AR丸ゴシック体M" panose="020B0609010101010101" pitchFamily="49" charset="-128"/>
                <a:ea typeface="AR丸ゴシック体M" panose="020B0609010101010101" pitchFamily="49" charset="-128"/>
              </a:rPr>
              <a:t>人たちの</a:t>
            </a:r>
            <a:endParaRPr lang="en-US" altLang="ja-JP" dirty="0" smtClean="0">
              <a:latin typeface="AR丸ゴシック体M" panose="020B0609010101010101" pitchFamily="49" charset="-128"/>
              <a:ea typeface="AR丸ゴシック体M" panose="020B0609010101010101" pitchFamily="49" charset="-128"/>
            </a:endParaRPr>
          </a:p>
          <a:p>
            <a:pPr marL="0" indent="0" algn="ctr" fontAlgn="auto">
              <a:spcAft>
                <a:spcPts val="0"/>
              </a:spcAft>
              <a:buNone/>
              <a:defRPr/>
            </a:pPr>
            <a:r>
              <a:rPr lang="ja-JP" altLang="en-US" dirty="0" smtClean="0">
                <a:latin typeface="AR丸ゴシック体M" panose="020B0609010101010101" pitchFamily="49" charset="-128"/>
                <a:ea typeface="AR丸ゴシック体M" panose="020B0609010101010101" pitchFamily="49" charset="-128"/>
              </a:rPr>
              <a:t>対等性、双方向性、協働性が大切です。</a:t>
            </a:r>
            <a:endParaRPr lang="en-US" altLang="ja-JP" dirty="0">
              <a:latin typeface="AR丸ゴシック体M" panose="020B0609010101010101" pitchFamily="49" charset="-128"/>
              <a:ea typeface="AR丸ゴシック体M" panose="020B0609010101010101" pitchFamily="49"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17</a:t>
            </a:fld>
            <a:endParaRPr lang="ja-JP" altLang="en-US">
              <a:solidFill>
                <a:prstClr val="black">
                  <a:tint val="75000"/>
                </a:prstClr>
              </a:solidFill>
            </a:endParaRPr>
          </a:p>
        </p:txBody>
      </p:sp>
    </p:spTree>
    <p:extLst>
      <p:ext uri="{BB962C8B-B14F-4D97-AF65-F5344CB8AC3E}">
        <p14:creationId xmlns:p14="http://schemas.microsoft.com/office/powerpoint/2010/main" val="24012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630684" y="404672"/>
            <a:ext cx="682005" cy="610567"/>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15" name="二等辺三角形 14"/>
          <p:cNvSpPr/>
          <p:nvPr/>
        </p:nvSpPr>
        <p:spPr>
          <a:xfrm>
            <a:off x="737818" y="1035323"/>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16" name="角丸四角形 15"/>
          <p:cNvSpPr/>
          <p:nvPr/>
        </p:nvSpPr>
        <p:spPr>
          <a:xfrm>
            <a:off x="560342" y="464948"/>
            <a:ext cx="865064"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21" name="円/楕円 20"/>
          <p:cNvSpPr/>
          <p:nvPr/>
        </p:nvSpPr>
        <p:spPr>
          <a:xfrm>
            <a:off x="7831361" y="404672"/>
            <a:ext cx="682005" cy="610567"/>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22" name="二等辺三角形 21"/>
          <p:cNvSpPr/>
          <p:nvPr/>
        </p:nvSpPr>
        <p:spPr>
          <a:xfrm>
            <a:off x="7939609" y="1035323"/>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23" name="角丸四角形 22"/>
          <p:cNvSpPr/>
          <p:nvPr/>
        </p:nvSpPr>
        <p:spPr>
          <a:xfrm>
            <a:off x="7761040" y="464948"/>
            <a:ext cx="863947"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27" name="角丸四角形 26"/>
          <p:cNvSpPr/>
          <p:nvPr/>
        </p:nvSpPr>
        <p:spPr>
          <a:xfrm>
            <a:off x="273472" y="1447213"/>
            <a:ext cx="1439912" cy="503411"/>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000" b="1" dirty="0">
                <a:solidFill>
                  <a:prstClr val="black"/>
                </a:solidFill>
                <a:sym typeface="ヒラギノ角ゴ Pro W3" pitchFamily="-84" charset="-128"/>
              </a:rPr>
              <a:t>相談支援</a:t>
            </a:r>
          </a:p>
        </p:txBody>
      </p:sp>
      <p:sp>
        <p:nvSpPr>
          <p:cNvPr id="28" name="角丸四角形 27"/>
          <p:cNvSpPr/>
          <p:nvPr/>
        </p:nvSpPr>
        <p:spPr>
          <a:xfrm>
            <a:off x="7451849" y="1447213"/>
            <a:ext cx="1441029" cy="50341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000" b="1" dirty="0">
                <a:solidFill>
                  <a:prstClr val="black"/>
                </a:solidFill>
                <a:sym typeface="ヒラギノ角ゴ Pro W3" pitchFamily="-84" charset="-128"/>
              </a:rPr>
              <a:t>サービス</a:t>
            </a:r>
          </a:p>
        </p:txBody>
      </p:sp>
      <p:cxnSp>
        <p:nvCxnSpPr>
          <p:cNvPr id="37" name="直線矢印コネクタ 36"/>
          <p:cNvCxnSpPr/>
          <p:nvPr/>
        </p:nvCxnSpPr>
        <p:spPr>
          <a:xfrm>
            <a:off x="2072805" y="1204987"/>
            <a:ext cx="518479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2000250" y="1518642"/>
            <a:ext cx="518480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3850949" y="1449445"/>
            <a:ext cx="1442145" cy="504527"/>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400" b="1" dirty="0">
                <a:solidFill>
                  <a:prstClr val="black"/>
                </a:solidFill>
                <a:sym typeface="ヒラギノ角ゴ Pro W3" pitchFamily="-84" charset="-128"/>
              </a:rPr>
              <a:t>深まり</a:t>
            </a:r>
          </a:p>
        </p:txBody>
      </p:sp>
      <p:sp>
        <p:nvSpPr>
          <p:cNvPr id="61" name="角丸四角形 60"/>
          <p:cNvSpPr/>
          <p:nvPr/>
        </p:nvSpPr>
        <p:spPr>
          <a:xfrm>
            <a:off x="3864326" y="779714"/>
            <a:ext cx="1439912" cy="50452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400" b="1" dirty="0">
                <a:solidFill>
                  <a:prstClr val="black"/>
                </a:solidFill>
                <a:sym typeface="ヒラギノ角ゴ Pro W3" pitchFamily="-84" charset="-128"/>
              </a:rPr>
              <a:t>広がり</a:t>
            </a:r>
          </a:p>
        </p:txBody>
      </p:sp>
      <p:sp>
        <p:nvSpPr>
          <p:cNvPr id="30" name="四角形吹き出し 29"/>
          <p:cNvSpPr/>
          <p:nvPr/>
        </p:nvSpPr>
        <p:spPr>
          <a:xfrm>
            <a:off x="272668" y="2561059"/>
            <a:ext cx="8594503" cy="3960440"/>
          </a:xfrm>
          <a:prstGeom prst="wedgeRectCallout">
            <a:avLst>
              <a:gd name="adj1" fmla="val -142"/>
              <a:gd name="adj2" fmla="val -63676"/>
            </a:avLst>
          </a:prstGeom>
          <a:solidFill>
            <a:schemeClr val="bg2">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5" tIns="45673" rIns="91345" bIns="45673" numCol="1" spcCol="0" rtlCol="0" fromWordArt="0" anchor="ctr" anchorCtr="0" forceAA="0" compatLnSpc="1">
            <a:prstTxWarp prst="textNoShape">
              <a:avLst/>
            </a:prstTxWarp>
            <a:noAutofit/>
          </a:bodyPr>
          <a:lstStyle/>
          <a:p>
            <a:pPr algn="ctr"/>
            <a:r>
              <a:rPr lang="ja-JP" altLang="en-US" sz="3600" dirty="0">
                <a:solidFill>
                  <a:schemeClr val="tx1"/>
                </a:solidFill>
              </a:rPr>
              <a:t>立場・役割は異なるが、</a:t>
            </a:r>
            <a:endParaRPr lang="en-US" altLang="ja-JP" sz="3600" dirty="0">
              <a:solidFill>
                <a:schemeClr val="tx1"/>
              </a:solidFill>
            </a:endParaRPr>
          </a:p>
          <a:p>
            <a:pPr algn="ctr"/>
            <a:r>
              <a:rPr lang="ja-JP" altLang="en-US" sz="3600" dirty="0">
                <a:solidFill>
                  <a:srgbClr val="FF0000"/>
                </a:solidFill>
              </a:rPr>
              <a:t>対等であり</a:t>
            </a:r>
            <a:endParaRPr lang="en-US" altLang="ja-JP" sz="3600" dirty="0">
              <a:solidFill>
                <a:srgbClr val="FF0000"/>
              </a:solidFill>
            </a:endParaRPr>
          </a:p>
          <a:p>
            <a:pPr algn="ctr"/>
            <a:r>
              <a:rPr lang="ja-JP" altLang="en-US" sz="3600" dirty="0">
                <a:solidFill>
                  <a:srgbClr val="FF0000"/>
                </a:solidFill>
              </a:rPr>
              <a:t>双方向的であり</a:t>
            </a:r>
            <a:endParaRPr lang="en-US" altLang="ja-JP" sz="3600" dirty="0">
              <a:solidFill>
                <a:srgbClr val="FF0000"/>
              </a:solidFill>
            </a:endParaRPr>
          </a:p>
          <a:p>
            <a:pPr algn="ctr"/>
            <a:r>
              <a:rPr lang="ja-JP" altLang="en-US" sz="3600" dirty="0">
                <a:solidFill>
                  <a:srgbClr val="FF0000"/>
                </a:solidFill>
              </a:rPr>
              <a:t>協働関係である</a:t>
            </a:r>
            <a:endParaRPr lang="en-US" altLang="ja-JP" sz="3600" dirty="0">
              <a:solidFill>
                <a:srgbClr val="FF0000"/>
              </a:solidFill>
            </a:endParaRPr>
          </a:p>
          <a:p>
            <a:pPr algn="ctr"/>
            <a:endParaRPr lang="en-US" altLang="ja-JP" sz="2400" u="sng" dirty="0">
              <a:solidFill>
                <a:srgbClr val="FF0000"/>
              </a:solidFill>
            </a:endParaRPr>
          </a:p>
          <a:p>
            <a:pPr algn="ctr"/>
            <a:r>
              <a:rPr lang="ja-JP" altLang="en-US" sz="3600" u="sng" dirty="0">
                <a:solidFill>
                  <a:schemeClr val="tx1"/>
                </a:solidFill>
              </a:rPr>
              <a:t>サービス提供事業者の側から</a:t>
            </a:r>
            <a:endParaRPr lang="en-US" altLang="ja-JP" sz="3600" u="sng" dirty="0">
              <a:solidFill>
                <a:schemeClr val="tx1"/>
              </a:solidFill>
            </a:endParaRPr>
          </a:p>
          <a:p>
            <a:pPr algn="ctr"/>
            <a:r>
              <a:rPr lang="ja-JP" altLang="en-US" sz="3600" u="sng" dirty="0">
                <a:solidFill>
                  <a:schemeClr val="tx1"/>
                </a:solidFill>
              </a:rPr>
              <a:t>サービス変更の提案</a:t>
            </a:r>
            <a:r>
              <a:rPr lang="ja-JP" altLang="en-US" sz="3600" u="sng" dirty="0" smtClean="0">
                <a:solidFill>
                  <a:schemeClr val="tx1"/>
                </a:solidFill>
              </a:rPr>
              <a:t>等意見</a:t>
            </a:r>
            <a:r>
              <a:rPr lang="ja-JP" altLang="en-US" sz="3600" u="sng" dirty="0">
                <a:solidFill>
                  <a:schemeClr val="tx1"/>
                </a:solidFill>
              </a:rPr>
              <a:t>が</a:t>
            </a:r>
            <a:r>
              <a:rPr lang="ja-JP" altLang="en-US" sz="3600" u="sng" dirty="0" smtClean="0">
                <a:solidFill>
                  <a:schemeClr val="tx1"/>
                </a:solidFill>
              </a:rPr>
              <a:t>あって然り</a:t>
            </a:r>
            <a:endParaRPr lang="ja-JP" altLang="en-US" sz="3600" u="sng" dirty="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BAFA39F7-0891-4F4C-A765-A327FDF9B0A5}" type="slidenum">
              <a:rPr lang="ja-JP" altLang="en-US" smtClean="0"/>
              <a:pPr>
                <a:defRPr/>
              </a:pPr>
              <a:t>18</a:t>
            </a:fld>
            <a:endParaRPr lang="ja-JP" altLang="en-US"/>
          </a:p>
        </p:txBody>
      </p:sp>
    </p:spTree>
    <p:extLst>
      <p:ext uri="{BB962C8B-B14F-4D97-AF65-F5344CB8AC3E}">
        <p14:creationId xmlns:p14="http://schemas.microsoft.com/office/powerpoint/2010/main" val="41119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500"/>
                                        <p:tgtEl>
                                          <p:spTgt spid="30">
                                            <p:txEl>
                                              <p:pRg st="0" end="0"/>
                                            </p:txEl>
                                          </p:spTgt>
                                        </p:tgtEl>
                                      </p:cBhvr>
                                    </p:animEffect>
                                    <p:anim calcmode="lin" valueType="num">
                                      <p:cBhvr>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anim calcmode="lin" valueType="num">
                                      <p:cBhvr>
                                        <p:cTn id="3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0">
                                            <p:txEl>
                                              <p:pRg st="2" end="2"/>
                                            </p:txEl>
                                          </p:spTgt>
                                        </p:tgtEl>
                                        <p:attrNameLst>
                                          <p:attrName>style.visibility</p:attrName>
                                        </p:attrNameLst>
                                      </p:cBhvr>
                                      <p:to>
                                        <p:strVal val="visible"/>
                                      </p:to>
                                    </p:set>
                                    <p:animEffect transition="in" filter="fade">
                                      <p:cBhvr>
                                        <p:cTn id="44" dur="500"/>
                                        <p:tgtEl>
                                          <p:spTgt spid="30">
                                            <p:txEl>
                                              <p:pRg st="2" end="2"/>
                                            </p:txEl>
                                          </p:spTgt>
                                        </p:tgtEl>
                                      </p:cBhvr>
                                    </p:animEffect>
                                    <p:anim calcmode="lin" valueType="num">
                                      <p:cBhvr>
                                        <p:cTn id="4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0">
                                            <p:txEl>
                                              <p:pRg st="3" end="3"/>
                                            </p:txEl>
                                          </p:spTgt>
                                        </p:tgtEl>
                                        <p:attrNameLst>
                                          <p:attrName>style.visibility</p:attrName>
                                        </p:attrNameLst>
                                      </p:cBhvr>
                                      <p:to>
                                        <p:strVal val="visible"/>
                                      </p:to>
                                    </p:set>
                                    <p:animEffect transition="in" filter="fade">
                                      <p:cBhvr>
                                        <p:cTn id="51" dur="500"/>
                                        <p:tgtEl>
                                          <p:spTgt spid="30">
                                            <p:txEl>
                                              <p:pRg st="3" end="3"/>
                                            </p:txEl>
                                          </p:spTgt>
                                        </p:tgtEl>
                                      </p:cBhvr>
                                    </p:animEffect>
                                    <p:anim calcmode="lin" valueType="num">
                                      <p:cBhvr>
                                        <p:cTn id="52"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53"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0">
                                            <p:txEl>
                                              <p:pRg st="5" end="5"/>
                                            </p:txEl>
                                          </p:spTgt>
                                        </p:tgtEl>
                                        <p:attrNameLst>
                                          <p:attrName>style.visibility</p:attrName>
                                        </p:attrNameLst>
                                      </p:cBhvr>
                                      <p:to>
                                        <p:strVal val="visible"/>
                                      </p:to>
                                    </p:set>
                                    <p:animEffect transition="in" filter="fade">
                                      <p:cBhvr>
                                        <p:cTn id="58" dur="500"/>
                                        <p:tgtEl>
                                          <p:spTgt spid="30">
                                            <p:txEl>
                                              <p:pRg st="5" end="5"/>
                                            </p:txEl>
                                          </p:spTgt>
                                        </p:tgtEl>
                                      </p:cBhvr>
                                    </p:animEffect>
                                    <p:anim calcmode="lin" valueType="num">
                                      <p:cBhvr>
                                        <p:cTn id="5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30">
                                            <p:txEl>
                                              <p:pRg st="5" end="5"/>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0">
                                            <p:txEl>
                                              <p:pRg st="6" end="6"/>
                                            </p:txEl>
                                          </p:spTgt>
                                        </p:tgtEl>
                                        <p:attrNameLst>
                                          <p:attrName>style.visibility</p:attrName>
                                        </p:attrNameLst>
                                      </p:cBhvr>
                                      <p:to>
                                        <p:strVal val="visible"/>
                                      </p:to>
                                    </p:set>
                                    <p:animEffect transition="in" filter="fade">
                                      <p:cBhvr>
                                        <p:cTn id="63" dur="500"/>
                                        <p:tgtEl>
                                          <p:spTgt spid="30">
                                            <p:txEl>
                                              <p:pRg st="6" end="6"/>
                                            </p:txEl>
                                          </p:spTgt>
                                        </p:tgtEl>
                                      </p:cBhvr>
                                    </p:animEffect>
                                    <p:anim calcmode="lin" valueType="num">
                                      <p:cBhvr>
                                        <p:cTn id="64"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65"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アセスメントの視点</a:t>
            </a:r>
            <a:endParaRPr kumimoji="1" lang="ja-JP" altLang="en-US" dirty="0"/>
          </a:p>
        </p:txBody>
      </p:sp>
      <p:sp>
        <p:nvSpPr>
          <p:cNvPr id="19" name="円/楕円 18"/>
          <p:cNvSpPr/>
          <p:nvPr/>
        </p:nvSpPr>
        <p:spPr>
          <a:xfrm>
            <a:off x="494509" y="4418429"/>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診療計画</a:t>
            </a:r>
            <a:endParaRPr lang="en-US" altLang="ja-JP" sz="2800" dirty="0">
              <a:solidFill>
                <a:prstClr val="black"/>
              </a:solidFill>
            </a:endParaRPr>
          </a:p>
        </p:txBody>
      </p:sp>
      <p:sp>
        <p:nvSpPr>
          <p:cNvPr id="21" name="円/楕円 20"/>
          <p:cNvSpPr/>
          <p:nvPr/>
        </p:nvSpPr>
        <p:spPr>
          <a:xfrm>
            <a:off x="494509"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個別支援</a:t>
            </a:r>
            <a:endParaRPr lang="en-US" altLang="ja-JP" sz="2800" dirty="0">
              <a:solidFill>
                <a:prstClr val="black"/>
              </a:solidFill>
            </a:endParaRPr>
          </a:p>
          <a:p>
            <a:pPr algn="ctr"/>
            <a:r>
              <a:rPr lang="ja-JP" altLang="en-US" sz="2800" dirty="0">
                <a:solidFill>
                  <a:prstClr val="black"/>
                </a:solidFill>
              </a:rPr>
              <a:t>計画</a:t>
            </a:r>
          </a:p>
        </p:txBody>
      </p:sp>
      <p:sp>
        <p:nvSpPr>
          <p:cNvPr id="24" name="円/楕円 23"/>
          <p:cNvSpPr/>
          <p:nvPr/>
        </p:nvSpPr>
        <p:spPr>
          <a:xfrm>
            <a:off x="6300193" y="1743181"/>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居宅介護</a:t>
            </a:r>
            <a:endParaRPr lang="en-US" altLang="ja-JP" sz="2800" dirty="0">
              <a:solidFill>
                <a:prstClr val="black"/>
              </a:solidFill>
            </a:endParaRPr>
          </a:p>
          <a:p>
            <a:pPr algn="ctr"/>
            <a:r>
              <a:rPr lang="ja-JP" altLang="en-US" sz="2800" dirty="0">
                <a:solidFill>
                  <a:prstClr val="black"/>
                </a:solidFill>
              </a:rPr>
              <a:t>計画</a:t>
            </a:r>
          </a:p>
        </p:txBody>
      </p:sp>
      <p:sp>
        <p:nvSpPr>
          <p:cNvPr id="27" name="円/楕円 26"/>
          <p:cNvSpPr/>
          <p:nvPr/>
        </p:nvSpPr>
        <p:spPr>
          <a:xfrm>
            <a:off x="6300193" y="4493748"/>
            <a:ext cx="2308559" cy="112761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訪問看護</a:t>
            </a:r>
            <a:endParaRPr lang="en-US" altLang="ja-JP" sz="2800" dirty="0">
              <a:solidFill>
                <a:prstClr val="black"/>
              </a:solidFill>
            </a:endParaRPr>
          </a:p>
          <a:p>
            <a:pPr algn="ctr"/>
            <a:r>
              <a:rPr lang="ja-JP" altLang="en-US" sz="2800" dirty="0">
                <a:solidFill>
                  <a:prstClr val="black"/>
                </a:solidFill>
              </a:rPr>
              <a:t>計画</a:t>
            </a:r>
          </a:p>
        </p:txBody>
      </p:sp>
      <p:sp>
        <p:nvSpPr>
          <p:cNvPr id="3" name="円/楕円 2"/>
          <p:cNvSpPr/>
          <p:nvPr/>
        </p:nvSpPr>
        <p:spPr>
          <a:xfrm>
            <a:off x="3090864" y="2893006"/>
            <a:ext cx="2863624" cy="15121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サービス等利用計画</a:t>
            </a:r>
          </a:p>
        </p:txBody>
      </p:sp>
      <p:cxnSp>
        <p:nvCxnSpPr>
          <p:cNvPr id="8" name="直線コネクタ 7"/>
          <p:cNvCxnSpPr>
            <a:stCxn id="19" idx="7"/>
            <a:endCxn id="3" idx="3"/>
          </p:cNvCxnSpPr>
          <p:nvPr/>
        </p:nvCxnSpPr>
        <p:spPr>
          <a:xfrm flipV="1">
            <a:off x="2464987" y="4183730"/>
            <a:ext cx="1045249" cy="39984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a:stCxn id="21" idx="5"/>
            <a:endCxn id="3" idx="1"/>
          </p:cNvCxnSpPr>
          <p:nvPr/>
        </p:nvCxnSpPr>
        <p:spPr>
          <a:xfrm>
            <a:off x="2464987" y="2705691"/>
            <a:ext cx="1045249" cy="408795"/>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a:stCxn id="3" idx="7"/>
            <a:endCxn id="24" idx="3"/>
          </p:cNvCxnSpPr>
          <p:nvPr/>
        </p:nvCxnSpPr>
        <p:spPr>
          <a:xfrm flipV="1">
            <a:off x="5535120" y="2705691"/>
            <a:ext cx="1103152" cy="408795"/>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a:stCxn id="3" idx="5"/>
            <a:endCxn id="27" idx="1"/>
          </p:cNvCxnSpPr>
          <p:nvPr/>
        </p:nvCxnSpPr>
        <p:spPr>
          <a:xfrm>
            <a:off x="5535120" y="4183722"/>
            <a:ext cx="1103152" cy="475162"/>
          </a:xfrm>
          <a:prstGeom prst="line">
            <a:avLst/>
          </a:prstGeom>
        </p:spPr>
        <p:style>
          <a:lnRef idx="1">
            <a:schemeClr val="dk1"/>
          </a:lnRef>
          <a:fillRef idx="0">
            <a:schemeClr val="dk1"/>
          </a:fillRef>
          <a:effectRef idx="0">
            <a:schemeClr val="dk1"/>
          </a:effectRef>
          <a:fontRef idx="minor">
            <a:schemeClr val="tx1"/>
          </a:fontRef>
        </p:style>
      </p:cxnSp>
      <p:sp>
        <p:nvSpPr>
          <p:cNvPr id="13" name="円/楕円 12"/>
          <p:cNvSpPr/>
          <p:nvPr/>
        </p:nvSpPr>
        <p:spPr>
          <a:xfrm>
            <a:off x="3076532" y="2910060"/>
            <a:ext cx="2863624" cy="151216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俯瞰的で</a:t>
            </a:r>
            <a:endParaRPr lang="en-US" altLang="ja-JP" sz="2800" dirty="0">
              <a:solidFill>
                <a:prstClr val="black"/>
              </a:solidFill>
            </a:endParaRPr>
          </a:p>
          <a:p>
            <a:pPr algn="ctr"/>
            <a:r>
              <a:rPr lang="ja-JP" altLang="en-US" sz="2800" dirty="0" smtClean="0">
                <a:solidFill>
                  <a:prstClr val="black"/>
                </a:solidFill>
              </a:rPr>
              <a:t>広く</a:t>
            </a:r>
            <a:endParaRPr lang="en-US" altLang="ja-JP" sz="2800" dirty="0" smtClean="0">
              <a:solidFill>
                <a:prstClr val="black"/>
              </a:solidFill>
            </a:endParaRPr>
          </a:p>
          <a:p>
            <a:pPr algn="ctr"/>
            <a:r>
              <a:rPr lang="ja-JP" altLang="en-US" sz="2800" dirty="0">
                <a:solidFill>
                  <a:prstClr val="black"/>
                </a:solidFill>
              </a:rPr>
              <a:t>断続的</a:t>
            </a:r>
          </a:p>
        </p:txBody>
      </p:sp>
      <p:sp>
        <p:nvSpPr>
          <p:cNvPr id="14" name="円/楕円 13"/>
          <p:cNvSpPr/>
          <p:nvPr/>
        </p:nvSpPr>
        <p:spPr>
          <a:xfrm>
            <a:off x="494509" y="4418428"/>
            <a:ext cx="2308559" cy="1314828"/>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細かく</a:t>
            </a:r>
            <a:endParaRPr lang="en-US" altLang="ja-JP" sz="2800" dirty="0">
              <a:solidFill>
                <a:prstClr val="black"/>
              </a:solidFill>
            </a:endParaRPr>
          </a:p>
          <a:p>
            <a:pPr algn="ctr"/>
            <a:r>
              <a:rPr lang="ja-JP" altLang="en-US" sz="2800" dirty="0" smtClean="0">
                <a:solidFill>
                  <a:prstClr val="black"/>
                </a:solidFill>
              </a:rPr>
              <a:t>深く</a:t>
            </a:r>
            <a:endParaRPr lang="en-US" altLang="ja-JP" sz="2800" dirty="0" smtClean="0">
              <a:solidFill>
                <a:prstClr val="black"/>
              </a:solidFill>
            </a:endParaRPr>
          </a:p>
          <a:p>
            <a:pPr algn="ctr"/>
            <a:r>
              <a:rPr lang="ja-JP" altLang="en-US" sz="2800" dirty="0">
                <a:solidFill>
                  <a:prstClr val="black"/>
                </a:solidFill>
              </a:rPr>
              <a:t>連続的</a:t>
            </a:r>
            <a:endParaRPr lang="en-US" altLang="ja-JP" sz="2800" dirty="0">
              <a:solidFill>
                <a:prstClr val="black"/>
              </a:solidFill>
            </a:endParaRPr>
          </a:p>
        </p:txBody>
      </p:sp>
      <p:sp>
        <p:nvSpPr>
          <p:cNvPr id="16" name="円/楕円 15"/>
          <p:cNvSpPr/>
          <p:nvPr/>
        </p:nvSpPr>
        <p:spPr>
          <a:xfrm>
            <a:off x="494509" y="1743180"/>
            <a:ext cx="2308559" cy="1371305"/>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細かく</a:t>
            </a:r>
            <a:endParaRPr lang="en-US" altLang="ja-JP" sz="2800" dirty="0">
              <a:solidFill>
                <a:prstClr val="black"/>
              </a:solidFill>
            </a:endParaRPr>
          </a:p>
          <a:p>
            <a:pPr algn="ctr"/>
            <a:r>
              <a:rPr lang="ja-JP" altLang="en-US" sz="2800" dirty="0" smtClean="0">
                <a:solidFill>
                  <a:prstClr val="black"/>
                </a:solidFill>
              </a:rPr>
              <a:t>深く</a:t>
            </a:r>
            <a:endParaRPr lang="en-US" altLang="ja-JP" sz="2800" dirty="0" smtClean="0">
              <a:solidFill>
                <a:prstClr val="black"/>
              </a:solidFill>
            </a:endParaRPr>
          </a:p>
          <a:p>
            <a:pPr algn="ctr"/>
            <a:r>
              <a:rPr lang="ja-JP" altLang="en-US" sz="2800" dirty="0" smtClean="0">
                <a:solidFill>
                  <a:prstClr val="black"/>
                </a:solidFill>
              </a:rPr>
              <a:t>連続的</a:t>
            </a:r>
            <a:endParaRPr lang="ja-JP" altLang="en-US" sz="2800" dirty="0">
              <a:solidFill>
                <a:prstClr val="black"/>
              </a:solidFill>
            </a:endParaRPr>
          </a:p>
        </p:txBody>
      </p:sp>
      <p:sp>
        <p:nvSpPr>
          <p:cNvPr id="17" name="円/楕円 16"/>
          <p:cNvSpPr/>
          <p:nvPr/>
        </p:nvSpPr>
        <p:spPr>
          <a:xfrm>
            <a:off x="6300193" y="1743181"/>
            <a:ext cx="2308559" cy="1371304"/>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細かく</a:t>
            </a:r>
            <a:endParaRPr lang="en-US" altLang="ja-JP" sz="2800" dirty="0">
              <a:solidFill>
                <a:prstClr val="black"/>
              </a:solidFill>
            </a:endParaRPr>
          </a:p>
          <a:p>
            <a:pPr algn="ctr"/>
            <a:r>
              <a:rPr lang="ja-JP" altLang="en-US" sz="2800" dirty="0" smtClean="0">
                <a:solidFill>
                  <a:prstClr val="black"/>
                </a:solidFill>
              </a:rPr>
              <a:t>深く</a:t>
            </a:r>
            <a:endParaRPr lang="en-US" altLang="ja-JP" sz="2800" dirty="0" smtClean="0">
              <a:solidFill>
                <a:prstClr val="black"/>
              </a:solidFill>
            </a:endParaRPr>
          </a:p>
          <a:p>
            <a:pPr algn="ctr"/>
            <a:r>
              <a:rPr lang="ja-JP" altLang="en-US" sz="2800" dirty="0">
                <a:solidFill>
                  <a:prstClr val="black"/>
                </a:solidFill>
              </a:rPr>
              <a:t>連続的</a:t>
            </a:r>
          </a:p>
        </p:txBody>
      </p:sp>
      <p:sp>
        <p:nvSpPr>
          <p:cNvPr id="18" name="円/楕円 17"/>
          <p:cNvSpPr/>
          <p:nvPr/>
        </p:nvSpPr>
        <p:spPr>
          <a:xfrm>
            <a:off x="6300193" y="4493748"/>
            <a:ext cx="2308559" cy="1383524"/>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rtlCol="0" anchor="ctr"/>
          <a:lstStyle/>
          <a:p>
            <a:pPr algn="ctr"/>
            <a:r>
              <a:rPr lang="ja-JP" altLang="en-US" sz="2800" dirty="0">
                <a:solidFill>
                  <a:prstClr val="black"/>
                </a:solidFill>
              </a:rPr>
              <a:t>細かく</a:t>
            </a:r>
            <a:endParaRPr lang="en-US" altLang="ja-JP" sz="2800" dirty="0">
              <a:solidFill>
                <a:prstClr val="black"/>
              </a:solidFill>
            </a:endParaRPr>
          </a:p>
          <a:p>
            <a:pPr algn="ctr"/>
            <a:r>
              <a:rPr lang="ja-JP" altLang="en-US" sz="2800" dirty="0" smtClean="0">
                <a:solidFill>
                  <a:prstClr val="black"/>
                </a:solidFill>
              </a:rPr>
              <a:t>深く</a:t>
            </a:r>
            <a:endParaRPr lang="en-US" altLang="ja-JP" sz="2800" dirty="0" smtClean="0">
              <a:solidFill>
                <a:prstClr val="black"/>
              </a:solidFill>
            </a:endParaRPr>
          </a:p>
          <a:p>
            <a:pPr algn="ctr"/>
            <a:r>
              <a:rPr lang="ja-JP" altLang="en-US" sz="2800" dirty="0">
                <a:solidFill>
                  <a:prstClr val="black"/>
                </a:solidFill>
              </a:rPr>
              <a:t>連続的</a:t>
            </a:r>
            <a:endParaRPr lang="en-US" altLang="ja-JP" sz="28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19</a:t>
            </a:fld>
            <a:endParaRPr lang="ja-JP" altLang="en-US">
              <a:solidFill>
                <a:prstClr val="black">
                  <a:tint val="75000"/>
                </a:prstClr>
              </a:solidFill>
            </a:endParaRPr>
          </a:p>
        </p:txBody>
      </p:sp>
    </p:spTree>
    <p:extLst>
      <p:ext uri="{BB962C8B-B14F-4D97-AF65-F5344CB8AC3E}">
        <p14:creationId xmlns:p14="http://schemas.microsoft.com/office/powerpoint/2010/main" val="3897538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88640"/>
            <a:ext cx="8507288" cy="792088"/>
          </a:xfrm>
        </p:spPr>
        <p:txBody>
          <a:bodyPr rtlCol="0">
            <a:normAutofit/>
          </a:bodyPr>
          <a:lstStyle/>
          <a:p>
            <a:pPr marL="0" indent="0" algn="ctr" fontAlgn="auto">
              <a:spcAft>
                <a:spcPts val="0"/>
              </a:spcAft>
              <a:buNone/>
              <a:defRPr/>
            </a:pPr>
            <a:r>
              <a:rPr lang="en-US" altLang="ja-JP" sz="3600" dirty="0" smtClean="0"/>
              <a:t>1.</a:t>
            </a:r>
            <a:r>
              <a:rPr lang="ja-JP" altLang="en-US" sz="3600" dirty="0" smtClean="0"/>
              <a:t>はじめ</a:t>
            </a:r>
            <a:r>
              <a:rPr lang="ja-JP" altLang="en-US" sz="3600" dirty="0"/>
              <a:t>に</a:t>
            </a:r>
            <a:endParaRPr lang="en-US" altLang="ja-JP" sz="3600" dirty="0"/>
          </a:p>
        </p:txBody>
      </p:sp>
      <p:sp>
        <p:nvSpPr>
          <p:cNvPr id="4" name="タイトル 1"/>
          <p:cNvSpPr>
            <a:spLocks noGrp="1"/>
          </p:cNvSpPr>
          <p:nvPr>
            <p:ph type="title"/>
          </p:nvPr>
        </p:nvSpPr>
        <p:spPr>
          <a:xfrm>
            <a:off x="457200" y="980728"/>
            <a:ext cx="8229600" cy="1080120"/>
          </a:xfrm>
        </p:spPr>
        <p:txBody>
          <a:bodyPr/>
          <a:lstStyle/>
          <a:p>
            <a:r>
              <a:rPr lang="ja-JP" altLang="en-US" sz="4000" dirty="0"/>
              <a:t>相談支援がなぜ強調されるのか？</a:t>
            </a:r>
          </a:p>
        </p:txBody>
      </p:sp>
      <p:sp>
        <p:nvSpPr>
          <p:cNvPr id="5" name="コンテンツ プレースホルダー 2"/>
          <p:cNvSpPr txBox="1">
            <a:spLocks/>
          </p:cNvSpPr>
          <p:nvPr/>
        </p:nvSpPr>
        <p:spPr bwMode="auto">
          <a:xfrm>
            <a:off x="457200" y="2204864"/>
            <a:ext cx="82296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fontScale="70000" lnSpcReduction="20000"/>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400" fontAlgn="auto">
              <a:lnSpc>
                <a:spcPct val="120000"/>
              </a:lnSpc>
              <a:spcAft>
                <a:spcPts val="0"/>
              </a:spcAft>
              <a:defRPr/>
            </a:pPr>
            <a:r>
              <a:rPr lang="ja-JP" altLang="ja-JP" dirty="0" smtClean="0"/>
              <a:t>社会情勢・構成や価値基準等の変化に伴い、障害のある人もそうでない人も平等に権利の主体者であるという考え方が普及。障害のある人も生活者として多様な価値観が認められ、多様な社会資源を活用する可能性が広がった。</a:t>
            </a:r>
          </a:p>
          <a:p>
            <a:pPr defTabSz="914400" fontAlgn="auto">
              <a:lnSpc>
                <a:spcPct val="120000"/>
              </a:lnSpc>
              <a:spcAft>
                <a:spcPts val="0"/>
              </a:spcAft>
              <a:defRPr/>
            </a:pPr>
            <a:r>
              <a:rPr lang="ja-JP" altLang="ja-JP" dirty="0" smtClean="0"/>
              <a:t>こうした状況を背景に障害のある人たちの地域生活全体を支援しようとする支援観も広がったが、特定の個人や施設・機関だけではその支援は困難であり、多領域・多職種の知恵、知識、経験やノウハウを集めたチームによる支援が重要性を増した。</a:t>
            </a:r>
            <a:endParaRPr lang="en-US" altLang="ja-JP" dirty="0" smtClean="0"/>
          </a:p>
          <a:p>
            <a:pPr marL="0" indent="0" algn="ctr" defTabSz="914400" fontAlgn="auto">
              <a:spcAft>
                <a:spcPts val="0"/>
              </a:spcAft>
              <a:buFont typeface="Arial" pitchFamily="34" charset="0"/>
              <a:buNone/>
              <a:defRPr/>
            </a:pPr>
            <a:r>
              <a:rPr lang="ja-JP" altLang="en-US" dirty="0" smtClean="0"/>
              <a:t>↓</a:t>
            </a:r>
            <a:endParaRPr lang="en-US" altLang="ja-JP" dirty="0" smtClean="0"/>
          </a:p>
          <a:p>
            <a:pPr marL="0" indent="0" algn="ctr" defTabSz="914400" fontAlgn="auto">
              <a:spcAft>
                <a:spcPts val="0"/>
              </a:spcAft>
              <a:buFont typeface="Arial" pitchFamily="34" charset="0"/>
              <a:buNone/>
              <a:defRPr/>
            </a:pPr>
            <a:r>
              <a:rPr lang="ja-JP" altLang="en-US" sz="4200" dirty="0" smtClean="0"/>
              <a:t>「相談支援」の強化</a:t>
            </a:r>
            <a:endParaRPr lang="en-US" altLang="ja-JP" sz="4200" dirty="0"/>
          </a:p>
        </p:txBody>
      </p:sp>
      <p:sp>
        <p:nvSpPr>
          <p:cNvPr id="6" name="スライド番号プレースホルダー 5"/>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2</a:t>
            </a:fld>
            <a:endParaRPr lang="ja-JP" altLang="en-US">
              <a:solidFill>
                <a:prstClr val="black">
                  <a:tint val="75000"/>
                </a:prstClr>
              </a:solidFill>
            </a:endParaRPr>
          </a:p>
        </p:txBody>
      </p:sp>
    </p:spTree>
    <p:extLst>
      <p:ext uri="{BB962C8B-B14F-4D97-AF65-F5344CB8AC3E}">
        <p14:creationId xmlns:p14="http://schemas.microsoft.com/office/powerpoint/2010/main" val="277784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57200" y="130198"/>
            <a:ext cx="8229600" cy="561975"/>
          </a:xfrm>
        </p:spPr>
        <p:txBody>
          <a:bodyPr/>
          <a:lstStyle/>
          <a:p>
            <a:r>
              <a:rPr lang="ja-JP" altLang="en-US" sz="2800" b="1" dirty="0"/>
              <a:t>サービス等利用計画書と個別支援計画書等の関係性</a:t>
            </a:r>
            <a:endParaRPr lang="ja-JP" altLang="en-US" sz="2800" dirty="0"/>
          </a:p>
        </p:txBody>
      </p:sp>
      <p:sp>
        <p:nvSpPr>
          <p:cNvPr id="49155" name="コンテンツ プレースホルダ 2"/>
          <p:cNvSpPr>
            <a:spLocks noGrp="1"/>
          </p:cNvSpPr>
          <p:nvPr>
            <p:ph idx="1"/>
          </p:nvPr>
        </p:nvSpPr>
        <p:spPr>
          <a:xfrm>
            <a:off x="252047" y="765175"/>
            <a:ext cx="8639908" cy="5759450"/>
          </a:xfrm>
        </p:spPr>
        <p:txBody>
          <a:bodyPr/>
          <a:lstStyle/>
          <a:p>
            <a:pPr marL="0" indent="0" eaLnBrk="1" hangingPunct="1">
              <a:buNone/>
            </a:pPr>
            <a:r>
              <a:rPr lang="ja-JP" altLang="en-US" sz="2400" dirty="0">
                <a:solidFill>
                  <a:srgbClr val="000000"/>
                </a:solidFill>
              </a:rPr>
              <a:t>例えば、</a:t>
            </a:r>
            <a:r>
              <a:rPr lang="ja-JP" altLang="en-US" sz="1800" dirty="0"/>
              <a:t>建築業界において、</a:t>
            </a:r>
            <a:endParaRPr lang="en-US" altLang="ja-JP" sz="1800" dirty="0"/>
          </a:p>
          <a:p>
            <a:pPr marL="0" indent="0" eaLnBrk="1" hangingPunct="1">
              <a:buNone/>
            </a:pPr>
            <a:endParaRPr lang="en-US" altLang="ja-JP" sz="1200" dirty="0"/>
          </a:p>
          <a:p>
            <a:pPr marL="0" indent="0" eaLnBrk="1" hangingPunct="1">
              <a:buNone/>
            </a:pPr>
            <a:r>
              <a:rPr lang="ja-JP" altLang="en-US" sz="1800" dirty="0"/>
              <a:t>「設計図」とは、設計者がお客や公的機関に提出するために作成する</a:t>
            </a:r>
            <a:endParaRPr lang="en-US" altLang="ja-JP" sz="1800" dirty="0"/>
          </a:p>
          <a:p>
            <a:pPr marL="0" indent="0" eaLnBrk="1" hangingPunct="1">
              <a:buNone/>
            </a:pPr>
            <a:r>
              <a:rPr lang="ja-JP" altLang="en-US" sz="1800" dirty="0"/>
              <a:t>図面で、部屋の広さや高さ仕上げ、形状がわかる図面である。</a:t>
            </a:r>
            <a:endParaRPr lang="en-US" altLang="ja-JP" sz="1800" dirty="0"/>
          </a:p>
          <a:p>
            <a:pPr marL="0" indent="0" eaLnBrk="1" hangingPunct="1">
              <a:buNone/>
            </a:pPr>
            <a:r>
              <a:rPr lang="ja-JP" altLang="en-US" sz="1800" dirty="0"/>
              <a:t>「施工図」は、設計図を元にして、例えば壁の厚さ、天板の巾、材料の厚さ、高さなど、実際の現場を管理する人が必要な寸法を決定しながら作成する図面である。この図面を元に、各職種が材料の手配、加工などを行う。</a:t>
            </a:r>
            <a:endParaRPr lang="en-US" altLang="ja-JP" sz="1800" dirty="0"/>
          </a:p>
          <a:p>
            <a:pPr marL="0" indent="0" eaLnBrk="1" hangingPunct="1">
              <a:buNone/>
            </a:pPr>
            <a:endParaRPr lang="en-US" altLang="ja-JP" sz="1200" dirty="0"/>
          </a:p>
          <a:p>
            <a:pPr marL="0" indent="0" eaLnBrk="1" hangingPunct="1">
              <a:buNone/>
            </a:pPr>
            <a:r>
              <a:rPr lang="ja-JP" altLang="en-US" sz="1800" dirty="0"/>
              <a:t>ひとつの家を作り上げるには、複数の職種の仕事がうまく調和していなければならず、大工さん、建具屋さん、クロス屋さん、設備屋さん、電気屋さん等、複数に及ぶ。</a:t>
            </a:r>
            <a:endParaRPr lang="en-US" altLang="ja-JP" sz="1800" dirty="0"/>
          </a:p>
          <a:p>
            <a:pPr marL="0" indent="0" eaLnBrk="1" hangingPunct="1">
              <a:buNone/>
            </a:pPr>
            <a:endParaRPr lang="en-US" altLang="ja-JP" sz="1200" dirty="0"/>
          </a:p>
          <a:p>
            <a:pPr marL="0" indent="0" eaLnBrk="1" hangingPunct="1">
              <a:buNone/>
            </a:pPr>
            <a:r>
              <a:rPr lang="ja-JP" altLang="en-US" sz="1800" dirty="0"/>
              <a:t>それぞれが自分の仕事以外の寸法や形状を理解しなければ、自分の仕事が納まらなくなってしまったり、せっかくの手配品を作り直すことになったりする。</a:t>
            </a:r>
            <a:endParaRPr lang="en-US" altLang="ja-JP" sz="1800" dirty="0"/>
          </a:p>
          <a:p>
            <a:pPr marL="0" indent="0" eaLnBrk="1" hangingPunct="1">
              <a:buNone/>
            </a:pPr>
            <a:endParaRPr lang="en-US" altLang="ja-JP" sz="1200" dirty="0"/>
          </a:p>
          <a:p>
            <a:pPr marL="0" indent="0" eaLnBrk="1" hangingPunct="1">
              <a:buNone/>
            </a:pPr>
            <a:r>
              <a:rPr lang="ja-JP" altLang="en-US" sz="2400" dirty="0"/>
              <a:t>「設計図」＝</a:t>
            </a:r>
            <a:r>
              <a:rPr lang="ja-JP" altLang="en-US" sz="2400" dirty="0">
                <a:solidFill>
                  <a:srgbClr val="FF0000"/>
                </a:solidFill>
              </a:rPr>
              <a:t>「サービス等利用計画」</a:t>
            </a:r>
            <a:r>
              <a:rPr lang="ja-JP" altLang="en-US" sz="1800" dirty="0"/>
              <a:t>に、</a:t>
            </a:r>
            <a:endParaRPr lang="en-US" altLang="ja-JP" sz="1800" dirty="0"/>
          </a:p>
          <a:p>
            <a:pPr marL="0" indent="0" eaLnBrk="1" hangingPunct="1">
              <a:buNone/>
            </a:pPr>
            <a:r>
              <a:rPr lang="ja-JP" altLang="en-US" sz="2400" dirty="0"/>
              <a:t>「施工図」＝</a:t>
            </a:r>
            <a:r>
              <a:rPr lang="ja-JP" altLang="en-US" sz="2400" dirty="0">
                <a:solidFill>
                  <a:srgbClr val="FF0000"/>
                </a:solidFill>
              </a:rPr>
              <a:t>「個別支援計画書等」</a:t>
            </a:r>
            <a:r>
              <a:rPr lang="ja-JP" altLang="en-US" sz="1800" dirty="0"/>
              <a:t>に置き換えると、</a:t>
            </a:r>
            <a:endParaRPr lang="en-US" altLang="ja-JP" sz="1800" dirty="0"/>
          </a:p>
          <a:p>
            <a:pPr marL="0" indent="0" eaLnBrk="1" hangingPunct="1">
              <a:buNone/>
            </a:pPr>
            <a:endParaRPr lang="en-US" altLang="ja-JP" sz="1200" dirty="0"/>
          </a:p>
          <a:p>
            <a:pPr marL="0" indent="0" eaLnBrk="1" hangingPunct="1">
              <a:buNone/>
            </a:pPr>
            <a:r>
              <a:rPr lang="ja-JP" altLang="en-US" sz="1800" dirty="0"/>
              <a:t>「サービス等利用計画書」と「個別支援計画書等」の関係性が理解しやすくなる。</a:t>
            </a:r>
            <a:endParaRPr lang="en-US" altLang="ja-JP" sz="1800" dirty="0"/>
          </a:p>
        </p:txBody>
      </p:sp>
      <p:pic>
        <p:nvPicPr>
          <p:cNvPr id="49156" name="図 5" descr="理想家.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692696"/>
            <a:ext cx="1983666" cy="133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図 7" descr="設計.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4509121"/>
            <a:ext cx="2309796" cy="13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0331956-2F68-4D05-863B-AC434D5D5278}" type="slidenum">
              <a:rPr lang="ja-JP" altLang="en-US" smtClean="0"/>
              <a:pPr>
                <a:defRPr/>
              </a:pPr>
              <a:t>20</a:t>
            </a:fld>
            <a:endParaRPr lang="ja-JP" altLang="en-US"/>
          </a:p>
        </p:txBody>
      </p:sp>
    </p:spTree>
    <p:extLst>
      <p:ext uri="{BB962C8B-B14F-4D97-AF65-F5344CB8AC3E}">
        <p14:creationId xmlns:p14="http://schemas.microsoft.com/office/powerpoint/2010/main" val="3248088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404664"/>
            <a:ext cx="8229600" cy="1143000"/>
          </a:xfrm>
        </p:spPr>
        <p:txBody>
          <a:bodyPr>
            <a:noAutofit/>
          </a:bodyPr>
          <a:lstStyle/>
          <a:p>
            <a:r>
              <a:rPr lang="ja-JP" altLang="en-US" sz="4000" dirty="0">
                <a:latin typeface="+mj-ea"/>
              </a:rPr>
              <a:t>誰もが可能性を拡げる視点に</a:t>
            </a:r>
            <a:r>
              <a:rPr lang="en-US" altLang="ja-JP" sz="4000" dirty="0">
                <a:latin typeface="+mj-ea"/>
              </a:rPr>
              <a:t/>
            </a:r>
            <a:br>
              <a:rPr lang="en-US" altLang="ja-JP" sz="4000" dirty="0">
                <a:latin typeface="+mj-ea"/>
              </a:rPr>
            </a:br>
            <a:r>
              <a:rPr lang="ja-JP" altLang="en-US" sz="4000" dirty="0">
                <a:latin typeface="+mj-ea"/>
              </a:rPr>
              <a:t>気付く可能性を持つ</a:t>
            </a:r>
            <a:r>
              <a:rPr lang="en-US" altLang="ja-JP" sz="4000" dirty="0">
                <a:latin typeface="+mj-ea"/>
              </a:rPr>
              <a:t>…</a:t>
            </a:r>
            <a:endParaRPr lang="ja-JP" altLang="en-US" sz="4000" dirty="0">
              <a:latin typeface="+mj-ea"/>
            </a:endParaRPr>
          </a:p>
        </p:txBody>
      </p:sp>
      <p:pic>
        <p:nvPicPr>
          <p:cNvPr id="8"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1686826"/>
            <a:ext cx="3312368" cy="3360059"/>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6"/>
          <p:cNvSpPr txBox="1">
            <a:spLocks/>
          </p:cNvSpPr>
          <p:nvPr/>
        </p:nvSpPr>
        <p:spPr>
          <a:xfrm>
            <a:off x="457200" y="5287218"/>
            <a:ext cx="8229600" cy="1143000"/>
          </a:xfrm>
          <a:prstGeom prst="rect">
            <a:avLst/>
          </a:prstGeom>
        </p:spPr>
        <p:txBody>
          <a:bodyPr vert="horz" lIns="91402" tIns="45702" rIns="91402" bIns="4570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そんな見方をすればなおさら</a:t>
            </a:r>
            <a:endParaRPr lang="en-US" altLang="ja-JP" sz="3600" dirty="0"/>
          </a:p>
          <a:p>
            <a:r>
              <a:rPr lang="ja-JP" altLang="en-US" sz="3600" dirty="0"/>
              <a:t>対等性・双方向性・協働性は大切</a:t>
            </a:r>
          </a:p>
        </p:txBody>
      </p:sp>
      <p:sp>
        <p:nvSpPr>
          <p:cNvPr id="2" name="スライド番号プレースホルダー 1"/>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3132266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idx="1"/>
          </p:nvPr>
        </p:nvSpPr>
        <p:spPr>
          <a:xfrm>
            <a:off x="395296" y="882652"/>
            <a:ext cx="8353425" cy="5641975"/>
          </a:xfrm>
        </p:spPr>
        <p:txBody>
          <a:bodyPr/>
          <a:lstStyle/>
          <a:p>
            <a:pPr eaLnBrk="1" hangingPunct="1">
              <a:lnSpc>
                <a:spcPct val="90000"/>
              </a:lnSpc>
              <a:buFontTx/>
              <a:buNone/>
            </a:pPr>
            <a:r>
              <a:rPr lang="ja-JP" altLang="en-US" sz="3000" dirty="0"/>
              <a:t>　  　「競合しているＡとＢという靴のメーカーが互いに競いあっていた。</a:t>
            </a:r>
          </a:p>
          <a:p>
            <a:pPr eaLnBrk="1" hangingPunct="1">
              <a:lnSpc>
                <a:spcPct val="90000"/>
              </a:lnSpc>
              <a:buFontTx/>
              <a:buNone/>
            </a:pPr>
            <a:r>
              <a:rPr lang="ja-JP" altLang="en-US" sz="3000" dirty="0"/>
              <a:t>　　 もう新しいマーケットを見つけるしかない、ということになり、両社の調査員が、はるか南の島を視察に行った。島の人たちが靴を買ってくれるかどうか、つまり、靴が売れそうか、売れそうにないかを、調べに行ったのだ。</a:t>
            </a:r>
          </a:p>
          <a:p>
            <a:pPr eaLnBrk="1" hangingPunct="1">
              <a:lnSpc>
                <a:spcPct val="90000"/>
              </a:lnSpc>
              <a:buFontTx/>
              <a:buNone/>
            </a:pPr>
            <a:r>
              <a:rPr lang="ja-JP" altLang="en-US" sz="3000" dirty="0"/>
              <a:t>　　 島の人たちを見てみると、靴を履いている人など一人もいない！そこで早速、両者の調査員は、互いにそれぞれの会社にレポートを送った」</a:t>
            </a:r>
          </a:p>
          <a:p>
            <a:pPr eaLnBrk="1" hangingPunct="1">
              <a:lnSpc>
                <a:spcPct val="90000"/>
              </a:lnSpc>
              <a:buFontTx/>
              <a:buNone/>
            </a:pPr>
            <a:endParaRPr lang="ja-JP" altLang="en-US" sz="3000" dirty="0"/>
          </a:p>
          <a:p>
            <a:pPr eaLnBrk="1" hangingPunct="1">
              <a:lnSpc>
                <a:spcPct val="90000"/>
              </a:lnSpc>
              <a:buFontTx/>
              <a:buNone/>
            </a:pPr>
            <a:r>
              <a:rPr lang="ja-JP" altLang="en-US" sz="3000" dirty="0"/>
              <a:t>　</a:t>
            </a:r>
            <a:r>
              <a:rPr lang="ja-JP" altLang="en-US" sz="1600" dirty="0"/>
              <a:t>今泉浩晃「超メモ学入門マンダラートの技法」日本実業出版社、</a:t>
            </a:r>
            <a:r>
              <a:rPr lang="en-US" altLang="ja-JP" sz="1600" dirty="0"/>
              <a:t>1988</a:t>
            </a:r>
            <a:r>
              <a:rPr lang="ja-JP" altLang="en-US" sz="1600" dirty="0" err="1"/>
              <a:t>、</a:t>
            </a:r>
            <a:r>
              <a:rPr lang="en-US" altLang="ja-JP" sz="1600" dirty="0"/>
              <a:t>p68</a:t>
            </a:r>
            <a:r>
              <a:rPr lang="ja-JP" altLang="en-US" sz="1600" dirty="0"/>
              <a:t>－</a:t>
            </a:r>
            <a:r>
              <a:rPr lang="en-US" altLang="ja-JP" sz="1600" dirty="0"/>
              <a:t>69</a:t>
            </a:r>
            <a:r>
              <a:rPr lang="ja-JP" altLang="en-US" sz="1600" dirty="0"/>
              <a:t>を一部改変</a:t>
            </a:r>
          </a:p>
        </p:txBody>
      </p:sp>
      <p:sp>
        <p:nvSpPr>
          <p:cNvPr id="51203" name="AutoShape 3"/>
          <p:cNvSpPr>
            <a:spLocks noChangeArrowheads="1"/>
          </p:cNvSpPr>
          <p:nvPr/>
        </p:nvSpPr>
        <p:spPr bwMode="auto">
          <a:xfrm>
            <a:off x="395288" y="403227"/>
            <a:ext cx="8424862" cy="6049963"/>
          </a:xfrm>
          <a:prstGeom prst="roundRect">
            <a:avLst>
              <a:gd name="adj" fmla="val 4569"/>
            </a:avLst>
          </a:prstGeom>
          <a:noFill/>
          <a:ln w="9525">
            <a:solidFill>
              <a:srgbClr val="FF0000"/>
            </a:solidFill>
            <a:round/>
            <a:headEnd/>
            <a:tailEnd/>
          </a:ln>
        </p:spPr>
        <p:txBody>
          <a:bodyPr wrap="none" lIns="91392" tIns="45697" rIns="91392" bIns="45697" anchor="ctr"/>
          <a:lstStyle/>
          <a:p>
            <a:pPr defTabSz="914024"/>
            <a:endParaRPr lang="ja-JP" altLang="en-US">
              <a:solidFill>
                <a:prstClr val="black"/>
              </a:solidFill>
            </a:endParaRPr>
          </a:p>
        </p:txBody>
      </p:sp>
      <p:sp>
        <p:nvSpPr>
          <p:cNvPr id="6" name="Rectangle 34"/>
          <p:cNvSpPr>
            <a:spLocks noChangeArrowheads="1"/>
          </p:cNvSpPr>
          <p:nvPr/>
        </p:nvSpPr>
        <p:spPr bwMode="auto">
          <a:xfrm>
            <a:off x="6715027" y="6471605"/>
            <a:ext cx="24366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91402" tIns="45702" rIns="91402" bIns="45702">
            <a:spAutoFit/>
          </a:bodyPr>
          <a:lstStyle/>
          <a:p>
            <a:r>
              <a:rPr lang="ja-JP" altLang="en-US" dirty="0" smtClean="0"/>
              <a:t>［佐藤光正</a:t>
            </a:r>
            <a:r>
              <a:rPr lang="en-US" altLang="ja-JP" dirty="0" smtClean="0"/>
              <a:t>(</a:t>
            </a:r>
            <a:r>
              <a:rPr lang="ja-JP" altLang="en-US" dirty="0" smtClean="0"/>
              <a:t>駒澤大学</a:t>
            </a:r>
            <a:r>
              <a:rPr lang="en-US" altLang="ja-JP" dirty="0" smtClean="0"/>
              <a:t>)</a:t>
            </a:r>
            <a:r>
              <a:rPr lang="ja-JP" altLang="en-US" dirty="0" smtClean="0"/>
              <a:t>］</a:t>
            </a:r>
            <a:endParaRPr lang="ja-JP" altLang="en-US" dirty="0"/>
          </a:p>
        </p:txBody>
      </p:sp>
      <p:sp>
        <p:nvSpPr>
          <p:cNvPr id="2" name="スライド番号プレースホルダー 1"/>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14321161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4">
                                            <p:txEl>
                                              <p:pRg st="0" end="0"/>
                                            </p:txEl>
                                          </p:spTgt>
                                        </p:tgtEl>
                                        <p:attrNameLst>
                                          <p:attrName>style.visibility</p:attrName>
                                        </p:attrNameLst>
                                      </p:cBhvr>
                                      <p:to>
                                        <p:strVal val="visible"/>
                                      </p:to>
                                    </p:set>
                                    <p:anim calcmode="discrete" valueType="clr">
                                      <p:cBhvr override="childStyle">
                                        <p:cTn id="7" dur="80"/>
                                        <p:tgtEl>
                                          <p:spTgt spid="30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4">
                                            <p:txEl>
                                              <p:pRg st="1" end="1"/>
                                            </p:txEl>
                                          </p:spTgt>
                                        </p:tgtEl>
                                        <p:attrNameLst>
                                          <p:attrName>style.visibility</p:attrName>
                                        </p:attrNameLst>
                                      </p:cBhvr>
                                      <p:to>
                                        <p:strVal val="visible"/>
                                      </p:to>
                                    </p:set>
                                    <p:anim calcmode="discrete" valueType="clr">
                                      <p:cBhvr override="childStyle">
                                        <p:cTn id="14" dur="80"/>
                                        <p:tgtEl>
                                          <p:spTgt spid="307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07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4">
                                            <p:txEl>
                                              <p:pRg st="2" end="2"/>
                                            </p:txEl>
                                          </p:spTgt>
                                        </p:tgtEl>
                                        <p:attrNameLst>
                                          <p:attrName>style.visibility</p:attrName>
                                        </p:attrNameLst>
                                      </p:cBhvr>
                                      <p:to>
                                        <p:strVal val="visible"/>
                                      </p:to>
                                    </p:set>
                                    <p:anim calcmode="discrete" valueType="clr">
                                      <p:cBhvr override="childStyle">
                                        <p:cTn id="21" dur="80"/>
                                        <p:tgtEl>
                                          <p:spTgt spid="307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07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455614" y="692151"/>
            <a:ext cx="8364537" cy="5434013"/>
          </a:xfrm>
        </p:spPr>
        <p:txBody>
          <a:bodyPr/>
          <a:lstStyle/>
          <a:p>
            <a:pPr eaLnBrk="1" hangingPunct="1">
              <a:lnSpc>
                <a:spcPct val="80000"/>
              </a:lnSpc>
              <a:buFontTx/>
              <a:buNone/>
            </a:pPr>
            <a:endParaRPr lang="en-US" altLang="ja-JP" sz="3000" dirty="0"/>
          </a:p>
          <a:p>
            <a:pPr eaLnBrk="1" hangingPunct="1">
              <a:lnSpc>
                <a:spcPct val="80000"/>
              </a:lnSpc>
              <a:buFontTx/>
              <a:buNone/>
            </a:pPr>
            <a:r>
              <a:rPr lang="ja-JP" altLang="en-US" sz="3000" dirty="0"/>
              <a:t>　</a:t>
            </a:r>
            <a:r>
              <a:rPr lang="ja-JP" altLang="en-US" sz="3000" u="sng" dirty="0"/>
              <a:t>Ａ社</a:t>
            </a:r>
          </a:p>
          <a:p>
            <a:pPr eaLnBrk="1" hangingPunct="1">
              <a:lnSpc>
                <a:spcPct val="80000"/>
              </a:lnSpc>
              <a:buFontTx/>
              <a:buNone/>
            </a:pPr>
            <a:r>
              <a:rPr lang="ja-JP" altLang="en-US" sz="3000" dirty="0" smtClean="0"/>
              <a:t>　　</a:t>
            </a:r>
            <a:r>
              <a:rPr lang="en-US" altLang="ja-JP" sz="3000" dirty="0" smtClean="0">
                <a:solidFill>
                  <a:srgbClr val="FF0000"/>
                </a:solidFill>
              </a:rPr>
              <a:t>『</a:t>
            </a:r>
            <a:r>
              <a:rPr lang="ja-JP" altLang="en-US" sz="3000" dirty="0">
                <a:solidFill>
                  <a:srgbClr val="FF0000"/>
                </a:solidFill>
              </a:rPr>
              <a:t>まったく見込みなし！</a:t>
            </a:r>
            <a:r>
              <a:rPr lang="en-US" altLang="ja-JP" sz="3000" dirty="0">
                <a:solidFill>
                  <a:srgbClr val="FF0000"/>
                </a:solidFill>
              </a:rPr>
              <a:t>』</a:t>
            </a:r>
          </a:p>
          <a:p>
            <a:pPr eaLnBrk="1" hangingPunct="1">
              <a:lnSpc>
                <a:spcPct val="80000"/>
              </a:lnSpc>
              <a:buFontTx/>
              <a:buNone/>
            </a:pPr>
            <a:r>
              <a:rPr lang="ja-JP" altLang="en-US" sz="3000" dirty="0" smtClean="0"/>
              <a:t>　　</a:t>
            </a:r>
            <a:r>
              <a:rPr lang="en-US" altLang="ja-JP" sz="3000" dirty="0" smtClean="0"/>
              <a:t>『</a:t>
            </a:r>
            <a:r>
              <a:rPr lang="ja-JP" altLang="en-US" sz="3000" dirty="0"/>
              <a:t>なぜなら島の人たちは誰も靴を履いていない</a:t>
            </a:r>
            <a:r>
              <a:rPr lang="en-US" altLang="ja-JP" sz="3000" dirty="0"/>
              <a:t>』</a:t>
            </a:r>
          </a:p>
          <a:p>
            <a:pPr eaLnBrk="1" hangingPunct="1">
              <a:lnSpc>
                <a:spcPct val="80000"/>
              </a:lnSpc>
              <a:buFontTx/>
              <a:buNone/>
            </a:pPr>
            <a:endParaRPr lang="en-US" altLang="ja-JP" sz="3000" dirty="0"/>
          </a:p>
          <a:p>
            <a:pPr eaLnBrk="1" hangingPunct="1">
              <a:lnSpc>
                <a:spcPct val="80000"/>
              </a:lnSpc>
              <a:buFontTx/>
              <a:buNone/>
            </a:pPr>
            <a:r>
              <a:rPr lang="ja-JP" altLang="en-US" sz="3000" dirty="0"/>
              <a:t>　</a:t>
            </a:r>
            <a:r>
              <a:rPr lang="ja-JP" altLang="en-US" sz="3000" u="sng" dirty="0"/>
              <a:t>Ｂ社</a:t>
            </a:r>
          </a:p>
          <a:p>
            <a:pPr eaLnBrk="1" hangingPunct="1">
              <a:lnSpc>
                <a:spcPct val="80000"/>
              </a:lnSpc>
              <a:buFontTx/>
              <a:buNone/>
            </a:pPr>
            <a:r>
              <a:rPr lang="ja-JP" altLang="en-US" sz="3000" dirty="0" smtClean="0"/>
              <a:t>　　</a:t>
            </a:r>
            <a:r>
              <a:rPr lang="en-US" altLang="ja-JP" sz="3000" dirty="0" smtClean="0">
                <a:solidFill>
                  <a:srgbClr val="FF0000"/>
                </a:solidFill>
              </a:rPr>
              <a:t>『</a:t>
            </a:r>
            <a:r>
              <a:rPr lang="ja-JP" altLang="en-US" sz="3000" dirty="0" err="1">
                <a:solidFill>
                  <a:srgbClr val="FF0000"/>
                </a:solidFill>
              </a:rPr>
              <a:t>すっ</a:t>
            </a:r>
            <a:r>
              <a:rPr lang="ja-JP" altLang="en-US" sz="3000" dirty="0">
                <a:solidFill>
                  <a:srgbClr val="FF0000"/>
                </a:solidFill>
              </a:rPr>
              <a:t>ごく有望だ！</a:t>
            </a:r>
            <a:r>
              <a:rPr lang="en-US" altLang="ja-JP" sz="3000" dirty="0">
                <a:solidFill>
                  <a:srgbClr val="FF0000"/>
                </a:solidFill>
              </a:rPr>
              <a:t>』</a:t>
            </a:r>
          </a:p>
          <a:p>
            <a:pPr eaLnBrk="1" hangingPunct="1">
              <a:lnSpc>
                <a:spcPct val="80000"/>
              </a:lnSpc>
              <a:buFontTx/>
              <a:buNone/>
            </a:pPr>
            <a:r>
              <a:rPr lang="ja-JP" altLang="en-US" sz="3000" dirty="0"/>
              <a:t>　　</a:t>
            </a:r>
            <a:r>
              <a:rPr lang="en-US" altLang="ja-JP" sz="3000" dirty="0"/>
              <a:t>『</a:t>
            </a:r>
            <a:r>
              <a:rPr lang="ja-JP" altLang="en-US" sz="3000" dirty="0"/>
              <a:t>なぜなら島の人たちは誰も靴を履いていない</a:t>
            </a:r>
            <a:r>
              <a:rPr lang="en-US" altLang="ja-JP" sz="3000" dirty="0"/>
              <a:t>』</a:t>
            </a:r>
          </a:p>
          <a:p>
            <a:pPr eaLnBrk="1" hangingPunct="1">
              <a:lnSpc>
                <a:spcPct val="80000"/>
              </a:lnSpc>
              <a:buFontTx/>
              <a:buNone/>
            </a:pPr>
            <a:endParaRPr lang="en-US" altLang="ja-JP" sz="3000" dirty="0"/>
          </a:p>
          <a:p>
            <a:pPr eaLnBrk="1" hangingPunct="1">
              <a:lnSpc>
                <a:spcPct val="80000"/>
              </a:lnSpc>
              <a:buFontTx/>
              <a:buNone/>
            </a:pPr>
            <a:endParaRPr lang="en-US" altLang="ja-JP" sz="3000" dirty="0"/>
          </a:p>
          <a:p>
            <a:pPr eaLnBrk="1" hangingPunct="1">
              <a:lnSpc>
                <a:spcPct val="80000"/>
              </a:lnSpc>
              <a:buFontTx/>
              <a:buNone/>
            </a:pPr>
            <a:r>
              <a:rPr lang="ja-JP" altLang="en-US" sz="3000" dirty="0"/>
              <a:t>　</a:t>
            </a:r>
            <a:r>
              <a:rPr lang="ja-JP" altLang="en-US" sz="1600" dirty="0"/>
              <a:t>今泉浩晃「超メモ学入門マンダラートの技法」日本実業出版社、</a:t>
            </a:r>
            <a:r>
              <a:rPr lang="en-US" altLang="ja-JP" sz="1600" dirty="0"/>
              <a:t>1988</a:t>
            </a:r>
            <a:r>
              <a:rPr lang="ja-JP" altLang="en-US" sz="1600" dirty="0" err="1"/>
              <a:t>、</a:t>
            </a:r>
            <a:r>
              <a:rPr lang="en-US" altLang="ja-JP" sz="1600" dirty="0"/>
              <a:t>p68</a:t>
            </a:r>
            <a:r>
              <a:rPr lang="ja-JP" altLang="en-US" sz="1600" dirty="0"/>
              <a:t>－</a:t>
            </a:r>
            <a:r>
              <a:rPr lang="en-US" altLang="ja-JP" sz="1600" dirty="0"/>
              <a:t>69</a:t>
            </a:r>
            <a:r>
              <a:rPr lang="ja-JP" altLang="en-US" sz="1600" dirty="0"/>
              <a:t>を一部改変</a:t>
            </a:r>
          </a:p>
        </p:txBody>
      </p:sp>
      <p:sp>
        <p:nvSpPr>
          <p:cNvPr id="52227" name="AutoShape 3"/>
          <p:cNvSpPr>
            <a:spLocks noChangeArrowheads="1"/>
          </p:cNvSpPr>
          <p:nvPr/>
        </p:nvSpPr>
        <p:spPr bwMode="auto">
          <a:xfrm>
            <a:off x="323850" y="403227"/>
            <a:ext cx="8426450" cy="5903913"/>
          </a:xfrm>
          <a:prstGeom prst="roundRect">
            <a:avLst>
              <a:gd name="adj" fmla="val 4569"/>
            </a:avLst>
          </a:prstGeom>
          <a:noFill/>
          <a:ln w="9525">
            <a:solidFill>
              <a:srgbClr val="FF0000"/>
            </a:solidFill>
            <a:round/>
            <a:headEnd/>
            <a:tailEnd/>
          </a:ln>
        </p:spPr>
        <p:txBody>
          <a:bodyPr wrap="none" lIns="91392" tIns="45697" rIns="91392" bIns="45697" anchor="ctr"/>
          <a:lstStyle/>
          <a:p>
            <a:pPr defTabSz="914024"/>
            <a:endParaRPr lang="ja-JP" altLang="en-US">
              <a:solidFill>
                <a:prstClr val="black"/>
              </a:solidFill>
            </a:endParaRPr>
          </a:p>
        </p:txBody>
      </p:sp>
      <p:sp>
        <p:nvSpPr>
          <p:cNvPr id="6" name="Rectangle 34"/>
          <p:cNvSpPr>
            <a:spLocks noChangeArrowheads="1"/>
          </p:cNvSpPr>
          <p:nvPr/>
        </p:nvSpPr>
        <p:spPr bwMode="auto">
          <a:xfrm>
            <a:off x="6715027" y="6471605"/>
            <a:ext cx="24366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91402" tIns="45702" rIns="91402" bIns="45702">
            <a:spAutoFit/>
          </a:bodyPr>
          <a:lstStyle/>
          <a:p>
            <a:r>
              <a:rPr lang="ja-JP" altLang="en-US" dirty="0" smtClean="0"/>
              <a:t>［佐藤光正</a:t>
            </a:r>
            <a:r>
              <a:rPr lang="en-US" altLang="ja-JP" dirty="0" smtClean="0"/>
              <a:t>(</a:t>
            </a:r>
            <a:r>
              <a:rPr lang="ja-JP" altLang="en-US" dirty="0" smtClean="0"/>
              <a:t>駒澤大学</a:t>
            </a:r>
            <a:r>
              <a:rPr lang="en-US" altLang="ja-JP" dirty="0" smtClean="0"/>
              <a:t>)</a:t>
            </a:r>
            <a:r>
              <a:rPr lang="ja-JP" altLang="en-US" dirty="0" smtClean="0"/>
              <a:t>］</a:t>
            </a:r>
            <a:endParaRPr lang="ja-JP" altLang="en-US" dirty="0"/>
          </a:p>
        </p:txBody>
      </p:sp>
      <p:sp>
        <p:nvSpPr>
          <p:cNvPr id="2" name="スライド番号プレースホルダー 1"/>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val="1374774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46">
                                            <p:txEl>
                                              <p:pRg st="2" end="2"/>
                                            </p:txEl>
                                          </p:spTgt>
                                        </p:tgtEl>
                                        <p:attrNameLst>
                                          <p:attrName>style.visibility</p:attrName>
                                        </p:attrNameLst>
                                      </p:cBhvr>
                                      <p:to>
                                        <p:strVal val="visible"/>
                                      </p:to>
                                    </p:set>
                                    <p:anim calcmode="discrete" valueType="clr">
                                      <p:cBhvr override="childStyle">
                                        <p:cTn id="7" dur="80"/>
                                        <p:tgtEl>
                                          <p:spTgt spid="614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6">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6146">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146">
                                            <p:txEl>
                                              <p:pRg st="6" end="6"/>
                                            </p:txEl>
                                          </p:spTgt>
                                        </p:tgtEl>
                                        <p:attrNameLst>
                                          <p:attrName>style.visibility</p:attrName>
                                        </p:attrNameLst>
                                      </p:cBhvr>
                                      <p:to>
                                        <p:strVal val="visible"/>
                                      </p:to>
                                    </p:set>
                                    <p:anim calcmode="discrete" valueType="clr">
                                      <p:cBhvr override="childStyle">
                                        <p:cTn id="14" dur="80"/>
                                        <p:tgtEl>
                                          <p:spTgt spid="614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46">
                                            <p:txEl>
                                              <p:pRg st="6" end="6"/>
                                            </p:txEl>
                                          </p:spTgt>
                                        </p:tgtEl>
                                        <p:attrNameLst>
                                          <p:attrName>fillcolor</p:attrName>
                                        </p:attrNameLst>
                                      </p:cBhvr>
                                      <p:tavLst>
                                        <p:tav tm="0">
                                          <p:val>
                                            <p:clrVal>
                                              <a:schemeClr val="accent2"/>
                                            </p:clrVal>
                                          </p:val>
                                        </p:tav>
                                        <p:tav tm="50000">
                                          <p:val>
                                            <p:clrVal>
                                              <a:schemeClr val="hlink"/>
                                            </p:clrVal>
                                          </p:val>
                                        </p:tav>
                                      </p:tavLst>
                                    </p:anim>
                                    <p:set>
                                      <p:cBhvr>
                                        <p:cTn id="16" dur="80"/>
                                        <p:tgtEl>
                                          <p:spTgt spid="6146">
                                            <p:txEl>
                                              <p:pRg st="6" end="6"/>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146">
                                            <p:txEl>
                                              <p:pRg st="3" end="3"/>
                                            </p:txEl>
                                          </p:spTgt>
                                        </p:tgtEl>
                                        <p:attrNameLst>
                                          <p:attrName>style.visibility</p:attrName>
                                        </p:attrNameLst>
                                      </p:cBhvr>
                                      <p:to>
                                        <p:strVal val="visible"/>
                                      </p:to>
                                    </p:set>
                                    <p:anim calcmode="discrete" valueType="clr">
                                      <p:cBhvr override="childStyle">
                                        <p:cTn id="21" dur="80"/>
                                        <p:tgtEl>
                                          <p:spTgt spid="614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46">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6146">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146">
                                            <p:txEl>
                                              <p:pRg st="7" end="7"/>
                                            </p:txEl>
                                          </p:spTgt>
                                        </p:tgtEl>
                                        <p:attrNameLst>
                                          <p:attrName>style.visibility</p:attrName>
                                        </p:attrNameLst>
                                      </p:cBhvr>
                                      <p:to>
                                        <p:strVal val="visible"/>
                                      </p:to>
                                    </p:set>
                                    <p:anim calcmode="discrete" valueType="clr">
                                      <p:cBhvr override="childStyle">
                                        <p:cTn id="28" dur="80"/>
                                        <p:tgtEl>
                                          <p:spTgt spid="614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46">
                                            <p:txEl>
                                              <p:pRg st="7" end="7"/>
                                            </p:txEl>
                                          </p:spTgt>
                                        </p:tgtEl>
                                        <p:attrNameLst>
                                          <p:attrName>fillcolor</p:attrName>
                                        </p:attrNameLst>
                                      </p:cBhvr>
                                      <p:tavLst>
                                        <p:tav tm="0">
                                          <p:val>
                                            <p:clrVal>
                                              <a:schemeClr val="accent2"/>
                                            </p:clrVal>
                                          </p:val>
                                        </p:tav>
                                        <p:tav tm="50000">
                                          <p:val>
                                            <p:clrVal>
                                              <a:schemeClr val="hlink"/>
                                            </p:clrVal>
                                          </p:val>
                                        </p:tav>
                                      </p:tavLst>
                                    </p:anim>
                                    <p:set>
                                      <p:cBhvr>
                                        <p:cTn id="30" dur="80"/>
                                        <p:tgtEl>
                                          <p:spTgt spid="6146">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4230440" y="5052000"/>
            <a:ext cx="683121" cy="609451"/>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b="1" kern="0" dirty="0">
              <a:solidFill>
                <a:prstClr val="black"/>
              </a:solidFill>
              <a:latin typeface="HG丸ｺﾞｼｯｸM-PRO"/>
              <a:ea typeface="HG丸ｺﾞｼｯｸM-PRO"/>
              <a:sym typeface="ヒラギノ角ゴ Pro W3" pitchFamily="-84" charset="-128"/>
            </a:endParaRPr>
          </a:p>
        </p:txBody>
      </p:sp>
      <p:sp>
        <p:nvSpPr>
          <p:cNvPr id="25" name="二等辺三角形 24"/>
          <p:cNvSpPr/>
          <p:nvPr/>
        </p:nvSpPr>
        <p:spPr>
          <a:xfrm>
            <a:off x="4338718" y="5681514"/>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b="1" kern="0" dirty="0">
              <a:solidFill>
                <a:prstClr val="black"/>
              </a:solidFill>
              <a:latin typeface="HG丸ｺﾞｼｯｸM-PRO"/>
              <a:ea typeface="HG丸ｺﾞｼｯｸM-PRO"/>
              <a:sym typeface="ヒラギノ角ゴ Pro W3" pitchFamily="-84" charset="-128"/>
            </a:endParaRPr>
          </a:p>
        </p:txBody>
      </p:sp>
      <p:sp>
        <p:nvSpPr>
          <p:cNvPr id="26" name="角丸四角形 25"/>
          <p:cNvSpPr/>
          <p:nvPr/>
        </p:nvSpPr>
        <p:spPr>
          <a:xfrm>
            <a:off x="4161257" y="5110023"/>
            <a:ext cx="862831"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29" name="角丸四角形 28"/>
          <p:cNvSpPr/>
          <p:nvPr/>
        </p:nvSpPr>
        <p:spPr>
          <a:xfrm>
            <a:off x="3873254" y="6102333"/>
            <a:ext cx="1439912" cy="50341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本人</a:t>
            </a:r>
          </a:p>
        </p:txBody>
      </p:sp>
      <p:cxnSp>
        <p:nvCxnSpPr>
          <p:cNvPr id="31" name="直線矢印コネクタ 30"/>
          <p:cNvCxnSpPr/>
          <p:nvPr/>
        </p:nvCxnSpPr>
        <p:spPr>
          <a:xfrm>
            <a:off x="1425405" y="2492526"/>
            <a:ext cx="2642071" cy="2559471"/>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425423" y="2827363"/>
            <a:ext cx="2570633" cy="2520404"/>
          </a:xfrm>
          <a:prstGeom prst="straightConnector1">
            <a:avLst/>
          </a:prstGeom>
          <a:ln w="571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153550" y="2492526"/>
            <a:ext cx="2513707" cy="2559471"/>
          </a:xfrm>
          <a:prstGeom prst="straightConnector1">
            <a:avLst/>
          </a:prstGeom>
          <a:ln w="571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5159127" y="2853036"/>
            <a:ext cx="2508126" cy="2582912"/>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389212" y="3910089"/>
            <a:ext cx="1442145" cy="503411"/>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アセスメント</a:t>
            </a:r>
          </a:p>
        </p:txBody>
      </p:sp>
      <p:sp>
        <p:nvSpPr>
          <p:cNvPr id="57" name="角丸四角形 56"/>
          <p:cNvSpPr/>
          <p:nvPr/>
        </p:nvSpPr>
        <p:spPr>
          <a:xfrm>
            <a:off x="1204417" y="3892256"/>
            <a:ext cx="1442145" cy="505643"/>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思いや希望</a:t>
            </a:r>
          </a:p>
        </p:txBody>
      </p:sp>
      <p:sp>
        <p:nvSpPr>
          <p:cNvPr id="58" name="角丸四角形 57"/>
          <p:cNvSpPr/>
          <p:nvPr/>
        </p:nvSpPr>
        <p:spPr>
          <a:xfrm>
            <a:off x="5268536" y="3132096"/>
            <a:ext cx="1442145" cy="50341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思いや希望</a:t>
            </a:r>
          </a:p>
        </p:txBody>
      </p:sp>
      <p:sp>
        <p:nvSpPr>
          <p:cNvPr id="59" name="角丸四角形 58"/>
          <p:cNvSpPr/>
          <p:nvPr/>
        </p:nvSpPr>
        <p:spPr>
          <a:xfrm>
            <a:off x="2411018" y="3132096"/>
            <a:ext cx="1439912" cy="503411"/>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アセスメント</a:t>
            </a:r>
          </a:p>
        </p:txBody>
      </p:sp>
      <p:sp>
        <p:nvSpPr>
          <p:cNvPr id="30" name="円/楕円 29"/>
          <p:cNvSpPr/>
          <p:nvPr/>
        </p:nvSpPr>
        <p:spPr>
          <a:xfrm>
            <a:off x="630684" y="673278"/>
            <a:ext cx="682005" cy="610567"/>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3" name="二等辺三角形 32"/>
          <p:cNvSpPr/>
          <p:nvPr/>
        </p:nvSpPr>
        <p:spPr>
          <a:xfrm>
            <a:off x="715548" y="1288456"/>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4" name="角丸四角形 33"/>
          <p:cNvSpPr/>
          <p:nvPr/>
        </p:nvSpPr>
        <p:spPr>
          <a:xfrm>
            <a:off x="538264" y="709955"/>
            <a:ext cx="865064"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35" name="円/楕円 34"/>
          <p:cNvSpPr/>
          <p:nvPr/>
        </p:nvSpPr>
        <p:spPr>
          <a:xfrm>
            <a:off x="7846735" y="709955"/>
            <a:ext cx="682005" cy="610567"/>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6" name="二等辺三角形 35"/>
          <p:cNvSpPr/>
          <p:nvPr/>
        </p:nvSpPr>
        <p:spPr>
          <a:xfrm>
            <a:off x="7959725" y="1334839"/>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8" name="角丸四角形 37"/>
          <p:cNvSpPr/>
          <p:nvPr/>
        </p:nvSpPr>
        <p:spPr>
          <a:xfrm>
            <a:off x="7761040" y="758919"/>
            <a:ext cx="863947"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40" name="角丸四角形 39"/>
          <p:cNvSpPr/>
          <p:nvPr/>
        </p:nvSpPr>
        <p:spPr>
          <a:xfrm>
            <a:off x="273474" y="1918633"/>
            <a:ext cx="1439912" cy="503411"/>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000" b="1" dirty="0">
                <a:solidFill>
                  <a:prstClr val="black"/>
                </a:solidFill>
                <a:sym typeface="ヒラギノ角ゴ Pro W3" pitchFamily="-84" charset="-128"/>
              </a:rPr>
              <a:t>相談支援</a:t>
            </a:r>
          </a:p>
        </p:txBody>
      </p:sp>
      <p:sp>
        <p:nvSpPr>
          <p:cNvPr id="41" name="角丸四角形 40"/>
          <p:cNvSpPr/>
          <p:nvPr/>
        </p:nvSpPr>
        <p:spPr>
          <a:xfrm>
            <a:off x="7472498" y="1918632"/>
            <a:ext cx="1441029" cy="50341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000" b="1" dirty="0">
                <a:solidFill>
                  <a:prstClr val="black"/>
                </a:solidFill>
                <a:sym typeface="ヒラギノ角ゴ Pro W3" pitchFamily="-84" charset="-128"/>
              </a:rPr>
              <a:t>サービス</a:t>
            </a:r>
          </a:p>
        </p:txBody>
      </p:sp>
      <p:cxnSp>
        <p:nvCxnSpPr>
          <p:cNvPr id="42" name="直線矢印コネクタ 41"/>
          <p:cNvCxnSpPr/>
          <p:nvPr/>
        </p:nvCxnSpPr>
        <p:spPr>
          <a:xfrm>
            <a:off x="2072804" y="1918632"/>
            <a:ext cx="518479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2000250" y="2362186"/>
            <a:ext cx="518480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3850927" y="2183063"/>
            <a:ext cx="1442145" cy="504527"/>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400" b="1" dirty="0">
                <a:solidFill>
                  <a:prstClr val="black"/>
                </a:solidFill>
                <a:sym typeface="ヒラギノ角ゴ Pro W3" pitchFamily="-84" charset="-128"/>
              </a:rPr>
              <a:t>深まり</a:t>
            </a:r>
          </a:p>
        </p:txBody>
      </p:sp>
      <p:sp>
        <p:nvSpPr>
          <p:cNvPr id="45" name="角丸四角形 44"/>
          <p:cNvSpPr/>
          <p:nvPr/>
        </p:nvSpPr>
        <p:spPr>
          <a:xfrm>
            <a:off x="3850930" y="1627784"/>
            <a:ext cx="1439912" cy="50452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400" b="1" dirty="0">
                <a:solidFill>
                  <a:prstClr val="black"/>
                </a:solidFill>
                <a:sym typeface="ヒラギノ角ゴ Pro W3" pitchFamily="-84" charset="-128"/>
              </a:rPr>
              <a:t>広がり</a:t>
            </a:r>
          </a:p>
        </p:txBody>
      </p:sp>
      <p:sp>
        <p:nvSpPr>
          <p:cNvPr id="2" name="角丸四角形 1"/>
          <p:cNvSpPr/>
          <p:nvPr/>
        </p:nvSpPr>
        <p:spPr>
          <a:xfrm>
            <a:off x="5645076" y="5347767"/>
            <a:ext cx="3247782" cy="1371703"/>
          </a:xfrm>
          <a:prstGeom prst="roundRect">
            <a:avLst>
              <a:gd name="adj" fmla="val 8898"/>
            </a:avLst>
          </a:prstGeom>
        </p:spPr>
        <p:style>
          <a:lnRef idx="2">
            <a:schemeClr val="dk1"/>
          </a:lnRef>
          <a:fillRef idx="1">
            <a:schemeClr val="lt1"/>
          </a:fillRef>
          <a:effectRef idx="0">
            <a:schemeClr val="dk1"/>
          </a:effectRef>
          <a:fontRef idx="minor">
            <a:schemeClr val="dk1"/>
          </a:fontRef>
        </p:style>
        <p:txBody>
          <a:bodyPr lIns="91345" tIns="45673" rIns="91345" bIns="45673" spcCol="0" rtlCol="0" anchor="ctr"/>
          <a:lstStyle/>
          <a:p>
            <a:pPr algn="ctr"/>
            <a:r>
              <a:rPr lang="ja-JP" altLang="en-US" sz="2000" b="1" dirty="0"/>
              <a:t>相談支援事業所も</a:t>
            </a:r>
            <a:endParaRPr lang="en-US" altLang="ja-JP" sz="2000" b="1" dirty="0"/>
          </a:p>
          <a:p>
            <a:pPr algn="ctr"/>
            <a:r>
              <a:rPr lang="ja-JP" altLang="en-US" sz="2000" b="1" dirty="0"/>
              <a:t>サービス提供事業所も</a:t>
            </a:r>
            <a:endParaRPr lang="en-US" altLang="ja-JP" sz="2000" b="1" dirty="0"/>
          </a:p>
          <a:p>
            <a:pPr algn="ctr"/>
            <a:r>
              <a:rPr lang="ja-JP" altLang="en-US" sz="2000" b="1" dirty="0"/>
              <a:t>本人との関係は変わらない</a:t>
            </a:r>
            <a:endParaRPr lang="en-US" altLang="ja-JP" sz="2000" b="1" dirty="0"/>
          </a:p>
        </p:txBody>
      </p:sp>
      <p:sp>
        <p:nvSpPr>
          <p:cNvPr id="46" name="角丸四角形 45"/>
          <p:cNvSpPr/>
          <p:nvPr/>
        </p:nvSpPr>
        <p:spPr>
          <a:xfrm>
            <a:off x="273474" y="5347767"/>
            <a:ext cx="3117185" cy="1335382"/>
          </a:xfrm>
          <a:prstGeom prst="roundRect">
            <a:avLst>
              <a:gd name="adj" fmla="val 8898"/>
            </a:avLst>
          </a:prstGeom>
        </p:spPr>
        <p:style>
          <a:lnRef idx="2">
            <a:schemeClr val="dk1"/>
          </a:lnRef>
          <a:fillRef idx="1">
            <a:schemeClr val="lt1"/>
          </a:fillRef>
          <a:effectRef idx="0">
            <a:schemeClr val="dk1"/>
          </a:effectRef>
          <a:fontRef idx="minor">
            <a:schemeClr val="dk1"/>
          </a:fontRef>
        </p:style>
        <p:txBody>
          <a:bodyPr lIns="91345" tIns="45673" rIns="91345" bIns="45673" spcCol="0" rtlCol="0" anchor="ctr"/>
          <a:lstStyle/>
          <a:p>
            <a:pPr algn="ctr"/>
            <a:r>
              <a:rPr lang="ja-JP" altLang="en-US" sz="2000" b="1" dirty="0"/>
              <a:t>支援関係者の関係図に</a:t>
            </a:r>
            <a:endParaRPr lang="en-US" altLang="ja-JP" sz="2000" b="1" dirty="0"/>
          </a:p>
          <a:p>
            <a:pPr algn="ctr"/>
            <a:r>
              <a:rPr lang="ja-JP" altLang="en-US" sz="2000" b="1" dirty="0"/>
              <a:t>本人を入れると</a:t>
            </a:r>
            <a:r>
              <a:rPr lang="en-US" altLang="ja-JP" sz="2000" b="1" dirty="0"/>
              <a:t>…</a:t>
            </a:r>
          </a:p>
        </p:txBody>
      </p:sp>
      <p:sp>
        <p:nvSpPr>
          <p:cNvPr id="28" name="コンテンツ プレースホルダー 2"/>
          <p:cNvSpPr txBox="1">
            <a:spLocks/>
          </p:cNvSpPr>
          <p:nvPr/>
        </p:nvSpPr>
        <p:spPr>
          <a:xfrm>
            <a:off x="1258654" y="-1035496"/>
            <a:ext cx="6549942" cy="1290359"/>
          </a:xfrm>
          <a:prstGeom prst="rect">
            <a:avLst/>
          </a:prstGeom>
        </p:spPr>
        <p:txBody>
          <a:bodyPr rtlCol="0">
            <a:noAutofit/>
          </a:bodyPr>
          <a:lstStyle>
            <a:lvl1pPr marL="342318" indent="-34231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494" indent="-28433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679" indent="-227463"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834" indent="-22746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04" indent="-22746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902"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608"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320"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23" indent="-228351" algn="l" defTabSz="91341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dirty="0" smtClean="0">
              <a:solidFill>
                <a:prstClr val="black"/>
              </a:solidFill>
            </a:endParaRPr>
          </a:p>
          <a:p>
            <a:pPr marL="0" indent="0" algn="ctr" defTabSz="914400" fontAlgn="auto">
              <a:spcAft>
                <a:spcPts val="0"/>
              </a:spcAft>
              <a:buFont typeface="Arial" pitchFamily="34" charset="0"/>
              <a:buNone/>
              <a:defRPr/>
            </a:pPr>
            <a:endParaRPr lang="en-US" altLang="ja-JP" dirty="0" smtClean="0">
              <a:solidFill>
                <a:prstClr val="black"/>
              </a:solidFill>
            </a:endParaRPr>
          </a:p>
          <a:p>
            <a:pPr marL="0" indent="0" algn="ctr" defTabSz="914400" fontAlgn="auto">
              <a:spcAft>
                <a:spcPts val="0"/>
              </a:spcAft>
              <a:buFont typeface="Arial" pitchFamily="34" charset="0"/>
              <a:buNone/>
              <a:defRPr/>
            </a:pPr>
            <a:r>
              <a:rPr lang="ja-JP" altLang="en-US" sz="3600" dirty="0" smtClean="0">
                <a:solidFill>
                  <a:prstClr val="black"/>
                </a:solidFill>
              </a:rPr>
              <a:t>（３）総括する</a:t>
            </a:r>
            <a:r>
              <a:rPr lang="en-US" altLang="ja-JP" sz="3600" dirty="0" smtClean="0">
                <a:solidFill>
                  <a:prstClr val="black"/>
                </a:solidFill>
              </a:rPr>
              <a:t>―</a:t>
            </a:r>
            <a:r>
              <a:rPr lang="ja-JP" altLang="en-US" sz="3600" dirty="0" smtClean="0">
                <a:solidFill>
                  <a:prstClr val="black"/>
                </a:solidFill>
              </a:rPr>
              <a:t>展開する</a:t>
            </a:r>
            <a:endParaRPr lang="en-US" altLang="ja-JP" sz="3600" dirty="0"/>
          </a:p>
        </p:txBody>
      </p:sp>
      <p:sp>
        <p:nvSpPr>
          <p:cNvPr id="3" name="スライド番号プレースホルダー 2"/>
          <p:cNvSpPr>
            <a:spLocks noGrp="1"/>
          </p:cNvSpPr>
          <p:nvPr>
            <p:ph type="sldNum" sz="quarter" idx="12"/>
          </p:nvPr>
        </p:nvSpPr>
        <p:spPr/>
        <p:txBody>
          <a:bodyPr/>
          <a:lstStyle/>
          <a:p>
            <a:pPr>
              <a:defRPr/>
            </a:pPr>
            <a:fld id="{BAFA39F7-0891-4F4C-A765-A327FDF9B0A5}" type="slidenum">
              <a:rPr lang="ja-JP" altLang="en-US" smtClean="0"/>
              <a:pPr>
                <a:defRPr/>
              </a:pPr>
              <a:t>24</a:t>
            </a:fld>
            <a:endParaRPr lang="ja-JP" altLang="en-US"/>
          </a:p>
        </p:txBody>
      </p:sp>
    </p:spTree>
    <p:extLst>
      <p:ext uri="{BB962C8B-B14F-4D97-AF65-F5344CB8AC3E}">
        <p14:creationId xmlns:p14="http://schemas.microsoft.com/office/powerpoint/2010/main" val="22894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anim calcmode="lin" valueType="num">
                                      <p:cBhvr>
                                        <p:cTn id="33" dur="500" fill="hold"/>
                                        <p:tgtEl>
                                          <p:spTgt spid="32"/>
                                        </p:tgtEl>
                                        <p:attrNameLst>
                                          <p:attrName>ppt_x</p:attrName>
                                        </p:attrNameLst>
                                      </p:cBhvr>
                                      <p:tavLst>
                                        <p:tav tm="0">
                                          <p:val>
                                            <p:strVal val="#ppt_x"/>
                                          </p:val>
                                        </p:tav>
                                        <p:tav tm="100000">
                                          <p:val>
                                            <p:strVal val="#ppt_x"/>
                                          </p:val>
                                        </p:tav>
                                      </p:tavLst>
                                    </p:anim>
                                    <p:anim calcmode="lin" valueType="num">
                                      <p:cBhvr>
                                        <p:cTn id="34" dur="500" fill="hold"/>
                                        <p:tgtEl>
                                          <p:spTgt spid="3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anim calcmode="lin" valueType="num">
                                      <p:cBhvr>
                                        <p:cTn id="38" dur="500" fill="hold"/>
                                        <p:tgtEl>
                                          <p:spTgt spid="49"/>
                                        </p:tgtEl>
                                        <p:attrNameLst>
                                          <p:attrName>ppt_x</p:attrName>
                                        </p:attrNameLst>
                                      </p:cBhvr>
                                      <p:tavLst>
                                        <p:tav tm="0">
                                          <p:val>
                                            <p:strVal val="#ppt_x"/>
                                          </p:val>
                                        </p:tav>
                                        <p:tav tm="100000">
                                          <p:val>
                                            <p:strVal val="#ppt_x"/>
                                          </p:val>
                                        </p:tav>
                                      </p:tavLst>
                                    </p:anim>
                                    <p:anim calcmode="lin" valueType="num">
                                      <p:cBhvr>
                                        <p:cTn id="39" dur="500" fill="hold"/>
                                        <p:tgtEl>
                                          <p:spTgt spid="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strVal val="#ppt_x"/>
                                          </p:val>
                                        </p:tav>
                                        <p:tav tm="100000">
                                          <p:val>
                                            <p:strVal val="#ppt_x"/>
                                          </p:val>
                                        </p:tav>
                                      </p:tavLst>
                                    </p:anim>
                                    <p:anim calcmode="lin" valueType="num">
                                      <p:cBhvr>
                                        <p:cTn id="44" dur="500" fill="hold"/>
                                        <p:tgtEl>
                                          <p:spTgt spid="5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anim calcmode="lin" valueType="num">
                                      <p:cBhvr>
                                        <p:cTn id="48" dur="500" fill="hold"/>
                                        <p:tgtEl>
                                          <p:spTgt spid="56"/>
                                        </p:tgtEl>
                                        <p:attrNameLst>
                                          <p:attrName>ppt_x</p:attrName>
                                        </p:attrNameLst>
                                      </p:cBhvr>
                                      <p:tavLst>
                                        <p:tav tm="0">
                                          <p:val>
                                            <p:strVal val="#ppt_x"/>
                                          </p:val>
                                        </p:tav>
                                        <p:tav tm="100000">
                                          <p:val>
                                            <p:strVal val="#ppt_x"/>
                                          </p:val>
                                        </p:tav>
                                      </p:tavLst>
                                    </p:anim>
                                    <p:anim calcmode="lin" valueType="num">
                                      <p:cBhvr>
                                        <p:cTn id="49" dur="500" fill="hold"/>
                                        <p:tgtEl>
                                          <p:spTgt spid="5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anim calcmode="lin" valueType="num">
                                      <p:cBhvr>
                                        <p:cTn id="53" dur="500" fill="hold"/>
                                        <p:tgtEl>
                                          <p:spTgt spid="57"/>
                                        </p:tgtEl>
                                        <p:attrNameLst>
                                          <p:attrName>ppt_x</p:attrName>
                                        </p:attrNameLst>
                                      </p:cBhvr>
                                      <p:tavLst>
                                        <p:tav tm="0">
                                          <p:val>
                                            <p:strVal val="#ppt_x"/>
                                          </p:val>
                                        </p:tav>
                                        <p:tav tm="100000">
                                          <p:val>
                                            <p:strVal val="#ppt_x"/>
                                          </p:val>
                                        </p:tav>
                                      </p:tavLst>
                                    </p:anim>
                                    <p:anim calcmode="lin" valueType="num">
                                      <p:cBhvr>
                                        <p:cTn id="54" dur="500" fill="hold"/>
                                        <p:tgtEl>
                                          <p:spTgt spid="5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anim calcmode="lin" valueType="num">
                                      <p:cBhvr>
                                        <p:cTn id="58" dur="500" fill="hold"/>
                                        <p:tgtEl>
                                          <p:spTgt spid="58"/>
                                        </p:tgtEl>
                                        <p:attrNameLst>
                                          <p:attrName>ppt_x</p:attrName>
                                        </p:attrNameLst>
                                      </p:cBhvr>
                                      <p:tavLst>
                                        <p:tav tm="0">
                                          <p:val>
                                            <p:strVal val="#ppt_x"/>
                                          </p:val>
                                        </p:tav>
                                        <p:tav tm="100000">
                                          <p:val>
                                            <p:strVal val="#ppt_x"/>
                                          </p:val>
                                        </p:tav>
                                      </p:tavLst>
                                    </p:anim>
                                    <p:anim calcmode="lin" valueType="num">
                                      <p:cBhvr>
                                        <p:cTn id="59" dur="500" fill="hold"/>
                                        <p:tgtEl>
                                          <p:spTgt spid="5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anim calcmode="lin" valueType="num">
                                      <p:cBhvr>
                                        <p:cTn id="63" dur="500" fill="hold"/>
                                        <p:tgtEl>
                                          <p:spTgt spid="59"/>
                                        </p:tgtEl>
                                        <p:attrNameLst>
                                          <p:attrName>ppt_x</p:attrName>
                                        </p:attrNameLst>
                                      </p:cBhvr>
                                      <p:tavLst>
                                        <p:tav tm="0">
                                          <p:val>
                                            <p:strVal val="#ppt_x"/>
                                          </p:val>
                                        </p:tav>
                                        <p:tav tm="100000">
                                          <p:val>
                                            <p:strVal val="#ppt_x"/>
                                          </p:val>
                                        </p:tav>
                                      </p:tavLst>
                                    </p:anim>
                                    <p:anim calcmode="lin" valueType="num">
                                      <p:cBhvr>
                                        <p:cTn id="64"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anim calcmode="lin" valueType="num">
                                      <p:cBhvr>
                                        <p:cTn id="70" dur="500" fill="hold"/>
                                        <p:tgtEl>
                                          <p:spTgt spid="46"/>
                                        </p:tgtEl>
                                        <p:attrNameLst>
                                          <p:attrName>ppt_x</p:attrName>
                                        </p:attrNameLst>
                                      </p:cBhvr>
                                      <p:tavLst>
                                        <p:tav tm="0">
                                          <p:val>
                                            <p:strVal val="#ppt_x"/>
                                          </p:val>
                                        </p:tav>
                                        <p:tav tm="100000">
                                          <p:val>
                                            <p:strVal val="#ppt_x"/>
                                          </p:val>
                                        </p:tav>
                                      </p:tavLst>
                                    </p:anim>
                                    <p:anim calcmode="lin" valueType="num">
                                      <p:cBhvr>
                                        <p:cTn id="7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9" grpId="0" animBg="1"/>
      <p:bldP spid="56" grpId="0" animBg="1"/>
      <p:bldP spid="57" grpId="0" animBg="1"/>
      <p:bldP spid="58" grpId="0" animBg="1"/>
      <p:bldP spid="59" grpId="0" animBg="1"/>
      <p:bldP spid="2"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4230440" y="5052000"/>
            <a:ext cx="683121" cy="609451"/>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b="1" kern="0" dirty="0">
              <a:solidFill>
                <a:prstClr val="black"/>
              </a:solidFill>
              <a:latin typeface="HG丸ｺﾞｼｯｸM-PRO"/>
              <a:ea typeface="HG丸ｺﾞｼｯｸM-PRO"/>
              <a:sym typeface="ヒラギノ角ゴ Pro W3" pitchFamily="-84" charset="-128"/>
            </a:endParaRPr>
          </a:p>
        </p:txBody>
      </p:sp>
      <p:sp>
        <p:nvSpPr>
          <p:cNvPr id="25" name="二等辺三角形 24"/>
          <p:cNvSpPr/>
          <p:nvPr/>
        </p:nvSpPr>
        <p:spPr>
          <a:xfrm>
            <a:off x="4338718" y="5681514"/>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b="1" kern="0" dirty="0">
              <a:solidFill>
                <a:prstClr val="black"/>
              </a:solidFill>
              <a:latin typeface="HG丸ｺﾞｼｯｸM-PRO"/>
              <a:ea typeface="HG丸ｺﾞｼｯｸM-PRO"/>
              <a:sym typeface="ヒラギノ角ゴ Pro W3" pitchFamily="-84" charset="-128"/>
            </a:endParaRPr>
          </a:p>
        </p:txBody>
      </p:sp>
      <p:sp>
        <p:nvSpPr>
          <p:cNvPr id="26" name="角丸四角形 25"/>
          <p:cNvSpPr/>
          <p:nvPr/>
        </p:nvSpPr>
        <p:spPr>
          <a:xfrm>
            <a:off x="4161257" y="5110023"/>
            <a:ext cx="862831"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29" name="角丸四角形 28"/>
          <p:cNvSpPr/>
          <p:nvPr/>
        </p:nvSpPr>
        <p:spPr>
          <a:xfrm>
            <a:off x="3873254" y="6102333"/>
            <a:ext cx="1439912" cy="50341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利用者</a:t>
            </a:r>
          </a:p>
        </p:txBody>
      </p:sp>
      <p:cxnSp>
        <p:nvCxnSpPr>
          <p:cNvPr id="31" name="直線矢印コネクタ 30"/>
          <p:cNvCxnSpPr/>
          <p:nvPr/>
        </p:nvCxnSpPr>
        <p:spPr>
          <a:xfrm>
            <a:off x="1425405" y="2492526"/>
            <a:ext cx="2642071" cy="2559471"/>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425423" y="2827363"/>
            <a:ext cx="2570633" cy="2520404"/>
          </a:xfrm>
          <a:prstGeom prst="straightConnector1">
            <a:avLst/>
          </a:prstGeom>
          <a:ln w="571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153550" y="2492526"/>
            <a:ext cx="2513707" cy="2559471"/>
          </a:xfrm>
          <a:prstGeom prst="straightConnector1">
            <a:avLst/>
          </a:prstGeom>
          <a:ln w="571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5159127" y="2853036"/>
            <a:ext cx="2508126" cy="2582912"/>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389212" y="3910089"/>
            <a:ext cx="1442145" cy="503411"/>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アセスメント</a:t>
            </a:r>
          </a:p>
        </p:txBody>
      </p:sp>
      <p:sp>
        <p:nvSpPr>
          <p:cNvPr id="57" name="角丸四角形 56"/>
          <p:cNvSpPr/>
          <p:nvPr/>
        </p:nvSpPr>
        <p:spPr>
          <a:xfrm>
            <a:off x="1204417" y="3892256"/>
            <a:ext cx="1442145" cy="505643"/>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思いや希望</a:t>
            </a:r>
          </a:p>
        </p:txBody>
      </p:sp>
      <p:sp>
        <p:nvSpPr>
          <p:cNvPr id="58" name="角丸四角形 57"/>
          <p:cNvSpPr/>
          <p:nvPr/>
        </p:nvSpPr>
        <p:spPr>
          <a:xfrm>
            <a:off x="5268536" y="3132096"/>
            <a:ext cx="1442145" cy="50341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思いや希望</a:t>
            </a:r>
          </a:p>
        </p:txBody>
      </p:sp>
      <p:sp>
        <p:nvSpPr>
          <p:cNvPr id="59" name="角丸四角形 58"/>
          <p:cNvSpPr/>
          <p:nvPr/>
        </p:nvSpPr>
        <p:spPr>
          <a:xfrm>
            <a:off x="2411018" y="3132096"/>
            <a:ext cx="1439912" cy="503411"/>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b="1" dirty="0">
                <a:solidFill>
                  <a:prstClr val="black"/>
                </a:solidFill>
                <a:sym typeface="ヒラギノ角ゴ Pro W3" pitchFamily="-84" charset="-128"/>
              </a:rPr>
              <a:t>アセスメント</a:t>
            </a:r>
          </a:p>
        </p:txBody>
      </p:sp>
      <p:sp>
        <p:nvSpPr>
          <p:cNvPr id="30" name="正方形/長方形 29"/>
          <p:cNvSpPr/>
          <p:nvPr/>
        </p:nvSpPr>
        <p:spPr>
          <a:xfrm>
            <a:off x="630664" y="2348880"/>
            <a:ext cx="7882682" cy="4256864"/>
          </a:xfrm>
          <a:prstGeom prst="rect">
            <a:avLst/>
          </a:prstGeom>
        </p:spPr>
        <p:style>
          <a:lnRef idx="2">
            <a:schemeClr val="dk1"/>
          </a:lnRef>
          <a:fillRef idx="1">
            <a:schemeClr val="lt1"/>
          </a:fillRef>
          <a:effectRef idx="0">
            <a:schemeClr val="dk1"/>
          </a:effectRef>
          <a:fontRef idx="minor">
            <a:schemeClr val="dk1"/>
          </a:fontRef>
        </p:style>
        <p:txBody>
          <a:bodyPr lIns="91345" tIns="45673" rIns="91345" bIns="45673" spcCol="0" rtlCol="0" anchor="ctr"/>
          <a:lstStyle/>
          <a:p>
            <a:pPr algn="ctr"/>
            <a:r>
              <a:rPr lang="ja-JP" altLang="en-US" sz="3200" dirty="0"/>
              <a:t>本人中心の支援という基本を考えれば</a:t>
            </a:r>
            <a:r>
              <a:rPr lang="en-US" altLang="ja-JP" sz="3200" dirty="0"/>
              <a:t>…</a:t>
            </a:r>
          </a:p>
          <a:p>
            <a:pPr algn="ctr"/>
            <a:endParaRPr lang="en-US" altLang="ja-JP" sz="2400" dirty="0"/>
          </a:p>
          <a:p>
            <a:pPr algn="ctr"/>
            <a:r>
              <a:rPr lang="ja-JP" altLang="en-US" sz="3200" dirty="0"/>
              <a:t>それぞれの支援関係者が</a:t>
            </a:r>
            <a:endParaRPr lang="en-US" altLang="ja-JP" sz="3200" dirty="0"/>
          </a:p>
          <a:p>
            <a:pPr algn="ctr"/>
            <a:r>
              <a:rPr lang="ja-JP" altLang="en-US" sz="3200" dirty="0"/>
              <a:t>バラバラの支援を展開すれば</a:t>
            </a:r>
            <a:endParaRPr lang="en-US" altLang="ja-JP" sz="3200" dirty="0"/>
          </a:p>
          <a:p>
            <a:pPr algn="ctr"/>
            <a:r>
              <a:rPr lang="ja-JP" altLang="en-US" sz="3200" dirty="0"/>
              <a:t>本人の不利益に</a:t>
            </a:r>
            <a:endParaRPr lang="en-US" altLang="ja-JP" sz="3200" dirty="0"/>
          </a:p>
          <a:p>
            <a:pPr algn="ctr"/>
            <a:endParaRPr lang="en-US" altLang="ja-JP" sz="2400" dirty="0"/>
          </a:p>
          <a:p>
            <a:pPr algn="ctr"/>
            <a:r>
              <a:rPr lang="ja-JP" altLang="en-US" sz="3200" dirty="0"/>
              <a:t>それぞれの支援関係者は</a:t>
            </a:r>
            <a:endParaRPr lang="en-US" altLang="ja-JP" sz="3200" dirty="0"/>
          </a:p>
          <a:p>
            <a:pPr algn="ctr"/>
            <a:r>
              <a:rPr lang="ja-JP" altLang="en-US" sz="3200" dirty="0"/>
              <a:t>同じ方向を見ながら支援をする必要がある</a:t>
            </a:r>
            <a:endParaRPr lang="en-US" altLang="ja-JP" sz="3200" dirty="0"/>
          </a:p>
        </p:txBody>
      </p:sp>
      <p:sp>
        <p:nvSpPr>
          <p:cNvPr id="33" name="円/楕円 32"/>
          <p:cNvSpPr/>
          <p:nvPr/>
        </p:nvSpPr>
        <p:spPr>
          <a:xfrm>
            <a:off x="630684" y="404672"/>
            <a:ext cx="682005" cy="610567"/>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4" name="二等辺三角形 33"/>
          <p:cNvSpPr/>
          <p:nvPr/>
        </p:nvSpPr>
        <p:spPr>
          <a:xfrm>
            <a:off x="737818" y="1035323"/>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5" name="角丸四角形 34"/>
          <p:cNvSpPr/>
          <p:nvPr/>
        </p:nvSpPr>
        <p:spPr>
          <a:xfrm>
            <a:off x="560342" y="464948"/>
            <a:ext cx="865064"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36" name="円/楕円 35"/>
          <p:cNvSpPr/>
          <p:nvPr/>
        </p:nvSpPr>
        <p:spPr>
          <a:xfrm>
            <a:off x="7831361" y="404672"/>
            <a:ext cx="682005" cy="610567"/>
          </a:xfrm>
          <a:prstGeom prst="ellips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38" name="二等辺三角形 37"/>
          <p:cNvSpPr/>
          <p:nvPr/>
        </p:nvSpPr>
        <p:spPr>
          <a:xfrm>
            <a:off x="7939609" y="1035323"/>
            <a:ext cx="466576" cy="339328"/>
          </a:xfrm>
          <a:prstGeom prst="triangle">
            <a:avLst/>
          </a:prstGeom>
          <a:noFill/>
          <a:ln w="38100" cap="flat" cmpd="sng" algn="ctr">
            <a:solidFill>
              <a:sysClr val="windowText" lastClr="000000"/>
            </a:solidFill>
            <a:prstDash val="solid"/>
          </a:ln>
          <a:effectLst/>
        </p:spPr>
        <p:txBody>
          <a:bodyPr lIns="91331" tIns="45666" rIns="91331" bIns="45666" anchor="ctr"/>
          <a:lstStyle/>
          <a:p>
            <a:pPr algn="ctr" defTabSz="642255">
              <a:defRPr/>
            </a:pPr>
            <a:endParaRPr kumimoji="0" lang="ja-JP" altLang="en-US" sz="4400" kern="0" dirty="0">
              <a:solidFill>
                <a:prstClr val="black"/>
              </a:solidFill>
              <a:latin typeface="HG丸ｺﾞｼｯｸM-PRO"/>
              <a:ea typeface="HG丸ｺﾞｼｯｸM-PRO"/>
              <a:sym typeface="ヒラギノ角ゴ Pro W3" pitchFamily="-84" charset="-128"/>
            </a:endParaRPr>
          </a:p>
        </p:txBody>
      </p:sp>
      <p:sp>
        <p:nvSpPr>
          <p:cNvPr id="40" name="角丸四角形 39"/>
          <p:cNvSpPr/>
          <p:nvPr/>
        </p:nvSpPr>
        <p:spPr>
          <a:xfrm>
            <a:off x="7761040" y="464948"/>
            <a:ext cx="863947" cy="575965"/>
          </a:xfrm>
          <a:prstGeom prst="roundRect">
            <a:avLst/>
          </a:prstGeom>
          <a:noFill/>
          <a:ln w="38100" cap="flat" cmpd="sng" algn="ctr">
            <a:noFill/>
            <a:prstDash val="solid"/>
          </a:ln>
          <a:effectLst/>
        </p:spPr>
        <p:txBody>
          <a:bodyPr lIns="91331" tIns="45666" rIns="91331" bIns="45666" anchor="ctr"/>
          <a:lstStyle/>
          <a:p>
            <a:pPr algn="ctr" defTabSz="642255">
              <a:defRPr/>
            </a:pPr>
            <a:r>
              <a:rPr kumimoji="0" lang="en-US" altLang="ja-JP" sz="1400" b="1" kern="0" dirty="0">
                <a:solidFill>
                  <a:prstClr val="black"/>
                </a:solidFill>
                <a:latin typeface="HG丸ｺﾞｼｯｸM-PRO"/>
                <a:ea typeface="HG丸ｺﾞｼｯｸM-PRO"/>
                <a:sym typeface="ヒラギノ角ゴ Pro W3" pitchFamily="-84" charset="-128"/>
              </a:rPr>
              <a:t>0  0</a:t>
            </a:r>
            <a:endParaRPr kumimoji="0" lang="ja-JP" altLang="en-US" sz="1400" b="1" kern="0" dirty="0">
              <a:solidFill>
                <a:prstClr val="black"/>
              </a:solidFill>
              <a:latin typeface="HG丸ｺﾞｼｯｸM-PRO"/>
              <a:ea typeface="HG丸ｺﾞｼｯｸM-PRO"/>
              <a:sym typeface="ヒラギノ角ゴ Pro W3" pitchFamily="-84" charset="-128"/>
            </a:endParaRPr>
          </a:p>
        </p:txBody>
      </p:sp>
      <p:sp>
        <p:nvSpPr>
          <p:cNvPr id="41" name="角丸四角形 40"/>
          <p:cNvSpPr/>
          <p:nvPr/>
        </p:nvSpPr>
        <p:spPr>
          <a:xfrm>
            <a:off x="273472" y="1447213"/>
            <a:ext cx="1439912" cy="503411"/>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000" b="1" dirty="0">
                <a:solidFill>
                  <a:prstClr val="black"/>
                </a:solidFill>
                <a:sym typeface="ヒラギノ角ゴ Pro W3" pitchFamily="-84" charset="-128"/>
              </a:rPr>
              <a:t>相談支援</a:t>
            </a:r>
          </a:p>
        </p:txBody>
      </p:sp>
      <p:sp>
        <p:nvSpPr>
          <p:cNvPr id="42" name="角丸四角形 41"/>
          <p:cNvSpPr/>
          <p:nvPr/>
        </p:nvSpPr>
        <p:spPr>
          <a:xfrm>
            <a:off x="7451849" y="1447213"/>
            <a:ext cx="1441029" cy="50341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000" b="1" dirty="0">
                <a:solidFill>
                  <a:prstClr val="black"/>
                </a:solidFill>
                <a:sym typeface="ヒラギノ角ゴ Pro W3" pitchFamily="-84" charset="-128"/>
              </a:rPr>
              <a:t>サービス</a:t>
            </a:r>
          </a:p>
        </p:txBody>
      </p:sp>
      <p:cxnSp>
        <p:nvCxnSpPr>
          <p:cNvPr id="43" name="直線矢印コネクタ 42"/>
          <p:cNvCxnSpPr/>
          <p:nvPr/>
        </p:nvCxnSpPr>
        <p:spPr>
          <a:xfrm>
            <a:off x="2072805" y="1204987"/>
            <a:ext cx="518479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2000250" y="1518642"/>
            <a:ext cx="518480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850949" y="1449445"/>
            <a:ext cx="1442145" cy="504527"/>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400" b="1" dirty="0">
                <a:solidFill>
                  <a:prstClr val="black"/>
                </a:solidFill>
                <a:sym typeface="ヒラギノ角ゴ Pro W3" pitchFamily="-84" charset="-128"/>
              </a:rPr>
              <a:t>深まり</a:t>
            </a:r>
          </a:p>
        </p:txBody>
      </p:sp>
      <p:sp>
        <p:nvSpPr>
          <p:cNvPr id="46" name="角丸四角形 45"/>
          <p:cNvSpPr/>
          <p:nvPr/>
        </p:nvSpPr>
        <p:spPr>
          <a:xfrm>
            <a:off x="3864326" y="779714"/>
            <a:ext cx="1439912" cy="50452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anchor="ctr"/>
          <a:lstStyle/>
          <a:p>
            <a:pPr algn="ctr" defTabSz="642255">
              <a:defRPr/>
            </a:pPr>
            <a:r>
              <a:rPr lang="ja-JP" altLang="en-US" sz="2400" b="1" dirty="0">
                <a:solidFill>
                  <a:prstClr val="black"/>
                </a:solidFill>
                <a:sym typeface="ヒラギノ角ゴ Pro W3" pitchFamily="-84" charset="-128"/>
              </a:rPr>
              <a:t>広がり</a:t>
            </a:r>
          </a:p>
        </p:txBody>
      </p:sp>
      <p:sp>
        <p:nvSpPr>
          <p:cNvPr id="2" name="スライド番号プレースホルダー 1"/>
          <p:cNvSpPr>
            <a:spLocks noGrp="1"/>
          </p:cNvSpPr>
          <p:nvPr>
            <p:ph type="sldNum" sz="quarter" idx="12"/>
          </p:nvPr>
        </p:nvSpPr>
        <p:spPr/>
        <p:txBody>
          <a:bodyPr/>
          <a:lstStyle/>
          <a:p>
            <a:pPr>
              <a:defRPr/>
            </a:pPr>
            <a:fld id="{BAFA39F7-0891-4F4C-A765-A327FDF9B0A5}" type="slidenum">
              <a:rPr lang="ja-JP" altLang="en-US" smtClean="0"/>
              <a:pPr>
                <a:defRPr/>
              </a:pPr>
              <a:t>25</a:t>
            </a:fld>
            <a:endParaRPr lang="ja-JP" altLang="en-US"/>
          </a:p>
        </p:txBody>
      </p:sp>
    </p:spTree>
    <p:extLst>
      <p:ext uri="{BB962C8B-B14F-4D97-AF65-F5344CB8AC3E}">
        <p14:creationId xmlns:p14="http://schemas.microsoft.com/office/powerpoint/2010/main" val="5247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Effect transition="in" filter="fade">
                                      <p:cBhvr>
                                        <p:cTn id="19" dur="500"/>
                                        <p:tgtEl>
                                          <p:spTgt spid="30">
                                            <p:txEl>
                                              <p:pRg st="2" end="2"/>
                                            </p:txEl>
                                          </p:spTgt>
                                        </p:tgtEl>
                                      </p:cBhvr>
                                    </p:animEffect>
                                    <p:anim calcmode="lin" valueType="num">
                                      <p:cBhvr>
                                        <p:cTn id="20"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fade">
                                      <p:cBhvr>
                                        <p:cTn id="24" dur="500"/>
                                        <p:tgtEl>
                                          <p:spTgt spid="30">
                                            <p:txEl>
                                              <p:pRg st="3" end="3"/>
                                            </p:txEl>
                                          </p:spTgt>
                                        </p:tgtEl>
                                      </p:cBhvr>
                                    </p:animEffect>
                                    <p:anim calcmode="lin" valueType="num">
                                      <p:cBhvr>
                                        <p:cTn id="25"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0">
                                            <p:txEl>
                                              <p:pRg st="4" end="4"/>
                                            </p:txEl>
                                          </p:spTgt>
                                        </p:tgtEl>
                                        <p:attrNameLst>
                                          <p:attrName>style.visibility</p:attrName>
                                        </p:attrNameLst>
                                      </p:cBhvr>
                                      <p:to>
                                        <p:strVal val="visible"/>
                                      </p:to>
                                    </p:set>
                                    <p:animEffect transition="in" filter="fade">
                                      <p:cBhvr>
                                        <p:cTn id="29" dur="500"/>
                                        <p:tgtEl>
                                          <p:spTgt spid="30">
                                            <p:txEl>
                                              <p:pRg st="4" end="4"/>
                                            </p:txEl>
                                          </p:spTgt>
                                        </p:tgtEl>
                                      </p:cBhvr>
                                    </p:animEffect>
                                    <p:anim calcmode="lin" valueType="num">
                                      <p:cBhvr>
                                        <p:cTn id="30"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0">
                                            <p:txEl>
                                              <p:pRg st="6" end="6"/>
                                            </p:txEl>
                                          </p:spTgt>
                                        </p:tgtEl>
                                        <p:attrNameLst>
                                          <p:attrName>style.visibility</p:attrName>
                                        </p:attrNameLst>
                                      </p:cBhvr>
                                      <p:to>
                                        <p:strVal val="visible"/>
                                      </p:to>
                                    </p:set>
                                    <p:animEffect transition="in" filter="fade">
                                      <p:cBhvr>
                                        <p:cTn id="36" dur="500"/>
                                        <p:tgtEl>
                                          <p:spTgt spid="30">
                                            <p:txEl>
                                              <p:pRg st="6" end="6"/>
                                            </p:txEl>
                                          </p:spTgt>
                                        </p:tgtEl>
                                      </p:cBhvr>
                                    </p:animEffect>
                                    <p:anim calcmode="lin" valueType="num">
                                      <p:cBhvr>
                                        <p:cTn id="3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30">
                                            <p:txEl>
                                              <p:pRg st="6" end="6"/>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xEl>
                                              <p:pRg st="7" end="7"/>
                                            </p:txEl>
                                          </p:spTgt>
                                        </p:tgtEl>
                                        <p:attrNameLst>
                                          <p:attrName>style.visibility</p:attrName>
                                        </p:attrNameLst>
                                      </p:cBhvr>
                                      <p:to>
                                        <p:strVal val="visible"/>
                                      </p:to>
                                    </p:set>
                                    <p:animEffect transition="in" filter="fade">
                                      <p:cBhvr>
                                        <p:cTn id="41" dur="500"/>
                                        <p:tgtEl>
                                          <p:spTgt spid="30">
                                            <p:txEl>
                                              <p:pRg st="7" end="7"/>
                                            </p:txEl>
                                          </p:spTgt>
                                        </p:tgtEl>
                                      </p:cBhvr>
                                    </p:animEffect>
                                    <p:anim calcmode="lin" valueType="num">
                                      <p:cBhvr>
                                        <p:cTn id="42"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総括する</a:t>
            </a:r>
            <a:r>
              <a:rPr kumimoji="1" lang="en-US" altLang="ja-JP" sz="3600" dirty="0" smtClean="0"/>
              <a:t>―</a:t>
            </a:r>
            <a:r>
              <a:rPr lang="ja-JP" altLang="en-US" sz="3600" dirty="0"/>
              <a:t>展開す</a:t>
            </a:r>
            <a:r>
              <a:rPr kumimoji="1" lang="ja-JP" altLang="en-US" sz="3600" dirty="0" smtClean="0"/>
              <a:t>る</a:t>
            </a:r>
            <a:endParaRPr kumimoji="1" lang="ja-JP" altLang="en-US" sz="3600" dirty="0"/>
          </a:p>
        </p:txBody>
      </p:sp>
      <p:cxnSp>
        <p:nvCxnSpPr>
          <p:cNvPr id="5" name="曲線コネクタ 4"/>
          <p:cNvCxnSpPr/>
          <p:nvPr/>
        </p:nvCxnSpPr>
        <p:spPr>
          <a:xfrm rot="10800000">
            <a:off x="4355976" y="1916852"/>
            <a:ext cx="3888432" cy="1224137"/>
          </a:xfrm>
          <a:prstGeom prst="curvedConnector3">
            <a:avLst>
              <a:gd name="adj1" fmla="val 50000"/>
            </a:avLst>
          </a:prstGeom>
          <a:ln w="1778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8" name="曲線コネクタ 7"/>
          <p:cNvCxnSpPr/>
          <p:nvPr/>
        </p:nvCxnSpPr>
        <p:spPr>
          <a:xfrm rot="10800000" flipV="1">
            <a:off x="3851920" y="3969081"/>
            <a:ext cx="4536504" cy="1980217"/>
          </a:xfrm>
          <a:prstGeom prst="curvedConnector3">
            <a:avLst>
              <a:gd name="adj1" fmla="val 50000"/>
            </a:avLst>
          </a:prstGeom>
          <a:ln w="889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1" name="曲線コネクタ 10"/>
          <p:cNvCxnSpPr/>
          <p:nvPr/>
        </p:nvCxnSpPr>
        <p:spPr>
          <a:xfrm rot="10800000">
            <a:off x="2843809" y="2348882"/>
            <a:ext cx="5256584" cy="1152131"/>
          </a:xfrm>
          <a:prstGeom prst="curvedConnector3">
            <a:avLst/>
          </a:prstGeom>
          <a:ln w="12700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14" name="角丸四角形 13"/>
          <p:cNvSpPr/>
          <p:nvPr/>
        </p:nvSpPr>
        <p:spPr>
          <a:xfrm>
            <a:off x="971600" y="1556792"/>
            <a:ext cx="1656184" cy="1044116"/>
          </a:xfrm>
          <a:prstGeom prst="roundRect">
            <a:avLst>
              <a:gd name="adj" fmla="val 38202"/>
            </a:avLst>
          </a:prstGeom>
          <a:ln w="57150">
            <a:solidFill>
              <a:srgbClr val="FFC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3200" dirty="0">
                <a:solidFill>
                  <a:schemeClr val="tx1"/>
                </a:solidFill>
              </a:rPr>
              <a:t>目的地</a:t>
            </a:r>
            <a:r>
              <a:rPr lang="en-US" altLang="ja-JP" sz="3200" dirty="0">
                <a:solidFill>
                  <a:schemeClr val="tx1"/>
                </a:solidFill>
              </a:rPr>
              <a:t>A</a:t>
            </a:r>
            <a:endParaRPr lang="ja-JP" altLang="en-US" sz="3200" dirty="0">
              <a:solidFill>
                <a:schemeClr val="tx1"/>
              </a:solidFill>
            </a:endParaRPr>
          </a:p>
        </p:txBody>
      </p:sp>
      <p:sp>
        <p:nvSpPr>
          <p:cNvPr id="15" name="角丸四角形 14"/>
          <p:cNvSpPr/>
          <p:nvPr/>
        </p:nvSpPr>
        <p:spPr>
          <a:xfrm>
            <a:off x="1769988" y="2924946"/>
            <a:ext cx="3312368" cy="2088232"/>
          </a:xfrm>
          <a:prstGeom prst="roundRect">
            <a:avLst>
              <a:gd name="adj" fmla="val 9489"/>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2800" dirty="0">
                <a:solidFill>
                  <a:schemeClr val="tx1"/>
                </a:solidFill>
              </a:rPr>
              <a:t>それぞれが自由に</a:t>
            </a:r>
            <a:endParaRPr lang="en-US" altLang="ja-JP" sz="2800" dirty="0">
              <a:solidFill>
                <a:schemeClr val="tx1"/>
              </a:solidFill>
            </a:endParaRPr>
          </a:p>
          <a:p>
            <a:pPr algn="ctr"/>
            <a:r>
              <a:rPr lang="ja-JP" altLang="en-US" sz="2800" dirty="0">
                <a:solidFill>
                  <a:schemeClr val="tx1"/>
                </a:solidFill>
              </a:rPr>
              <a:t>支援を展開する</a:t>
            </a:r>
            <a:endParaRPr lang="en-US" altLang="ja-JP" sz="2800" dirty="0">
              <a:solidFill>
                <a:schemeClr val="tx1"/>
              </a:solidFill>
            </a:endParaRPr>
          </a:p>
          <a:p>
            <a:pPr algn="ctr"/>
            <a:r>
              <a:rPr lang="ja-JP" altLang="en-US" sz="2800" dirty="0">
                <a:solidFill>
                  <a:schemeClr val="tx1"/>
                </a:solidFill>
              </a:rPr>
              <a:t>のではなく</a:t>
            </a:r>
            <a:r>
              <a:rPr lang="en-US" altLang="ja-JP" sz="2800" dirty="0">
                <a:solidFill>
                  <a:schemeClr val="tx1"/>
                </a:solidFill>
              </a:rPr>
              <a:t>…</a:t>
            </a:r>
          </a:p>
        </p:txBody>
      </p:sp>
      <p:sp>
        <p:nvSpPr>
          <p:cNvPr id="19" name="角丸四角形 18"/>
          <p:cNvSpPr/>
          <p:nvPr/>
        </p:nvSpPr>
        <p:spPr>
          <a:xfrm>
            <a:off x="2015716" y="5427223"/>
            <a:ext cx="1656184" cy="1044116"/>
          </a:xfrm>
          <a:prstGeom prst="roundRect">
            <a:avLst>
              <a:gd name="adj" fmla="val 38202"/>
            </a:avLst>
          </a:prstGeom>
          <a:ln w="57150">
            <a:solidFill>
              <a:srgbClr val="FFC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3200" dirty="0">
                <a:solidFill>
                  <a:schemeClr val="tx1"/>
                </a:solidFill>
              </a:rPr>
              <a:t>目的地</a:t>
            </a:r>
            <a:r>
              <a:rPr lang="en-US" altLang="ja-JP" sz="3200" dirty="0">
                <a:solidFill>
                  <a:schemeClr val="tx1"/>
                </a:solidFill>
              </a:rPr>
              <a:t>B</a:t>
            </a:r>
            <a:endParaRPr lang="ja-JP" altLang="en-US" sz="3200"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26</a:t>
            </a:fld>
            <a:endParaRPr lang="ja-JP" altLang="en-US">
              <a:solidFill>
                <a:prstClr val="black">
                  <a:tint val="75000"/>
                </a:prstClr>
              </a:solidFill>
            </a:endParaRPr>
          </a:p>
        </p:txBody>
      </p:sp>
    </p:spTree>
    <p:extLst>
      <p:ext uri="{BB962C8B-B14F-4D97-AF65-F5344CB8AC3E}">
        <p14:creationId xmlns:p14="http://schemas.microsoft.com/office/powerpoint/2010/main" val="7438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総括する</a:t>
            </a:r>
            <a:r>
              <a:rPr kumimoji="1" lang="en-US" altLang="ja-JP" sz="3600" dirty="0" smtClean="0"/>
              <a:t>―</a:t>
            </a:r>
            <a:r>
              <a:rPr lang="ja-JP" altLang="en-US" sz="3600" dirty="0"/>
              <a:t>展開す</a:t>
            </a:r>
            <a:r>
              <a:rPr kumimoji="1" lang="ja-JP" altLang="en-US" sz="3600" dirty="0" smtClean="0"/>
              <a:t>る</a:t>
            </a:r>
            <a:endParaRPr kumimoji="1" lang="ja-JP" altLang="en-US" sz="3600" dirty="0"/>
          </a:p>
        </p:txBody>
      </p:sp>
      <p:sp>
        <p:nvSpPr>
          <p:cNvPr id="14" name="角丸四角形 13"/>
          <p:cNvSpPr/>
          <p:nvPr/>
        </p:nvSpPr>
        <p:spPr>
          <a:xfrm>
            <a:off x="323528" y="3176973"/>
            <a:ext cx="1656184" cy="1044116"/>
          </a:xfrm>
          <a:prstGeom prst="roundRect">
            <a:avLst>
              <a:gd name="adj" fmla="val 38202"/>
            </a:avLst>
          </a:prstGeom>
          <a:ln w="57150">
            <a:solidFill>
              <a:srgbClr val="FFC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3200" dirty="0">
                <a:solidFill>
                  <a:schemeClr val="tx1"/>
                </a:solidFill>
              </a:rPr>
              <a:t>目的地</a:t>
            </a:r>
          </a:p>
        </p:txBody>
      </p:sp>
      <p:cxnSp>
        <p:nvCxnSpPr>
          <p:cNvPr id="4" name="直線矢印コネクタ 3"/>
          <p:cNvCxnSpPr/>
          <p:nvPr/>
        </p:nvCxnSpPr>
        <p:spPr>
          <a:xfrm flipH="1">
            <a:off x="2627787" y="3356992"/>
            <a:ext cx="5760641" cy="0"/>
          </a:xfrm>
          <a:prstGeom prst="straightConnector1">
            <a:avLst/>
          </a:prstGeom>
          <a:ln w="1778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flipH="1">
            <a:off x="2195736" y="3789044"/>
            <a:ext cx="5824830" cy="0"/>
          </a:xfrm>
          <a:prstGeom prst="straightConnector1">
            <a:avLst/>
          </a:prstGeom>
          <a:ln w="12700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flipH="1">
            <a:off x="3131840" y="4221088"/>
            <a:ext cx="5544616" cy="0"/>
          </a:xfrm>
          <a:prstGeom prst="straightConnector1">
            <a:avLst/>
          </a:prstGeom>
          <a:ln w="8890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16" name="フローチャート : 直接アクセス記憶 15"/>
          <p:cNvSpPr/>
          <p:nvPr/>
        </p:nvSpPr>
        <p:spPr>
          <a:xfrm rot="10800000">
            <a:off x="5999240" y="2564904"/>
            <a:ext cx="2520280" cy="2376264"/>
          </a:xfrm>
          <a:prstGeom prst="flowChartMagneticDrum">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endParaRPr lang="ja-JP" altLang="en-US" sz="4400" dirty="0">
              <a:solidFill>
                <a:prstClr val="white"/>
              </a:solidFill>
            </a:endParaRPr>
          </a:p>
        </p:txBody>
      </p:sp>
      <p:sp>
        <p:nvSpPr>
          <p:cNvPr id="20" name="フローチャート : 直接アクセス記憶 19"/>
          <p:cNvSpPr/>
          <p:nvPr/>
        </p:nvSpPr>
        <p:spPr>
          <a:xfrm rot="10800000">
            <a:off x="4283969" y="2564904"/>
            <a:ext cx="2520280" cy="2376264"/>
          </a:xfrm>
          <a:prstGeom prst="flowChartMagneticDrum">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endParaRPr lang="ja-JP" altLang="en-US" sz="4400" dirty="0">
              <a:solidFill>
                <a:prstClr val="white"/>
              </a:solidFill>
            </a:endParaRPr>
          </a:p>
        </p:txBody>
      </p:sp>
      <p:sp>
        <p:nvSpPr>
          <p:cNvPr id="21" name="フローチャート : 直接アクセス記憶 20"/>
          <p:cNvSpPr/>
          <p:nvPr/>
        </p:nvSpPr>
        <p:spPr>
          <a:xfrm rot="10800000">
            <a:off x="2627784" y="2564906"/>
            <a:ext cx="2520280" cy="2376264"/>
          </a:xfrm>
          <a:prstGeom prst="flowChartMagneticDrum">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endParaRPr lang="ja-JP" altLang="en-US" sz="4400" dirty="0">
              <a:solidFill>
                <a:prstClr val="white"/>
              </a:solidFill>
            </a:endParaRPr>
          </a:p>
        </p:txBody>
      </p:sp>
      <p:sp>
        <p:nvSpPr>
          <p:cNvPr id="25" name="角丸四角形吹き出し 24"/>
          <p:cNvSpPr/>
          <p:nvPr/>
        </p:nvSpPr>
        <p:spPr>
          <a:xfrm>
            <a:off x="1175946" y="1302717"/>
            <a:ext cx="6876764" cy="1008112"/>
          </a:xfrm>
          <a:prstGeom prst="wedgeRoundRectCallout">
            <a:avLst>
              <a:gd name="adj1" fmla="val 1184"/>
              <a:gd name="adj2" fmla="val 151716"/>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2800" dirty="0">
                <a:solidFill>
                  <a:schemeClr val="tx1"/>
                </a:solidFill>
              </a:rPr>
              <a:t>役割・ペース・力量などは違っても</a:t>
            </a:r>
            <a:endParaRPr lang="en-US" altLang="ja-JP" sz="2800" dirty="0">
              <a:solidFill>
                <a:schemeClr val="tx1"/>
              </a:solidFill>
            </a:endParaRPr>
          </a:p>
          <a:p>
            <a:pPr algn="ctr"/>
            <a:r>
              <a:rPr lang="ja-JP" altLang="en-US" sz="2800" dirty="0">
                <a:solidFill>
                  <a:schemeClr val="tx1"/>
                </a:solidFill>
              </a:rPr>
              <a:t>同じ目的地を目指して支援を</a:t>
            </a:r>
            <a:r>
              <a:rPr lang="ja-JP" altLang="en-US" sz="2800" b="1" u="sng" dirty="0">
                <a:solidFill>
                  <a:schemeClr val="tx1"/>
                </a:solidFill>
              </a:rPr>
              <a:t>展開する</a:t>
            </a:r>
          </a:p>
        </p:txBody>
      </p:sp>
      <p:sp>
        <p:nvSpPr>
          <p:cNvPr id="28" name="角丸四角形吹き出し 27"/>
          <p:cNvSpPr/>
          <p:nvPr/>
        </p:nvSpPr>
        <p:spPr>
          <a:xfrm>
            <a:off x="323529" y="5229200"/>
            <a:ext cx="8496944" cy="1008112"/>
          </a:xfrm>
          <a:prstGeom prst="wedgeRoundRectCallout">
            <a:avLst>
              <a:gd name="adj1" fmla="val 5461"/>
              <a:gd name="adj2" fmla="val -96605"/>
              <a:gd name="adj3" fmla="val 16667"/>
            </a:avLst>
          </a:prstGeom>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2800" dirty="0">
                <a:solidFill>
                  <a:schemeClr val="tx1"/>
                </a:solidFill>
              </a:rPr>
              <a:t>それぞれが目的地を共有できるよう</a:t>
            </a:r>
            <a:endParaRPr lang="en-US" altLang="ja-JP" sz="2800" dirty="0">
              <a:solidFill>
                <a:schemeClr val="tx1"/>
              </a:solidFill>
            </a:endParaRPr>
          </a:p>
          <a:p>
            <a:pPr algn="ctr"/>
            <a:r>
              <a:rPr lang="ja-JP" altLang="en-US" sz="2800" dirty="0">
                <a:solidFill>
                  <a:schemeClr val="tx1"/>
                </a:solidFill>
              </a:rPr>
              <a:t>支援</a:t>
            </a:r>
            <a:r>
              <a:rPr lang="ja-JP" altLang="en-US" sz="2800" dirty="0" smtClean="0">
                <a:solidFill>
                  <a:schemeClr val="tx1"/>
                </a:solidFill>
              </a:rPr>
              <a:t>を</a:t>
            </a:r>
            <a:r>
              <a:rPr lang="ja-JP" altLang="en-US" sz="2800" b="1" u="sng" dirty="0" smtClean="0">
                <a:solidFill>
                  <a:schemeClr val="tx1"/>
                </a:solidFill>
              </a:rPr>
              <a:t>総括する</a:t>
            </a:r>
            <a:r>
              <a:rPr lang="ja-JP" altLang="en-US" sz="2800" dirty="0" smtClean="0">
                <a:solidFill>
                  <a:schemeClr val="tx1"/>
                </a:solidFill>
              </a:rPr>
              <a:t>（</a:t>
            </a:r>
            <a:r>
              <a:rPr lang="ja-JP" altLang="en-US" sz="2800" dirty="0">
                <a:solidFill>
                  <a:schemeClr val="tx1"/>
                </a:solidFill>
              </a:rPr>
              <a:t>断面は「サービス等利用計画」）</a:t>
            </a:r>
          </a:p>
        </p:txBody>
      </p:sp>
      <p:sp>
        <p:nvSpPr>
          <p:cNvPr id="3" name="スライド番号プレースホルダー 2"/>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27</a:t>
            </a:fld>
            <a:endParaRPr lang="ja-JP" altLang="en-US">
              <a:solidFill>
                <a:prstClr val="black">
                  <a:tint val="75000"/>
                </a:prstClr>
              </a:solidFill>
            </a:endParaRPr>
          </a:p>
        </p:txBody>
      </p:sp>
    </p:spTree>
    <p:extLst>
      <p:ext uri="{BB962C8B-B14F-4D97-AF65-F5344CB8AC3E}">
        <p14:creationId xmlns:p14="http://schemas.microsoft.com/office/powerpoint/2010/main" val="1079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anim calcmode="lin" valueType="num">
                                      <p:cBhvr>
                                        <p:cTn id="46" dur="500" fill="hold"/>
                                        <p:tgtEl>
                                          <p:spTgt spid="28"/>
                                        </p:tgtEl>
                                        <p:attrNameLst>
                                          <p:attrName>ppt_x</p:attrName>
                                        </p:attrNameLst>
                                      </p:cBhvr>
                                      <p:tavLst>
                                        <p:tav tm="0">
                                          <p:val>
                                            <p:strVal val="#ppt_x"/>
                                          </p:val>
                                        </p:tav>
                                        <p:tav tm="100000">
                                          <p:val>
                                            <p:strVal val="#ppt_x"/>
                                          </p:val>
                                        </p:tav>
                                      </p:tavLst>
                                    </p:anim>
                                    <p:anim calcmode="lin" valueType="num">
                                      <p:cBhvr>
                                        <p:cTn id="4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1" grpId="0" animBg="1"/>
      <p:bldP spid="25"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総括する</a:t>
            </a:r>
            <a:r>
              <a:rPr kumimoji="1" lang="en-US" altLang="ja-JP" sz="3600" dirty="0" smtClean="0"/>
              <a:t>―</a:t>
            </a:r>
            <a:r>
              <a:rPr lang="ja-JP" altLang="en-US" sz="3600" dirty="0"/>
              <a:t>展開す</a:t>
            </a:r>
            <a:r>
              <a:rPr kumimoji="1" lang="ja-JP" altLang="en-US" sz="3600" dirty="0" smtClean="0"/>
              <a:t>る</a:t>
            </a:r>
            <a:endParaRPr kumimoji="1" lang="ja-JP" altLang="en-US" sz="3600" dirty="0"/>
          </a:p>
        </p:txBody>
      </p:sp>
      <p:sp>
        <p:nvSpPr>
          <p:cNvPr id="3" name="コンテンツ プレースホルダー 2"/>
          <p:cNvSpPr>
            <a:spLocks noGrp="1"/>
          </p:cNvSpPr>
          <p:nvPr>
            <p:ph idx="1"/>
          </p:nvPr>
        </p:nvSpPr>
        <p:spPr>
          <a:xfrm>
            <a:off x="457200" y="1484785"/>
            <a:ext cx="8229600" cy="5112567"/>
          </a:xfrm>
        </p:spPr>
        <p:txBody>
          <a:bodyPr/>
          <a:lstStyle/>
          <a:p>
            <a:pPr marL="0" indent="0" algn="ctr">
              <a:buNone/>
            </a:pPr>
            <a:r>
              <a:rPr kumimoji="1" lang="ja-JP" altLang="en-US" dirty="0" smtClean="0">
                <a:latin typeface="HGS創英角ﾎﾟｯﾌﾟ体" panose="040B0A00000000000000" pitchFamily="50" charset="-128"/>
                <a:ea typeface="HGS創英角ﾎﾟｯﾌﾟ体" panose="040B0A00000000000000" pitchFamily="50" charset="-128"/>
              </a:rPr>
              <a:t>＜総括する役割がいないと</a:t>
            </a:r>
            <a:r>
              <a:rPr kumimoji="1" lang="en-US" altLang="ja-JP" dirty="0" smtClean="0">
                <a:latin typeface="HGS創英角ﾎﾟｯﾌﾟ体" panose="040B0A00000000000000" pitchFamily="50" charset="-128"/>
                <a:ea typeface="HGS創英角ﾎﾟｯﾌﾟ体" panose="040B0A00000000000000" pitchFamily="50" charset="-128"/>
              </a:rPr>
              <a:t>…</a:t>
            </a:r>
            <a:r>
              <a:rPr kumimoji="1" lang="ja-JP" altLang="en-US" dirty="0" smtClean="0">
                <a:latin typeface="HGS創英角ﾎﾟｯﾌﾟ体" panose="040B0A00000000000000" pitchFamily="50" charset="-128"/>
                <a:ea typeface="HGS創英角ﾎﾟｯﾌﾟ体" panose="040B0A00000000000000" pitchFamily="50" charset="-128"/>
              </a:rPr>
              <a:t>＞</a:t>
            </a:r>
            <a:endParaRPr kumimoji="1" lang="en-US" altLang="ja-JP" dirty="0" smtClean="0">
              <a:latin typeface="HGS創英角ﾎﾟｯﾌﾟ体" panose="040B0A00000000000000" pitchFamily="50" charset="-128"/>
              <a:ea typeface="HGS創英角ﾎﾟｯﾌﾟ体" panose="040B0A00000000000000" pitchFamily="50" charset="-128"/>
            </a:endParaRPr>
          </a:p>
          <a:p>
            <a:pPr marL="0" indent="0" algn="ctr">
              <a:buNone/>
            </a:pPr>
            <a:endParaRPr lang="en-US" altLang="ja-JP" dirty="0"/>
          </a:p>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endParaRPr lang="en-US" altLang="ja-JP" dirty="0"/>
          </a:p>
          <a:p>
            <a:pPr marL="0" indent="0" algn="ctr">
              <a:buNone/>
            </a:pPr>
            <a:r>
              <a:rPr lang="en-US" altLang="ja-JP" sz="2800" dirty="0" smtClean="0"/>
              <a:t>…</a:t>
            </a:r>
            <a:r>
              <a:rPr lang="ja-JP" altLang="en-US" sz="2800" dirty="0" smtClean="0"/>
              <a:t>となることはないと思いますが</a:t>
            </a:r>
            <a:endParaRPr lang="en-US" altLang="ja-JP" sz="2800" dirty="0" smtClean="0"/>
          </a:p>
          <a:p>
            <a:pPr marL="0" indent="0" algn="ctr">
              <a:buNone/>
            </a:pPr>
            <a:r>
              <a:rPr kumimoji="1" lang="ja-JP" altLang="en-US" u="sng" dirty="0">
                <a:solidFill>
                  <a:srgbClr val="FF0000"/>
                </a:solidFill>
              </a:rPr>
              <a:t>サービス担当者</a:t>
            </a:r>
            <a:r>
              <a:rPr kumimoji="1" lang="ja-JP" altLang="en-US" u="sng" dirty="0" smtClean="0">
                <a:solidFill>
                  <a:srgbClr val="FF0000"/>
                </a:solidFill>
              </a:rPr>
              <a:t>会議を招集することが</a:t>
            </a:r>
            <a:endParaRPr kumimoji="1" lang="en-US" altLang="ja-JP" u="sng" dirty="0" smtClean="0">
              <a:solidFill>
                <a:srgbClr val="FF0000"/>
              </a:solidFill>
            </a:endParaRPr>
          </a:p>
          <a:p>
            <a:pPr marL="0" indent="0" algn="ctr">
              <a:buNone/>
            </a:pPr>
            <a:r>
              <a:rPr kumimoji="1" lang="ja-JP" altLang="en-US" u="sng" dirty="0" smtClean="0">
                <a:solidFill>
                  <a:srgbClr val="FF0000"/>
                </a:solidFill>
              </a:rPr>
              <a:t>ありますのでよろしくお願いします。</a:t>
            </a:r>
            <a:endParaRPr kumimoji="1" lang="ja-JP" altLang="en-US" u="sng" dirty="0">
              <a:solidFill>
                <a:srgbClr val="FF0000"/>
              </a:solidFill>
            </a:endParaRPr>
          </a:p>
        </p:txBody>
      </p:sp>
      <p:pic>
        <p:nvPicPr>
          <p:cNvPr id="1028" name="Picture 4" descr="https://encrypted-tbn1.gstatic.com/images?q=tbn:ANd9GcSCijAWvh2swkrnGF6N87rMJHxRwLgyvFwJsLBUbFH5wj_BbGKk6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22" t="23984" r="11002" b="9140"/>
          <a:stretch/>
        </p:blipFill>
        <p:spPr bwMode="auto">
          <a:xfrm>
            <a:off x="2699792" y="2060848"/>
            <a:ext cx="3733205"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28</a:t>
            </a:fld>
            <a:endParaRPr lang="ja-JP" altLang="en-US">
              <a:solidFill>
                <a:prstClr val="black">
                  <a:tint val="75000"/>
                </a:prstClr>
              </a:solidFill>
            </a:endParaRPr>
          </a:p>
        </p:txBody>
      </p:sp>
    </p:spTree>
    <p:extLst>
      <p:ext uri="{BB962C8B-B14F-4D97-AF65-F5344CB8AC3E}">
        <p14:creationId xmlns:p14="http://schemas.microsoft.com/office/powerpoint/2010/main" val="117147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20563" y="1819647"/>
            <a:ext cx="9158532" cy="4074938"/>
          </a:xfrm>
          <a:prstGeom prst="rect">
            <a:avLst/>
          </a:prstGeom>
          <a:noFill/>
          <a:ln w="19050">
            <a:noFill/>
          </a:ln>
        </p:spPr>
      </p:pic>
      <p:sp>
        <p:nvSpPr>
          <p:cNvPr id="2" name="タイトル 1"/>
          <p:cNvSpPr>
            <a:spLocks noGrp="1"/>
          </p:cNvSpPr>
          <p:nvPr>
            <p:ph type="title"/>
          </p:nvPr>
        </p:nvSpPr>
        <p:spPr>
          <a:xfrm>
            <a:off x="395536" y="1027831"/>
            <a:ext cx="8229600" cy="796950"/>
          </a:xfrm>
        </p:spPr>
        <p:txBody>
          <a:bodyPr/>
          <a:lstStyle/>
          <a:p>
            <a:r>
              <a:rPr lang="ja-JP" altLang="en-US" sz="2800" dirty="0"/>
              <a:t>支援チームは少し</a:t>
            </a:r>
            <a:r>
              <a:rPr lang="ja-JP" altLang="en-US" sz="2800" dirty="0" smtClean="0"/>
              <a:t>ずつ成熟</a:t>
            </a:r>
            <a:r>
              <a:rPr lang="ja-JP" altLang="en-US" sz="2800" dirty="0"/>
              <a:t>するもの</a:t>
            </a:r>
          </a:p>
        </p:txBody>
      </p:sp>
      <p:sp>
        <p:nvSpPr>
          <p:cNvPr id="6" name="上矢印吹き出し 5"/>
          <p:cNvSpPr/>
          <p:nvPr/>
        </p:nvSpPr>
        <p:spPr>
          <a:xfrm>
            <a:off x="6444208" y="5877272"/>
            <a:ext cx="2520280" cy="908720"/>
          </a:xfrm>
          <a:prstGeom prst="upArrowCallou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2000" b="1" dirty="0">
                <a:solidFill>
                  <a:srgbClr val="FF0000"/>
                </a:solidFill>
              </a:rPr>
              <a:t>目指すはこの</a:t>
            </a:r>
            <a:r>
              <a:rPr lang="ja-JP" altLang="en-US" sz="2000" b="1" dirty="0" smtClean="0">
                <a:solidFill>
                  <a:srgbClr val="FF0000"/>
                </a:solidFill>
              </a:rPr>
              <a:t>関係</a:t>
            </a:r>
            <a:r>
              <a:rPr lang="en-US" altLang="ja-JP" sz="2000" b="1" dirty="0" smtClean="0">
                <a:solidFill>
                  <a:srgbClr val="FF0000"/>
                </a:solidFill>
              </a:rPr>
              <a:t>!!</a:t>
            </a:r>
            <a:endParaRPr lang="ja-JP" altLang="en-US" sz="2000" b="1" dirty="0">
              <a:solidFill>
                <a:srgbClr val="FF0000"/>
              </a:solidFill>
            </a:endParaRPr>
          </a:p>
        </p:txBody>
      </p:sp>
      <p:sp>
        <p:nvSpPr>
          <p:cNvPr id="5" name="コンテンツ プレースホルダー 2"/>
          <p:cNvSpPr>
            <a:spLocks noGrp="1"/>
          </p:cNvSpPr>
          <p:nvPr>
            <p:ph idx="1"/>
          </p:nvPr>
        </p:nvSpPr>
        <p:spPr>
          <a:xfrm>
            <a:off x="51940" y="-603448"/>
            <a:ext cx="8507288" cy="1800200"/>
          </a:xfrm>
        </p:spPr>
        <p:txBody>
          <a:bodyPr rtlCol="0">
            <a:noAutofit/>
          </a:bodyPr>
          <a:lstStyle/>
          <a:p>
            <a:pPr marL="0" indent="0" algn="ctr" fontAlgn="auto">
              <a:spcAft>
                <a:spcPts val="0"/>
              </a:spcAft>
              <a:buNone/>
              <a:defRPr/>
            </a:pPr>
            <a:endParaRPr lang="en-US" altLang="ja-JP" sz="2800" dirty="0">
              <a:solidFill>
                <a:prstClr val="black"/>
              </a:solidFill>
            </a:endParaRPr>
          </a:p>
          <a:p>
            <a:pPr marL="0" indent="0" algn="ctr" fontAlgn="auto">
              <a:spcAft>
                <a:spcPts val="0"/>
              </a:spcAft>
              <a:buNone/>
              <a:defRPr/>
            </a:pPr>
            <a:endParaRPr lang="en-US" altLang="ja-JP" sz="2800" dirty="0">
              <a:solidFill>
                <a:prstClr val="black"/>
              </a:solidFill>
            </a:endParaRPr>
          </a:p>
          <a:p>
            <a:pPr marL="0" indent="0" algn="ctr" fontAlgn="auto">
              <a:spcAft>
                <a:spcPts val="0"/>
              </a:spcAft>
              <a:buNone/>
              <a:defRPr/>
            </a:pPr>
            <a:r>
              <a:rPr lang="ja-JP" altLang="en-US" sz="2800" dirty="0" smtClean="0">
                <a:solidFill>
                  <a:prstClr val="black"/>
                </a:solidFill>
              </a:rPr>
              <a:t>（４）本人</a:t>
            </a:r>
            <a:r>
              <a:rPr lang="ja-JP" altLang="en-US" sz="2800" dirty="0">
                <a:solidFill>
                  <a:prstClr val="black"/>
                </a:solidFill>
              </a:rPr>
              <a:t>と支援チームとの関係</a:t>
            </a:r>
            <a:endParaRPr lang="en-US" altLang="ja-JP" sz="2800" dirty="0"/>
          </a:p>
        </p:txBody>
      </p:sp>
      <p:sp>
        <p:nvSpPr>
          <p:cNvPr id="3" name="スライド番号プレースホルダー 2"/>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29</a:t>
            </a:fld>
            <a:endParaRPr lang="ja-JP" altLang="en-US">
              <a:solidFill>
                <a:prstClr val="black">
                  <a:tint val="75000"/>
                </a:prstClr>
              </a:solidFill>
            </a:endParaRPr>
          </a:p>
        </p:txBody>
      </p:sp>
    </p:spTree>
    <p:extLst>
      <p:ext uri="{BB962C8B-B14F-4D97-AF65-F5344CB8AC3E}">
        <p14:creationId xmlns:p14="http://schemas.microsoft.com/office/powerpoint/2010/main" val="34191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核家族化から孤族化の時代へ</a:t>
            </a:r>
          </a:p>
        </p:txBody>
      </p:sp>
      <p:sp>
        <p:nvSpPr>
          <p:cNvPr id="3" name="コンテンツ プレースホルダー 2"/>
          <p:cNvSpPr>
            <a:spLocks noGrp="1"/>
          </p:cNvSpPr>
          <p:nvPr>
            <p:ph idx="1"/>
          </p:nvPr>
        </p:nvSpPr>
        <p:spPr/>
        <p:txBody>
          <a:bodyPr anchor="ctr"/>
          <a:lstStyle/>
          <a:p>
            <a:pPr marL="0" indent="0">
              <a:buNone/>
            </a:pPr>
            <a:r>
              <a:rPr lang="ja-JP" altLang="en-US" dirty="0" smtClean="0"/>
              <a:t>東京１世帯あたりの人数</a:t>
            </a:r>
            <a:r>
              <a:rPr lang="ja-JP" altLang="en-US" dirty="0"/>
              <a:t>　</a:t>
            </a:r>
            <a:endParaRPr lang="en-US" altLang="ja-JP" dirty="0" smtClean="0"/>
          </a:p>
          <a:p>
            <a:pPr marL="0" indent="0">
              <a:buNone/>
            </a:pPr>
            <a:r>
              <a:rPr lang="ja-JP" altLang="en-US" sz="2800" dirty="0"/>
              <a:t>　　調査開始年（</a:t>
            </a:r>
            <a:r>
              <a:rPr lang="en-US" altLang="ja-JP" sz="2800" dirty="0"/>
              <a:t>1982</a:t>
            </a:r>
            <a:r>
              <a:rPr lang="ja-JP" altLang="en-US" sz="2800" dirty="0"/>
              <a:t>年）　⇒　</a:t>
            </a:r>
            <a:r>
              <a:rPr lang="en-US" altLang="ja-JP" sz="2800" dirty="0"/>
              <a:t>4.09</a:t>
            </a:r>
            <a:r>
              <a:rPr lang="ja-JP" altLang="en-US" sz="2800" dirty="0"/>
              <a:t>人</a:t>
            </a:r>
            <a:endParaRPr lang="en-US" altLang="ja-JP" sz="2800" dirty="0"/>
          </a:p>
          <a:p>
            <a:pPr marL="0" indent="0">
              <a:buNone/>
            </a:pPr>
            <a:r>
              <a:rPr lang="ja-JP" altLang="en-US" sz="2800" dirty="0"/>
              <a:t>　　　　その後（</a:t>
            </a:r>
            <a:r>
              <a:rPr lang="en-US" altLang="ja-JP" sz="2800" dirty="0"/>
              <a:t>2012</a:t>
            </a:r>
            <a:r>
              <a:rPr lang="ja-JP" altLang="en-US" sz="2800" dirty="0"/>
              <a:t>年）　⇒　</a:t>
            </a:r>
            <a:r>
              <a:rPr lang="en-US" altLang="ja-JP" sz="3600" b="1" u="sng" dirty="0">
                <a:solidFill>
                  <a:srgbClr val="FF0000"/>
                </a:solidFill>
              </a:rPr>
              <a:t>1.99</a:t>
            </a:r>
            <a:r>
              <a:rPr lang="ja-JP" altLang="en-US" sz="3600" b="1" u="sng" dirty="0">
                <a:solidFill>
                  <a:srgbClr val="FF0000"/>
                </a:solidFill>
              </a:rPr>
              <a:t>人</a:t>
            </a:r>
            <a:endParaRPr lang="en-US" altLang="ja-JP" sz="2800" b="1" u="sng" dirty="0">
              <a:solidFill>
                <a:srgbClr val="FF0000"/>
              </a:solidFill>
            </a:endParaRPr>
          </a:p>
          <a:p>
            <a:pPr marL="0" indent="0">
              <a:buNone/>
            </a:pPr>
            <a:endParaRPr lang="en-US" altLang="ja-JP" sz="1000" u="sng" dirty="0"/>
          </a:p>
          <a:p>
            <a:pPr marL="0" indent="0" algn="r">
              <a:buNone/>
            </a:pPr>
            <a:r>
              <a:rPr lang="en-US" altLang="ja-JP" sz="2800" dirty="0"/>
              <a:t>※</a:t>
            </a:r>
            <a:r>
              <a:rPr lang="ja-JP" altLang="en-US" sz="2800" dirty="0"/>
              <a:t>全国平均</a:t>
            </a:r>
            <a:r>
              <a:rPr lang="en-US" altLang="ja-JP" sz="2800" dirty="0"/>
              <a:t>2.4</a:t>
            </a:r>
            <a:r>
              <a:rPr lang="ja-JP" altLang="en-US" sz="2800" dirty="0"/>
              <a:t>人程度</a:t>
            </a:r>
            <a:endParaRPr lang="en-US" altLang="ja-JP" sz="2800" dirty="0"/>
          </a:p>
          <a:p>
            <a:pPr marL="0" indent="0">
              <a:buNone/>
            </a:pPr>
            <a:endParaRPr lang="en-US" altLang="ja-JP" sz="1800" dirty="0"/>
          </a:p>
          <a:p>
            <a:pPr marL="0" indent="0">
              <a:buNone/>
            </a:pPr>
            <a:r>
              <a:rPr kumimoji="1" lang="en-US" altLang="ja-JP" dirty="0" smtClean="0"/>
              <a:t>※</a:t>
            </a:r>
            <a:r>
              <a:rPr kumimoji="1" lang="ja-JP" altLang="en-US" dirty="0" smtClean="0"/>
              <a:t>相談支援</a:t>
            </a:r>
            <a:r>
              <a:rPr kumimoji="1" lang="en-US" altLang="ja-JP" dirty="0" smtClean="0"/>
              <a:t>―</a:t>
            </a:r>
            <a:r>
              <a:rPr kumimoji="1" lang="ja-JP" altLang="en-US" dirty="0" smtClean="0"/>
              <a:t>ケースマネジメントが必要とされた背景にはこうした社会情勢が強く影響しているともいえる。</a:t>
            </a:r>
            <a:endParaRPr kumimoji="1" lang="en-US" altLang="ja-JP" dirty="0"/>
          </a:p>
        </p:txBody>
      </p:sp>
      <p:sp>
        <p:nvSpPr>
          <p:cNvPr id="4" name="正方形/長方形 3"/>
          <p:cNvSpPr/>
          <p:nvPr/>
        </p:nvSpPr>
        <p:spPr>
          <a:xfrm>
            <a:off x="0" y="6525348"/>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r">
              <a:defRPr/>
            </a:pPr>
            <a:r>
              <a:rPr lang="ja-JP" altLang="en-US" dirty="0">
                <a:solidFill>
                  <a:prstClr val="black"/>
                </a:solidFill>
              </a:rPr>
              <a:t>［野澤和弘氏（毎日新聞社）講義より］</a:t>
            </a:r>
          </a:p>
        </p:txBody>
      </p:sp>
      <p:sp>
        <p:nvSpPr>
          <p:cNvPr id="6" name="スライド番号プレースホルダー 5"/>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a:t>
            </a:fld>
            <a:endParaRPr lang="ja-JP" altLang="en-US">
              <a:solidFill>
                <a:prstClr val="black">
                  <a:tint val="75000"/>
                </a:prstClr>
              </a:solidFill>
            </a:endParaRPr>
          </a:p>
        </p:txBody>
      </p:sp>
    </p:spTree>
    <p:extLst>
      <p:ext uri="{BB962C8B-B14F-4D97-AF65-F5344CB8AC3E}">
        <p14:creationId xmlns:p14="http://schemas.microsoft.com/office/powerpoint/2010/main" val="27285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Users\Ko\AppData\Local\Microsoft\Windows\Temporary Internet Files\Content.IE5\TAOXNQ8Z\MC900287337[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6326" y="1484784"/>
            <a:ext cx="5977309" cy="5334372"/>
          </a:xfrm>
          <a:noFill/>
        </p:spPr>
      </p:pic>
      <p:sp>
        <p:nvSpPr>
          <p:cNvPr id="41" name="円/楕円 40"/>
          <p:cNvSpPr/>
          <p:nvPr/>
        </p:nvSpPr>
        <p:spPr>
          <a:xfrm>
            <a:off x="7858125" y="4396979"/>
            <a:ext cx="684238" cy="610567"/>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42" name="二等辺三角形 41"/>
          <p:cNvSpPr/>
          <p:nvPr/>
        </p:nvSpPr>
        <p:spPr>
          <a:xfrm>
            <a:off x="7966398" y="5027637"/>
            <a:ext cx="467692" cy="339328"/>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128005" name="タイトル 1"/>
          <p:cNvSpPr>
            <a:spLocks noGrp="1"/>
          </p:cNvSpPr>
          <p:nvPr>
            <p:ph type="title"/>
          </p:nvPr>
        </p:nvSpPr>
        <p:spPr>
          <a:xfrm>
            <a:off x="467708" y="116086"/>
            <a:ext cx="8229823" cy="1143000"/>
          </a:xfrm>
        </p:spPr>
        <p:txBody>
          <a:bodyPr/>
          <a:lstStyle/>
          <a:p>
            <a:pPr eaLnBrk="1" hangingPunct="1"/>
            <a:r>
              <a:rPr lang="ja-JP" altLang="en-US" dirty="0"/>
              <a:t>本人</a:t>
            </a:r>
            <a:r>
              <a:rPr lang="ja-JP" altLang="en-US" dirty="0" smtClean="0"/>
              <a:t>と支援チームの</a:t>
            </a:r>
            <a:r>
              <a:rPr lang="en-US" altLang="ja-JP" dirty="0" smtClean="0"/>
              <a:t/>
            </a:r>
            <a:br>
              <a:rPr lang="en-US" altLang="ja-JP" dirty="0" smtClean="0"/>
            </a:br>
            <a:r>
              <a:rPr lang="ja-JP" altLang="en-US" dirty="0" smtClean="0"/>
              <a:t>目指す在り方例</a:t>
            </a:r>
          </a:p>
        </p:txBody>
      </p:sp>
      <p:sp>
        <p:nvSpPr>
          <p:cNvPr id="5" name="円/楕円 4"/>
          <p:cNvSpPr/>
          <p:nvPr/>
        </p:nvSpPr>
        <p:spPr>
          <a:xfrm>
            <a:off x="4004965" y="3376762"/>
            <a:ext cx="684238" cy="6105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6" name="二等辺三角形 5"/>
          <p:cNvSpPr/>
          <p:nvPr/>
        </p:nvSpPr>
        <p:spPr>
          <a:xfrm>
            <a:off x="4113238" y="4006304"/>
            <a:ext cx="467692" cy="340444"/>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7" name="角丸四角形 6"/>
          <p:cNvSpPr/>
          <p:nvPr/>
        </p:nvSpPr>
        <p:spPr>
          <a:xfrm>
            <a:off x="3933544" y="3410264"/>
            <a:ext cx="863947" cy="57708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600" b="1" dirty="0">
                <a:solidFill>
                  <a:prstClr val="black"/>
                </a:solidFill>
                <a:sym typeface="ヒラギノ角ゴ Pro W3" pitchFamily="-84" charset="-128"/>
              </a:rPr>
              <a:t>^</a:t>
            </a:r>
            <a:r>
              <a:rPr lang="ja-JP" altLang="en-US" sz="1600" b="1" dirty="0">
                <a:solidFill>
                  <a:prstClr val="black"/>
                </a:solidFill>
                <a:sym typeface="ヒラギノ角ゴ Pro W3" pitchFamily="-84" charset="-128"/>
              </a:rPr>
              <a:t>　</a:t>
            </a:r>
            <a:r>
              <a:rPr lang="en-US" altLang="ja-JP" sz="1600" b="1" dirty="0">
                <a:solidFill>
                  <a:prstClr val="black"/>
                </a:solidFill>
                <a:sym typeface="ヒラギノ角ゴ Pro W3" pitchFamily="-84" charset="-128"/>
              </a:rPr>
              <a:t>^</a:t>
            </a:r>
            <a:r>
              <a:rPr lang="ja-JP" altLang="en-US" sz="1600" b="1" dirty="0">
                <a:solidFill>
                  <a:prstClr val="black"/>
                </a:solidFill>
                <a:sym typeface="ヒラギノ角ゴ Pro W3" pitchFamily="-84" charset="-128"/>
              </a:rPr>
              <a:t> </a:t>
            </a:r>
          </a:p>
        </p:txBody>
      </p:sp>
      <p:sp>
        <p:nvSpPr>
          <p:cNvPr id="26" name="円/楕円 25"/>
          <p:cNvSpPr/>
          <p:nvPr/>
        </p:nvSpPr>
        <p:spPr>
          <a:xfrm>
            <a:off x="6006348" y="3886869"/>
            <a:ext cx="684237" cy="61056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27" name="二等辺三角形 26"/>
          <p:cNvSpPr/>
          <p:nvPr/>
        </p:nvSpPr>
        <p:spPr>
          <a:xfrm>
            <a:off x="6114620" y="4516413"/>
            <a:ext cx="468809" cy="340445"/>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28" name="角丸四角形 27"/>
          <p:cNvSpPr/>
          <p:nvPr/>
        </p:nvSpPr>
        <p:spPr>
          <a:xfrm>
            <a:off x="5938259" y="3946029"/>
            <a:ext cx="863947" cy="57596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400" b="1" dirty="0">
                <a:solidFill>
                  <a:prstClr val="black"/>
                </a:solidFill>
                <a:sym typeface="ヒラギノ角ゴ Pro W3" pitchFamily="-84" charset="-128"/>
              </a:rPr>
              <a:t>0  0</a:t>
            </a:r>
            <a:endParaRPr lang="ja-JP" altLang="en-US" sz="1400" b="1" dirty="0">
              <a:solidFill>
                <a:prstClr val="black"/>
              </a:solidFill>
              <a:sym typeface="ヒラギノ角ゴ Pro W3" pitchFamily="-84" charset="-128"/>
            </a:endParaRPr>
          </a:p>
        </p:txBody>
      </p:sp>
      <p:sp>
        <p:nvSpPr>
          <p:cNvPr id="29" name="円/楕円 28"/>
          <p:cNvSpPr/>
          <p:nvPr/>
        </p:nvSpPr>
        <p:spPr>
          <a:xfrm>
            <a:off x="7282161" y="4227330"/>
            <a:ext cx="684238" cy="6094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0" name="二等辺三角形 29"/>
          <p:cNvSpPr/>
          <p:nvPr/>
        </p:nvSpPr>
        <p:spPr>
          <a:xfrm>
            <a:off x="7390434" y="4856857"/>
            <a:ext cx="467692" cy="340444"/>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1" name="角丸四角形 30"/>
          <p:cNvSpPr/>
          <p:nvPr/>
        </p:nvSpPr>
        <p:spPr>
          <a:xfrm>
            <a:off x="7214089" y="4260801"/>
            <a:ext cx="863947" cy="57596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400" b="1" dirty="0">
                <a:solidFill>
                  <a:prstClr val="black"/>
                </a:solidFill>
                <a:sym typeface="ヒラギノ角ゴ Pro W3" pitchFamily="-84" charset="-128"/>
              </a:rPr>
              <a:t>0  0</a:t>
            </a:r>
            <a:endParaRPr lang="ja-JP" altLang="en-US" sz="1400" b="1" dirty="0">
              <a:solidFill>
                <a:prstClr val="black"/>
              </a:solidFill>
              <a:sym typeface="ヒラギノ角ゴ Pro W3" pitchFamily="-84" charset="-128"/>
            </a:endParaRPr>
          </a:p>
        </p:txBody>
      </p:sp>
      <p:sp>
        <p:nvSpPr>
          <p:cNvPr id="32" name="円/楕円 31"/>
          <p:cNvSpPr/>
          <p:nvPr/>
        </p:nvSpPr>
        <p:spPr>
          <a:xfrm>
            <a:off x="5318762" y="3694897"/>
            <a:ext cx="684237" cy="6094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3" name="二等辺三角形 32"/>
          <p:cNvSpPr/>
          <p:nvPr/>
        </p:nvSpPr>
        <p:spPr>
          <a:xfrm>
            <a:off x="5427034" y="4324424"/>
            <a:ext cx="467693" cy="340445"/>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4" name="角丸四角形 33"/>
          <p:cNvSpPr/>
          <p:nvPr/>
        </p:nvSpPr>
        <p:spPr>
          <a:xfrm>
            <a:off x="5250673" y="3754040"/>
            <a:ext cx="863947" cy="57596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400" b="1" dirty="0">
                <a:solidFill>
                  <a:prstClr val="black"/>
                </a:solidFill>
                <a:sym typeface="ヒラギノ角ゴ Pro W3" pitchFamily="-84" charset="-128"/>
              </a:rPr>
              <a:t>0  0</a:t>
            </a:r>
            <a:endParaRPr lang="ja-JP" altLang="en-US" sz="1400" b="1" dirty="0">
              <a:solidFill>
                <a:prstClr val="black"/>
              </a:solidFill>
              <a:sym typeface="ヒラギノ角ゴ Pro W3" pitchFamily="-84" charset="-128"/>
            </a:endParaRPr>
          </a:p>
        </p:txBody>
      </p:sp>
      <p:sp>
        <p:nvSpPr>
          <p:cNvPr id="35" name="円/楕円 34"/>
          <p:cNvSpPr/>
          <p:nvPr/>
        </p:nvSpPr>
        <p:spPr>
          <a:xfrm>
            <a:off x="4653501" y="3547557"/>
            <a:ext cx="684237" cy="6094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6" name="二等辺三角形 35"/>
          <p:cNvSpPr/>
          <p:nvPr/>
        </p:nvSpPr>
        <p:spPr>
          <a:xfrm>
            <a:off x="4760656" y="4177084"/>
            <a:ext cx="468809" cy="339328"/>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7" name="角丸四角形 36"/>
          <p:cNvSpPr/>
          <p:nvPr/>
        </p:nvSpPr>
        <p:spPr>
          <a:xfrm>
            <a:off x="4584296" y="3606700"/>
            <a:ext cx="863947" cy="57596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400" b="1" dirty="0">
                <a:solidFill>
                  <a:prstClr val="black"/>
                </a:solidFill>
                <a:sym typeface="ヒラギノ角ゴ Pro W3" pitchFamily="-84" charset="-128"/>
              </a:rPr>
              <a:t>0  0</a:t>
            </a:r>
            <a:endParaRPr lang="ja-JP" altLang="en-US" sz="1400" b="1" dirty="0">
              <a:solidFill>
                <a:prstClr val="black"/>
              </a:solidFill>
              <a:sym typeface="ヒラギノ角ゴ Pro W3" pitchFamily="-84" charset="-128"/>
            </a:endParaRPr>
          </a:p>
        </p:txBody>
      </p:sp>
      <p:sp>
        <p:nvSpPr>
          <p:cNvPr id="38" name="円/楕円 37"/>
          <p:cNvSpPr/>
          <p:nvPr/>
        </p:nvSpPr>
        <p:spPr>
          <a:xfrm>
            <a:off x="6693934" y="4057666"/>
            <a:ext cx="684237" cy="6094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39" name="二等辺三角形 38"/>
          <p:cNvSpPr/>
          <p:nvPr/>
        </p:nvSpPr>
        <p:spPr>
          <a:xfrm>
            <a:off x="6802206" y="4687194"/>
            <a:ext cx="467693" cy="340444"/>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sz="4400" dirty="0">
              <a:solidFill>
                <a:prstClr val="black"/>
              </a:solidFill>
              <a:sym typeface="ヒラギノ角ゴ Pro W3" pitchFamily="-84" charset="-128"/>
            </a:endParaRPr>
          </a:p>
        </p:txBody>
      </p:sp>
      <p:sp>
        <p:nvSpPr>
          <p:cNvPr id="40" name="角丸四角形 39"/>
          <p:cNvSpPr/>
          <p:nvPr/>
        </p:nvSpPr>
        <p:spPr>
          <a:xfrm>
            <a:off x="6624714" y="4116808"/>
            <a:ext cx="865063" cy="57596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400" b="1" dirty="0">
                <a:solidFill>
                  <a:prstClr val="black"/>
                </a:solidFill>
                <a:sym typeface="ヒラギノ角ゴ Pro W3" pitchFamily="-84" charset="-128"/>
              </a:rPr>
              <a:t>0  0</a:t>
            </a:r>
            <a:endParaRPr lang="ja-JP" altLang="en-US" sz="1400" b="1" dirty="0">
              <a:solidFill>
                <a:prstClr val="black"/>
              </a:solidFill>
              <a:sym typeface="ヒラギノ角ゴ Pro W3" pitchFamily="-84" charset="-128"/>
            </a:endParaRPr>
          </a:p>
        </p:txBody>
      </p:sp>
      <p:sp>
        <p:nvSpPr>
          <p:cNvPr id="43" name="角丸四角形 42"/>
          <p:cNvSpPr/>
          <p:nvPr/>
        </p:nvSpPr>
        <p:spPr>
          <a:xfrm>
            <a:off x="7790054" y="4456153"/>
            <a:ext cx="863947" cy="57708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r>
              <a:rPr lang="en-US" altLang="ja-JP" sz="1400" b="1" dirty="0">
                <a:solidFill>
                  <a:prstClr val="black"/>
                </a:solidFill>
                <a:sym typeface="ヒラギノ角ゴ Pro W3" pitchFamily="-84" charset="-128"/>
              </a:rPr>
              <a:t>0  0</a:t>
            </a:r>
            <a:endParaRPr lang="ja-JP" altLang="en-US" sz="1400" b="1" dirty="0">
              <a:solidFill>
                <a:prstClr val="black"/>
              </a:solidFill>
              <a:sym typeface="ヒラギノ角ゴ Pro W3" pitchFamily="-84" charset="-128"/>
            </a:endParaRPr>
          </a:p>
        </p:txBody>
      </p:sp>
      <p:sp>
        <p:nvSpPr>
          <p:cNvPr id="4" name="斜め縞 3"/>
          <p:cNvSpPr/>
          <p:nvPr/>
        </p:nvSpPr>
        <p:spPr>
          <a:xfrm rot="13583102">
            <a:off x="4102076" y="2972692"/>
            <a:ext cx="512340" cy="53466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lIns="91312" tIns="45657" rIns="91312" bIns="45657" anchor="ctr"/>
          <a:lstStyle/>
          <a:p>
            <a:pPr algn="ctr" defTabSz="913134">
              <a:defRPr/>
            </a:pPr>
            <a:endParaRPr lang="ja-JP" altLang="en-US">
              <a:solidFill>
                <a:prstClr val="black"/>
              </a:solidFill>
              <a:sym typeface="ヒラギノ角ゴ Pro W3" pitchFamily="-84" charset="-128"/>
            </a:endParaRPr>
          </a:p>
        </p:txBody>
      </p:sp>
      <p:pic>
        <p:nvPicPr>
          <p:cNvPr id="128027" name="Picture 6" descr="C:\Users\Ko\AppData\Local\Microsoft\Windows\Temporary Internet Files\Content.IE5\2EUTWO7R\MP90043044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79" y="827019"/>
            <a:ext cx="1868537" cy="189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2483776" y="1630719"/>
            <a:ext cx="2943251" cy="1167091"/>
          </a:xfrm>
          <a:prstGeom prst="wedgeRoundRectCallout">
            <a:avLst>
              <a:gd name="adj1" fmla="val 12344"/>
              <a:gd name="adj2" fmla="val 82972"/>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210" tIns="32102" rIns="64210" bIns="32102" anchor="ctr"/>
          <a:lstStyle/>
          <a:p>
            <a:pPr algn="ctr" defTabSz="642420" fontAlgn="base">
              <a:spcBef>
                <a:spcPct val="0"/>
              </a:spcBef>
              <a:spcAft>
                <a:spcPct val="0"/>
              </a:spcAft>
              <a:defRPr/>
            </a:pPr>
            <a:r>
              <a:rPr lang="ja-JP" altLang="en-US" sz="3200" b="1" u="sng" dirty="0">
                <a:solidFill>
                  <a:srgbClr val="FF0000"/>
                </a:solidFill>
                <a:sym typeface="ヒラギノ角ゴ Pro W3" pitchFamily="-84" charset="-128"/>
              </a:rPr>
              <a:t>船長</a:t>
            </a:r>
            <a:r>
              <a:rPr lang="en-US" altLang="ja-JP" sz="3200" b="1" u="sng" dirty="0">
                <a:solidFill>
                  <a:srgbClr val="FF0000"/>
                </a:solidFill>
                <a:sym typeface="ヒラギノ角ゴ Pro W3" pitchFamily="-84" charset="-128"/>
              </a:rPr>
              <a:t>(</a:t>
            </a:r>
            <a:r>
              <a:rPr lang="ja-JP" altLang="en-US" sz="3200" b="1" u="sng" dirty="0">
                <a:solidFill>
                  <a:srgbClr val="FF0000"/>
                </a:solidFill>
                <a:sym typeface="ヒラギノ角ゴ Pro W3" pitchFamily="-84" charset="-128"/>
              </a:rPr>
              <a:t>主役</a:t>
            </a:r>
            <a:r>
              <a:rPr lang="en-US" altLang="ja-JP" sz="3200" b="1" u="sng" dirty="0">
                <a:solidFill>
                  <a:srgbClr val="FF0000"/>
                </a:solidFill>
                <a:sym typeface="ヒラギノ角ゴ Pro W3" pitchFamily="-84" charset="-128"/>
              </a:rPr>
              <a:t>)</a:t>
            </a:r>
            <a:r>
              <a:rPr lang="ja-JP" altLang="en-US" sz="3200" b="1" u="sng" dirty="0">
                <a:solidFill>
                  <a:srgbClr val="FF0000"/>
                </a:solidFill>
                <a:sym typeface="ヒラギノ角ゴ Pro W3" pitchFamily="-84" charset="-128"/>
              </a:rPr>
              <a:t>は私</a:t>
            </a:r>
            <a:r>
              <a:rPr lang="en-US" altLang="ja-JP" sz="3200" b="1" u="sng" dirty="0">
                <a:solidFill>
                  <a:srgbClr val="FF0000"/>
                </a:solidFill>
                <a:sym typeface="ヒラギノ角ゴ Pro W3" pitchFamily="-84" charset="-128"/>
              </a:rPr>
              <a:t>(</a:t>
            </a:r>
            <a:r>
              <a:rPr lang="ja-JP" altLang="en-US" sz="3200" b="1" u="sng" dirty="0">
                <a:solidFill>
                  <a:srgbClr val="FF0000"/>
                </a:solidFill>
                <a:sym typeface="ヒラギノ角ゴ Pro W3" pitchFamily="-84" charset="-128"/>
              </a:rPr>
              <a:t>本人</a:t>
            </a:r>
            <a:r>
              <a:rPr lang="en-US" altLang="ja-JP" sz="3200" b="1" u="sng" dirty="0">
                <a:solidFill>
                  <a:srgbClr val="FF0000"/>
                </a:solidFill>
                <a:sym typeface="ヒラギノ角ゴ Pro W3" pitchFamily="-84" charset="-128"/>
              </a:rPr>
              <a:t>)!!</a:t>
            </a:r>
            <a:endParaRPr lang="ja-JP" altLang="en-US" sz="3200" b="1" u="sng" dirty="0">
              <a:solidFill>
                <a:srgbClr val="FF0000"/>
              </a:solidFill>
              <a:sym typeface="ヒラギノ角ゴ Pro W3" pitchFamily="-84" charset="-128"/>
            </a:endParaRPr>
          </a:p>
        </p:txBody>
      </p:sp>
      <p:sp>
        <p:nvSpPr>
          <p:cNvPr id="2" name="角丸四角形吹き出し 1"/>
          <p:cNvSpPr/>
          <p:nvPr/>
        </p:nvSpPr>
        <p:spPr>
          <a:xfrm>
            <a:off x="1232745" y="3943806"/>
            <a:ext cx="2232248" cy="1007205"/>
          </a:xfrm>
          <a:prstGeom prst="wedgeRoundRectCallout">
            <a:avLst>
              <a:gd name="adj1" fmla="val 69152"/>
              <a:gd name="adj2" fmla="val -38039"/>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9" tIns="45685" rIns="91369" bIns="45685" spcCol="0" rtlCol="0" anchor="ctr"/>
          <a:lstStyle/>
          <a:p>
            <a:pPr algn="ctr"/>
            <a:r>
              <a:rPr lang="ja-JP" altLang="en-US" sz="2400" dirty="0">
                <a:solidFill>
                  <a:schemeClr val="tx1"/>
                </a:solidFill>
              </a:rPr>
              <a:t>みんなで</a:t>
            </a:r>
            <a:endParaRPr lang="en-US" altLang="ja-JP" sz="2400" dirty="0">
              <a:solidFill>
                <a:schemeClr val="tx1"/>
              </a:solidFill>
            </a:endParaRPr>
          </a:p>
          <a:p>
            <a:pPr algn="ctr"/>
            <a:r>
              <a:rPr lang="ja-JP" altLang="en-US" sz="2400" dirty="0">
                <a:solidFill>
                  <a:schemeClr val="tx1"/>
                </a:solidFill>
              </a:rPr>
              <a:t>目指そう！</a:t>
            </a:r>
          </a:p>
        </p:txBody>
      </p:sp>
      <p:sp>
        <p:nvSpPr>
          <p:cNvPr id="44" name="角丸四角形 43"/>
          <p:cNvSpPr/>
          <p:nvPr/>
        </p:nvSpPr>
        <p:spPr>
          <a:xfrm>
            <a:off x="358440" y="2123776"/>
            <a:ext cx="1656184" cy="708421"/>
          </a:xfrm>
          <a:prstGeom prst="roundRect">
            <a:avLst>
              <a:gd name="adj" fmla="val 38202"/>
            </a:avLst>
          </a:prstGeom>
          <a:ln w="57150">
            <a:solidFill>
              <a:srgbClr val="FFC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36" tIns="45668" rIns="91336" bIns="45668" numCol="1" spcCol="0" rtlCol="0" fromWordArt="0" anchor="ctr" anchorCtr="0" forceAA="0" compatLnSpc="1">
            <a:prstTxWarp prst="textNoShape">
              <a:avLst/>
            </a:prstTxWarp>
            <a:noAutofit/>
          </a:bodyPr>
          <a:lstStyle/>
          <a:p>
            <a:pPr algn="ctr"/>
            <a:r>
              <a:rPr lang="ja-JP" altLang="en-US" sz="3200" dirty="0">
                <a:solidFill>
                  <a:schemeClr val="tx1"/>
                </a:solidFill>
              </a:rPr>
              <a:t>目的地</a:t>
            </a:r>
          </a:p>
        </p:txBody>
      </p:sp>
      <p:sp>
        <p:nvSpPr>
          <p:cNvPr id="8" name="スライド番号プレースホルダー 7"/>
          <p:cNvSpPr>
            <a:spLocks noGrp="1"/>
          </p:cNvSpPr>
          <p:nvPr>
            <p:ph type="sldNum" sz="quarter" idx="12"/>
          </p:nvPr>
        </p:nvSpPr>
        <p:spPr/>
        <p:txBody>
          <a:bodyPr/>
          <a:lstStyle/>
          <a:p>
            <a:pPr>
              <a:defRPr/>
            </a:pPr>
            <a:fld id="{8A9D6199-DE89-4D13-9EFF-96F6190EA043}" type="slidenum">
              <a:rPr lang="ja-JP" altLang="en-US" smtClean="0"/>
              <a:pPr>
                <a:defRPr/>
              </a:pPr>
              <a:t>30</a:t>
            </a:fld>
            <a:endParaRPr lang="ja-JP" altLang="en-US"/>
          </a:p>
        </p:txBody>
      </p:sp>
    </p:spTree>
    <p:extLst>
      <p:ext uri="{BB962C8B-B14F-4D97-AF65-F5344CB8AC3E}">
        <p14:creationId xmlns:p14="http://schemas.microsoft.com/office/powerpoint/2010/main" val="30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539750" y="765175"/>
            <a:ext cx="8002588" cy="5360988"/>
          </a:xfrm>
        </p:spPr>
        <p:txBody>
          <a:bodyPr>
            <a:normAutofit fontScale="92500"/>
          </a:bodyPr>
          <a:lstStyle/>
          <a:p>
            <a:pPr>
              <a:spcBef>
                <a:spcPts val="575"/>
              </a:spcBef>
              <a:buNone/>
            </a:pPr>
            <a:r>
              <a:rPr lang="ja-JP" altLang="en-US" sz="3500" dirty="0" smtClean="0"/>
              <a:t>「ある控えめな男のためにお祝いの会が</a:t>
            </a:r>
            <a:r>
              <a:rPr lang="en-US" altLang="ja-JP" sz="3500" dirty="0" smtClean="0"/>
              <a:t/>
            </a:r>
            <a:br>
              <a:rPr lang="en-US" altLang="ja-JP" sz="3500" dirty="0" smtClean="0"/>
            </a:br>
            <a:r>
              <a:rPr lang="ja-JP" altLang="en-US" sz="3500" dirty="0" smtClean="0"/>
              <a:t>開かれた。</a:t>
            </a:r>
            <a:r>
              <a:rPr lang="en-US" altLang="ja-JP" sz="3500" dirty="0" smtClean="0"/>
              <a:t/>
            </a:r>
            <a:br>
              <a:rPr lang="en-US" altLang="ja-JP" sz="3500" dirty="0" smtClean="0"/>
            </a:br>
            <a:r>
              <a:rPr lang="ja-JP" altLang="en-US" sz="3500" dirty="0" smtClean="0"/>
              <a:t>集まった人々はちょうどいい機会とばかりに、てんでに自慢話をするやら褒め合いをするやら</a:t>
            </a:r>
            <a:r>
              <a:rPr lang="ja-JP" altLang="en-US" sz="3500" dirty="0" err="1" smtClean="0"/>
              <a:t>で</a:t>
            </a:r>
            <a:r>
              <a:rPr lang="ja-JP" altLang="en-US" sz="3500" dirty="0" smtClean="0"/>
              <a:t>時間の経つのを忘れた。</a:t>
            </a:r>
            <a:r>
              <a:rPr lang="en-US" altLang="ja-JP" sz="3500" dirty="0" smtClean="0"/>
              <a:t/>
            </a:r>
            <a:br>
              <a:rPr lang="en-US" altLang="ja-JP" sz="3500" dirty="0" smtClean="0"/>
            </a:br>
            <a:r>
              <a:rPr lang="ja-JP" altLang="en-US" sz="3500" dirty="0" smtClean="0"/>
              <a:t>食事も終わろうというころになって人々が気がついてみると</a:t>
            </a:r>
            <a:r>
              <a:rPr lang="en-US" altLang="ja-JP" sz="3500" dirty="0" smtClean="0"/>
              <a:t>…</a:t>
            </a:r>
            <a:br>
              <a:rPr lang="en-US" altLang="ja-JP" sz="3500" dirty="0" smtClean="0"/>
            </a:br>
            <a:r>
              <a:rPr lang="ja-JP" altLang="en-US" sz="3500" dirty="0" smtClean="0"/>
              <a:t>当の主人公を招くのを忘れていた。」</a:t>
            </a:r>
          </a:p>
          <a:p>
            <a:pPr>
              <a:spcBef>
                <a:spcPts val="575"/>
              </a:spcBef>
              <a:buNone/>
            </a:pPr>
            <a:r>
              <a:rPr lang="ja-JP" altLang="en-US" sz="3000" dirty="0" smtClean="0"/>
              <a:t>　　</a:t>
            </a:r>
            <a:r>
              <a:rPr lang="ja-JP" altLang="en-US" sz="2600" dirty="0" smtClean="0"/>
              <a:t>（チェーホフ</a:t>
            </a:r>
            <a:r>
              <a:rPr lang="en-US" altLang="ja-JP" sz="2600" dirty="0" smtClean="0"/>
              <a:t>『</a:t>
            </a:r>
            <a:r>
              <a:rPr lang="ja-JP" altLang="en-US" sz="2600" dirty="0" smtClean="0"/>
              <a:t>手帖</a:t>
            </a:r>
            <a:r>
              <a:rPr lang="en-US" altLang="ja-JP" sz="2600" dirty="0" smtClean="0"/>
              <a:t>』</a:t>
            </a:r>
            <a:r>
              <a:rPr lang="ja-JP" altLang="en-US" sz="2600" dirty="0" smtClean="0"/>
              <a:t>の中に出てくる話の紹介）</a:t>
            </a:r>
          </a:p>
          <a:p>
            <a:pPr algn="r">
              <a:spcBef>
                <a:spcPts val="575"/>
              </a:spcBef>
              <a:buNone/>
            </a:pPr>
            <a:r>
              <a:rPr lang="ja-JP" altLang="en-US" sz="3500" dirty="0" smtClean="0"/>
              <a:t>  </a:t>
            </a:r>
            <a:r>
              <a:rPr lang="ja-JP" altLang="en-US" sz="1700" dirty="0" smtClean="0"/>
              <a:t>中村雄二郎著「臨床の知とは何か」岩波新書、</a:t>
            </a:r>
            <a:r>
              <a:rPr lang="en-US" altLang="ja-JP" sz="1700" dirty="0" smtClean="0"/>
              <a:t>1992</a:t>
            </a:r>
            <a:r>
              <a:rPr lang="ja-JP" altLang="en-US" sz="1700" dirty="0" err="1" smtClean="0"/>
              <a:t>、</a:t>
            </a:r>
            <a:r>
              <a:rPr lang="en-US" altLang="ja-JP" sz="1700" dirty="0" smtClean="0"/>
              <a:t>p2</a:t>
            </a:r>
          </a:p>
        </p:txBody>
      </p:sp>
      <p:sp>
        <p:nvSpPr>
          <p:cNvPr id="17411" name="AutoShape 3"/>
          <p:cNvSpPr>
            <a:spLocks noChangeArrowheads="1"/>
          </p:cNvSpPr>
          <p:nvPr/>
        </p:nvSpPr>
        <p:spPr bwMode="auto">
          <a:xfrm>
            <a:off x="323859" y="404813"/>
            <a:ext cx="8424863" cy="5903912"/>
          </a:xfrm>
          <a:prstGeom prst="roundRect">
            <a:avLst>
              <a:gd name="adj" fmla="val 4569"/>
            </a:avLst>
          </a:prstGeom>
          <a:noFill/>
          <a:ln w="9525">
            <a:solidFill>
              <a:srgbClr val="FF0000"/>
            </a:solidFill>
            <a:round/>
            <a:headEnd/>
            <a:tailEnd/>
          </a:ln>
        </p:spPr>
        <p:txBody>
          <a:bodyPr wrap="none" lIns="91422" tIns="45711" rIns="91422" bIns="45711" anchor="ctr"/>
          <a:lstStyle/>
          <a:p>
            <a:endParaRPr lang="ja-JP" altLang="en-US">
              <a:latin typeface="Calibri" pitchFamily="34" charset="0"/>
            </a:endParaRPr>
          </a:p>
        </p:txBody>
      </p:sp>
      <p:sp>
        <p:nvSpPr>
          <p:cNvPr id="5" name="Rectangle 34"/>
          <p:cNvSpPr>
            <a:spLocks noChangeArrowheads="1"/>
          </p:cNvSpPr>
          <p:nvPr/>
        </p:nvSpPr>
        <p:spPr bwMode="auto">
          <a:xfrm>
            <a:off x="6715027" y="6471605"/>
            <a:ext cx="24366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91402" tIns="45702" rIns="91402" bIns="45702">
            <a:spAutoFit/>
          </a:bodyPr>
          <a:lstStyle/>
          <a:p>
            <a:r>
              <a:rPr lang="ja-JP" altLang="en-US" dirty="0" smtClean="0"/>
              <a:t>［佐藤光正</a:t>
            </a:r>
            <a:r>
              <a:rPr lang="en-US" altLang="ja-JP" dirty="0" smtClean="0"/>
              <a:t>(</a:t>
            </a:r>
            <a:r>
              <a:rPr lang="ja-JP" altLang="en-US" dirty="0" smtClean="0"/>
              <a:t>駒澤大学</a:t>
            </a:r>
            <a:r>
              <a:rPr lang="en-US" altLang="ja-JP" dirty="0" smtClean="0"/>
              <a:t>)</a:t>
            </a:r>
            <a:r>
              <a:rPr lang="ja-JP" altLang="en-US" dirty="0" smtClean="0"/>
              <a:t>］</a:t>
            </a:r>
            <a:endParaRPr lang="ja-JP" altLang="en-US" dirty="0"/>
          </a:p>
        </p:txBody>
      </p:sp>
      <p:sp>
        <p:nvSpPr>
          <p:cNvPr id="3" name="角丸四角形 2"/>
          <p:cNvSpPr/>
          <p:nvPr/>
        </p:nvSpPr>
        <p:spPr>
          <a:xfrm>
            <a:off x="467544" y="5949279"/>
            <a:ext cx="8136904" cy="5223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こんなことにならないように</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お互い</a:t>
            </a:r>
            <a:r>
              <a:rPr lang="ja-JP" altLang="en-US" sz="2000" b="1" dirty="0">
                <a:solidFill>
                  <a:schemeClr val="tx1"/>
                </a:solidFill>
                <a:latin typeface="ＭＳ ゴシック" panose="020B0609070205080204" pitchFamily="49" charset="-128"/>
                <a:ea typeface="ＭＳ ゴシック" panose="020B0609070205080204" pitchFamily="49" charset="-128"/>
              </a:rPr>
              <a:t>気</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をつけ</a:t>
            </a: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ましょう</a:t>
            </a:r>
            <a:r>
              <a:rPr kumimoji="1" lang="en-US" altLang="ja-JP" sz="20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8A9D6199-DE89-4D13-9EFF-96F6190EA043}" type="slidenum">
              <a:rPr lang="ja-JP" altLang="en-US" smtClean="0"/>
              <a:pPr>
                <a:defRPr/>
              </a:pPr>
              <a:t>31</a:t>
            </a:fld>
            <a:endParaRPr lang="ja-JP" altLang="en-US"/>
          </a:p>
        </p:txBody>
      </p:sp>
    </p:spTree>
    <p:custDataLst>
      <p:tags r:id="rId1"/>
    </p:custDataLst>
    <p:extLst>
      <p:ext uri="{BB962C8B-B14F-4D97-AF65-F5344CB8AC3E}">
        <p14:creationId xmlns:p14="http://schemas.microsoft.com/office/powerpoint/2010/main" val="5288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4495" y="313829"/>
            <a:ext cx="8507288" cy="1440160"/>
          </a:xfrm>
        </p:spPr>
        <p:txBody>
          <a:bodyPr rtlCol="0">
            <a:normAutofit/>
          </a:bodyPr>
          <a:lstStyle/>
          <a:p>
            <a:pPr marL="0" indent="0" algn="ctr" fontAlgn="auto">
              <a:spcAft>
                <a:spcPts val="0"/>
              </a:spcAft>
              <a:buNone/>
              <a:defRPr/>
            </a:pPr>
            <a:r>
              <a:rPr lang="en-US" altLang="ja-JP" sz="2800" dirty="0" smtClean="0"/>
              <a:t>5.</a:t>
            </a:r>
            <a:r>
              <a:rPr lang="ja-JP" altLang="en-US" sz="2800" dirty="0" smtClean="0"/>
              <a:t>計画</a:t>
            </a:r>
            <a:r>
              <a:rPr lang="ja-JP" altLang="en-US" sz="2800" dirty="0"/>
              <a:t>相談支援に</a:t>
            </a:r>
            <a:r>
              <a:rPr lang="ja-JP" altLang="en-US" sz="2800" dirty="0" smtClean="0"/>
              <a:t>ついて伝えたい</a:t>
            </a:r>
            <a:r>
              <a:rPr lang="ja-JP" altLang="en-US" sz="2800" dirty="0"/>
              <a:t>その他のポイント</a:t>
            </a:r>
            <a:endParaRPr lang="en-US" altLang="ja-JP" sz="2800" dirty="0"/>
          </a:p>
        </p:txBody>
      </p:sp>
      <p:sp>
        <p:nvSpPr>
          <p:cNvPr id="4" name="コンテンツ プレースホルダー 2"/>
          <p:cNvSpPr txBox="1">
            <a:spLocks/>
          </p:cNvSpPr>
          <p:nvPr/>
        </p:nvSpPr>
        <p:spPr bwMode="auto">
          <a:xfrm>
            <a:off x="294495" y="317227"/>
            <a:ext cx="8507288" cy="14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fontScale="77500" lnSpcReduction="20000"/>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4000" dirty="0" smtClean="0"/>
          </a:p>
          <a:p>
            <a:pPr marL="0" indent="0" algn="ctr" defTabSz="914400" fontAlgn="auto">
              <a:spcAft>
                <a:spcPts val="0"/>
              </a:spcAft>
              <a:buFont typeface="Arial" pitchFamily="34" charset="0"/>
              <a:buNone/>
              <a:defRPr/>
            </a:pPr>
            <a:endParaRPr lang="en-US" altLang="ja-JP" sz="4000" dirty="0" smtClean="0"/>
          </a:p>
          <a:p>
            <a:pPr marL="0" indent="0" algn="ctr" defTabSz="914400" fontAlgn="auto">
              <a:spcAft>
                <a:spcPts val="0"/>
              </a:spcAft>
              <a:buFont typeface="Arial" pitchFamily="34" charset="0"/>
              <a:buNone/>
              <a:defRPr/>
            </a:pPr>
            <a:r>
              <a:rPr lang="ja-JP" altLang="en-US" sz="4000" dirty="0" smtClean="0"/>
              <a:t>（１）セルフ作成について</a:t>
            </a:r>
            <a:endParaRPr lang="en-US" altLang="ja-JP" sz="4000" dirty="0"/>
          </a:p>
        </p:txBody>
      </p:sp>
      <p:sp>
        <p:nvSpPr>
          <p:cNvPr id="5" name="Rectangle 2"/>
          <p:cNvSpPr>
            <a:spLocks/>
          </p:cNvSpPr>
          <p:nvPr/>
        </p:nvSpPr>
        <p:spPr bwMode="auto">
          <a:xfrm>
            <a:off x="539552" y="2420888"/>
            <a:ext cx="85072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defTabSz="642651" eaLnBrk="1" fontAlgn="base" hangingPunct="1">
              <a:lnSpc>
                <a:spcPct val="50000"/>
              </a:lnSpc>
              <a:spcBef>
                <a:spcPct val="0"/>
              </a:spcBef>
              <a:spcAft>
                <a:spcPct val="0"/>
              </a:spcAft>
              <a:buNone/>
            </a:pPr>
            <a:endParaRPr kumimoji="0" lang="en-US" altLang="ja-JP" sz="2600" dirty="0">
              <a:solidFill>
                <a:prstClr val="black"/>
              </a:solidFill>
              <a:ea typeface="メイリオ" pitchFamily="50" charset="-128"/>
              <a:cs typeface="メイリオ" pitchFamily="50" charset="-128"/>
              <a:sym typeface="ヒラギノ角ゴ Std W8" pitchFamily="-84" charset="-128"/>
            </a:endParaRPr>
          </a:p>
          <a:p>
            <a:pPr defTabSz="642651" eaLnBrk="1" fontAlgn="base" hangingPunct="1">
              <a:lnSpc>
                <a:spcPct val="50000"/>
              </a:lnSpc>
              <a:spcBef>
                <a:spcPct val="0"/>
              </a:spcBef>
              <a:spcAft>
                <a:spcPct val="0"/>
              </a:spcAft>
              <a:buNone/>
            </a:pPr>
            <a:r>
              <a:rPr kumimoji="0" lang="ja-JP" altLang="en-US" sz="2600" dirty="0">
                <a:solidFill>
                  <a:prstClr val="black"/>
                </a:solidFill>
                <a:ea typeface="メイリオ" pitchFamily="50" charset="-128"/>
                <a:cs typeface="メイリオ" pitchFamily="50" charset="-128"/>
                <a:sym typeface="ヒラギノ角ゴ Std W8" pitchFamily="-84" charset="-128"/>
              </a:rPr>
              <a:t>サービス等利用計画</a:t>
            </a:r>
            <a:r>
              <a:rPr kumimoji="0" lang="ja-JP" altLang="en-US" sz="2600" dirty="0" smtClean="0">
                <a:solidFill>
                  <a:prstClr val="black"/>
                </a:solidFill>
                <a:ea typeface="メイリオ" pitchFamily="50" charset="-128"/>
                <a:cs typeface="メイリオ" pitchFamily="50" charset="-128"/>
                <a:sym typeface="ヒラギノ角ゴ Std W8" pitchFamily="-84" charset="-128"/>
              </a:rPr>
              <a:t>は「</a:t>
            </a:r>
            <a:r>
              <a:rPr kumimoji="0" lang="ja-JP" altLang="en-US" sz="2600" dirty="0">
                <a:solidFill>
                  <a:prstClr val="black"/>
                </a:solidFill>
                <a:ea typeface="メイリオ" pitchFamily="50" charset="-128"/>
                <a:cs typeface="メイリオ" pitchFamily="50" charset="-128"/>
                <a:sym typeface="ヒラギノ角ゴ Std W8" pitchFamily="-84" charset="-128"/>
              </a:rPr>
              <a:t>セルフ作成」することができる</a:t>
            </a:r>
            <a:endParaRPr kumimoji="0" lang="en-US" altLang="ja-JP" sz="2600" dirty="0">
              <a:solidFill>
                <a:prstClr val="black"/>
              </a:solidFill>
              <a:ea typeface="メイリオ" pitchFamily="50" charset="-128"/>
              <a:cs typeface="メイリオ" pitchFamily="50" charset="-128"/>
              <a:sym typeface="ヒラギノ角ゴ Std W8" pitchFamily="-84" charset="-128"/>
            </a:endParaRPr>
          </a:p>
        </p:txBody>
      </p:sp>
      <p:sp>
        <p:nvSpPr>
          <p:cNvPr id="6" name="コンテンツ プレースホルダー 2"/>
          <p:cNvSpPr txBox="1">
            <a:spLocks/>
          </p:cNvSpPr>
          <p:nvPr/>
        </p:nvSpPr>
        <p:spPr bwMode="auto">
          <a:xfrm>
            <a:off x="315666" y="3592329"/>
            <a:ext cx="8486117" cy="248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914400">
              <a:buFont typeface="Arial" pitchFamily="34" charset="0"/>
              <a:buNone/>
            </a:pPr>
            <a:r>
              <a:rPr lang="ja-JP" altLang="en-US" sz="3100" dirty="0" smtClean="0">
                <a:ea typeface="ヒラギノ角ゴ Pro W3" pitchFamily="-84" charset="-128"/>
              </a:rPr>
              <a:t>「セルフ作成」することができるとは</a:t>
            </a:r>
            <a:r>
              <a:rPr lang="en-US" altLang="ja-JP" sz="3100" dirty="0" smtClean="0">
                <a:ea typeface="ヒラギノ角ゴ Pro W3" pitchFamily="-84" charset="-128"/>
              </a:rPr>
              <a:t>…</a:t>
            </a:r>
          </a:p>
          <a:p>
            <a:pPr marL="0" indent="0" defTabSz="914400">
              <a:buFont typeface="Arial" pitchFamily="34" charset="0"/>
              <a:buNone/>
            </a:pPr>
            <a:r>
              <a:rPr lang="ja-JP" altLang="en-US" sz="2500" dirty="0" smtClean="0">
                <a:ea typeface="ヒラギノ角ゴ Pro W3" pitchFamily="-84" charset="-128"/>
              </a:rPr>
              <a:t>＝サービス等利用計画を自分でつくることもできるということ。</a:t>
            </a:r>
            <a:endParaRPr lang="en-US" altLang="ja-JP" sz="2500" dirty="0" smtClean="0">
              <a:ea typeface="ヒラギノ角ゴ Pro W3" pitchFamily="-84" charset="-128"/>
            </a:endParaRPr>
          </a:p>
          <a:p>
            <a:pPr marL="0" indent="0" defTabSz="914400">
              <a:buFont typeface="Arial" pitchFamily="34" charset="0"/>
              <a:buNone/>
            </a:pPr>
            <a:r>
              <a:rPr lang="ja-JP" altLang="en-US" sz="2500" dirty="0" smtClean="0">
                <a:ea typeface="ヒラギノ角ゴ Pro W3" pitchFamily="-84" charset="-128"/>
              </a:rPr>
              <a:t>＝</a:t>
            </a:r>
            <a:r>
              <a:rPr lang="ja-JP" altLang="en-US" sz="2500" u="sng" dirty="0" smtClean="0">
                <a:ea typeface="ヒラギノ角ゴ Pro W3" pitchFamily="-84" charset="-128"/>
              </a:rPr>
              <a:t>「相談支援専門員につくってもらわなければならない」ということではないということ。</a:t>
            </a:r>
            <a:endParaRPr lang="en-US" altLang="ja-JP" sz="2500" u="sng" dirty="0">
              <a:ea typeface="ヒラギノ角ゴ Pro W3" pitchFamily="-84"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32</a:t>
            </a:fld>
            <a:endParaRPr lang="ja-JP" altLang="en-US">
              <a:solidFill>
                <a:prstClr val="black">
                  <a:tint val="75000"/>
                </a:prstClr>
              </a:solidFill>
            </a:endParaRPr>
          </a:p>
        </p:txBody>
      </p:sp>
    </p:spTree>
    <p:extLst>
      <p:ext uri="{BB962C8B-B14F-4D97-AF65-F5344CB8AC3E}">
        <p14:creationId xmlns:p14="http://schemas.microsoft.com/office/powerpoint/2010/main" val="1940249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コンテンツ プレースホルダー 2"/>
          <p:cNvSpPr>
            <a:spLocks noGrp="1"/>
          </p:cNvSpPr>
          <p:nvPr>
            <p:ph idx="1"/>
          </p:nvPr>
        </p:nvSpPr>
        <p:spPr>
          <a:xfrm>
            <a:off x="471041" y="390674"/>
            <a:ext cx="8229824" cy="6177111"/>
          </a:xfrm>
        </p:spPr>
        <p:txBody>
          <a:bodyPr/>
          <a:lstStyle/>
          <a:p>
            <a:pPr marL="0" indent="0" eaLnBrk="1" hangingPunct="1">
              <a:buNone/>
            </a:pPr>
            <a:r>
              <a:rPr lang="ja-JP" altLang="en-US" dirty="0" smtClean="0">
                <a:ea typeface="ヒラギノ角ゴ Pro W3" pitchFamily="-84" charset="-128"/>
              </a:rPr>
              <a:t>セルフ作成者の法的規定</a:t>
            </a:r>
            <a:endParaRPr lang="en-US" altLang="ja-JP" dirty="0" smtClean="0">
              <a:ea typeface="ヒラギノ角ゴ Pro W3" pitchFamily="-84" charset="-128"/>
            </a:endParaRPr>
          </a:p>
          <a:p>
            <a:pPr marL="0" indent="0" eaLnBrk="1" hangingPunct="1">
              <a:buNone/>
            </a:pPr>
            <a:r>
              <a:rPr lang="ja-JP" altLang="en-US" sz="2400" dirty="0" smtClean="0">
                <a:latin typeface="+mn-ea"/>
                <a:ea typeface="+mn-ea"/>
              </a:rPr>
              <a:t>⇒障害者</a:t>
            </a:r>
            <a:r>
              <a:rPr lang="ja-JP" altLang="en-US" sz="2400" dirty="0">
                <a:latin typeface="+mn-ea"/>
                <a:ea typeface="+mn-ea"/>
              </a:rPr>
              <a:t>総合</a:t>
            </a:r>
            <a:r>
              <a:rPr lang="ja-JP" altLang="en-US" sz="2400" dirty="0" smtClean="0">
                <a:latin typeface="+mn-ea"/>
                <a:ea typeface="+mn-ea"/>
              </a:rPr>
              <a:t>支援</a:t>
            </a:r>
            <a:r>
              <a:rPr lang="ja-JP" altLang="en-US" sz="2400" dirty="0">
                <a:latin typeface="+mn-ea"/>
                <a:ea typeface="+mn-ea"/>
              </a:rPr>
              <a:t>第</a:t>
            </a:r>
            <a:r>
              <a:rPr lang="en-US" altLang="ja-JP" sz="2400" dirty="0">
                <a:latin typeface="+mn-ea"/>
                <a:ea typeface="+mn-ea"/>
              </a:rPr>
              <a:t>22</a:t>
            </a:r>
            <a:r>
              <a:rPr lang="ja-JP" altLang="en-US" sz="2400" dirty="0">
                <a:latin typeface="+mn-ea"/>
                <a:ea typeface="+mn-ea"/>
              </a:rPr>
              <a:t>条及び法児童福祉法第</a:t>
            </a:r>
            <a:r>
              <a:rPr lang="en-US" altLang="ja-JP" sz="2400" dirty="0">
                <a:latin typeface="+mn-ea"/>
                <a:ea typeface="+mn-ea"/>
              </a:rPr>
              <a:t>21</a:t>
            </a:r>
            <a:r>
              <a:rPr lang="ja-JP" altLang="en-US" sz="2400" dirty="0">
                <a:latin typeface="+mn-ea"/>
                <a:ea typeface="+mn-ea"/>
              </a:rPr>
              <a:t>条</a:t>
            </a:r>
            <a:endParaRPr lang="en-US" altLang="ja-JP" sz="2400" dirty="0">
              <a:latin typeface="+mn-ea"/>
              <a:ea typeface="+mn-ea"/>
            </a:endParaRPr>
          </a:p>
          <a:p>
            <a:pPr marL="0" indent="0" eaLnBrk="1" hangingPunct="1">
              <a:buNone/>
            </a:pPr>
            <a:r>
              <a:rPr lang="ja-JP" altLang="en-US" sz="2800" dirty="0" smtClean="0">
                <a:latin typeface="+mn-ea"/>
                <a:ea typeface="+mn-ea"/>
              </a:rPr>
              <a:t>「</a:t>
            </a:r>
            <a:r>
              <a:rPr lang="ja-JP" altLang="en-US" sz="2800" dirty="0">
                <a:latin typeface="+mn-ea"/>
                <a:ea typeface="+mn-ea"/>
              </a:rPr>
              <a:t>障害者又は障害児の保護者が提出することができる」</a:t>
            </a:r>
            <a:endParaRPr lang="en-US" altLang="ja-JP" sz="2800" dirty="0">
              <a:latin typeface="+mn-ea"/>
              <a:ea typeface="+mn-ea"/>
            </a:endParaRPr>
          </a:p>
          <a:p>
            <a:pPr marL="0" indent="0" eaLnBrk="1" hangingPunct="1">
              <a:buNone/>
            </a:pPr>
            <a:r>
              <a:rPr lang="ja-JP" altLang="en-US" sz="2400" dirty="0" smtClean="0">
                <a:latin typeface="+mn-ea"/>
                <a:ea typeface="+mn-ea"/>
              </a:rPr>
              <a:t>⇒</a:t>
            </a:r>
            <a:r>
              <a:rPr lang="ja-JP" altLang="en-US" sz="2800" dirty="0">
                <a:latin typeface="+mn-ea"/>
                <a:ea typeface="+mn-ea"/>
              </a:rPr>
              <a:t>事務処理要領</a:t>
            </a:r>
            <a:endParaRPr lang="en-US" altLang="ja-JP" sz="2800" dirty="0">
              <a:latin typeface="+mn-ea"/>
              <a:ea typeface="+mn-ea"/>
            </a:endParaRPr>
          </a:p>
          <a:p>
            <a:pPr marL="0" indent="0" eaLnBrk="1" hangingPunct="1">
              <a:buNone/>
            </a:pPr>
            <a:r>
              <a:rPr lang="ja-JP" altLang="en-US" sz="2800" dirty="0" smtClean="0">
                <a:latin typeface="+mn-ea"/>
                <a:ea typeface="+mn-ea"/>
              </a:rPr>
              <a:t>「</a:t>
            </a:r>
            <a:r>
              <a:rPr lang="ja-JP" altLang="en-US" sz="2800" dirty="0">
                <a:latin typeface="+mn-ea"/>
                <a:ea typeface="+mn-ea"/>
              </a:rPr>
              <a:t>指定特定相談支援事業者以外の者」</a:t>
            </a:r>
            <a:endParaRPr lang="en-US" altLang="ja-JP" sz="2800" dirty="0">
              <a:latin typeface="+mn-ea"/>
              <a:ea typeface="+mn-ea"/>
            </a:endParaRPr>
          </a:p>
          <a:p>
            <a:pPr marL="0" indent="0" eaLnBrk="1" hangingPunct="1">
              <a:buNone/>
            </a:pPr>
            <a:endParaRPr lang="en-US" altLang="ja-JP" sz="2800" dirty="0">
              <a:latin typeface="+mn-ea"/>
              <a:ea typeface="+mn-ea"/>
            </a:endParaRPr>
          </a:p>
          <a:p>
            <a:pPr marL="0" indent="0" eaLnBrk="1" hangingPunct="1">
              <a:buNone/>
            </a:pPr>
            <a:r>
              <a:rPr lang="en-US" altLang="ja-JP" sz="2800" dirty="0">
                <a:ea typeface="ヒラギノ角ゴ Pro W3" pitchFamily="-84" charset="-128"/>
              </a:rPr>
              <a:t>※</a:t>
            </a:r>
            <a:r>
              <a:rPr lang="ja-JP" altLang="en-US" sz="2800" dirty="0">
                <a:ea typeface="ヒラギノ角ゴ Pro W3" pitchFamily="-84" charset="-128"/>
              </a:rPr>
              <a:t>セルフ作成の場合</a:t>
            </a:r>
            <a:endParaRPr lang="en-US" altLang="ja-JP" sz="2800" dirty="0">
              <a:ea typeface="ヒラギノ角ゴ Pro W3" pitchFamily="-84" charset="-128"/>
            </a:endParaRPr>
          </a:p>
          <a:p>
            <a:pPr marL="0" indent="0" eaLnBrk="1" hangingPunct="1">
              <a:buNone/>
            </a:pPr>
            <a:r>
              <a:rPr lang="ja-JP" altLang="en-US" sz="2800" i="1" dirty="0">
                <a:solidFill>
                  <a:srgbClr val="FF0000"/>
                </a:solidFill>
                <a:ea typeface="ヒラギノ角ゴ Pro W3" pitchFamily="-84" charset="-128"/>
              </a:rPr>
              <a:t>　「探す・選ぶ・決める・</a:t>
            </a:r>
            <a:r>
              <a:rPr lang="ja-JP" altLang="en-US" sz="2800" i="1" dirty="0" smtClean="0">
                <a:solidFill>
                  <a:srgbClr val="FF0000"/>
                </a:solidFill>
                <a:ea typeface="ヒラギノ角ゴ Pro W3" pitchFamily="-84" charset="-128"/>
              </a:rPr>
              <a:t>組み合せる」を考えるのは自分</a:t>
            </a:r>
            <a:endParaRPr lang="en-US" altLang="ja-JP" sz="2800" i="1" dirty="0">
              <a:solidFill>
                <a:srgbClr val="FF0000"/>
              </a:solidFill>
              <a:ea typeface="ヒラギノ角ゴ Pro W3" pitchFamily="-84" charset="-128"/>
            </a:endParaRPr>
          </a:p>
          <a:p>
            <a:pPr marL="0" indent="0" eaLnBrk="1" hangingPunct="1">
              <a:buNone/>
            </a:pPr>
            <a:r>
              <a:rPr lang="ja-JP" altLang="en-US" sz="2800" i="1" dirty="0">
                <a:solidFill>
                  <a:srgbClr val="FF0000"/>
                </a:solidFill>
                <a:ea typeface="ヒラギノ角ゴ Pro W3" pitchFamily="-84" charset="-128"/>
              </a:rPr>
              <a:t>　モニタリングは</a:t>
            </a:r>
            <a:r>
              <a:rPr lang="ja-JP" altLang="en-US" sz="2800" i="1" dirty="0" smtClean="0">
                <a:solidFill>
                  <a:srgbClr val="FF0000"/>
                </a:solidFill>
                <a:ea typeface="ヒラギノ角ゴ Pro W3" pitchFamily="-84" charset="-128"/>
              </a:rPr>
              <a:t>自分（つまりモニタリング無し）</a:t>
            </a:r>
            <a:endParaRPr lang="en-US" altLang="ja-JP" sz="2800" i="1" dirty="0">
              <a:solidFill>
                <a:srgbClr val="FF0000"/>
              </a:solidFill>
              <a:ea typeface="ヒラギノ角ゴ Pro W3" pitchFamily="-84" charset="-128"/>
            </a:endParaRPr>
          </a:p>
          <a:p>
            <a:pPr marL="0" indent="0" eaLnBrk="1" hangingPunct="1">
              <a:buNone/>
            </a:pPr>
            <a:r>
              <a:rPr lang="ja-JP" altLang="en-US" sz="2800" i="1" dirty="0">
                <a:solidFill>
                  <a:srgbClr val="FF0000"/>
                </a:solidFill>
                <a:ea typeface="ヒラギノ角ゴ Pro W3" pitchFamily="-84" charset="-128"/>
              </a:rPr>
              <a:t>　サービス等調整は</a:t>
            </a:r>
            <a:r>
              <a:rPr lang="ja-JP" altLang="en-US" sz="2800" i="1" dirty="0" smtClean="0">
                <a:solidFill>
                  <a:srgbClr val="FF0000"/>
                </a:solidFill>
                <a:ea typeface="ヒラギノ角ゴ Pro W3" pitchFamily="-84" charset="-128"/>
              </a:rPr>
              <a:t>自分</a:t>
            </a:r>
            <a:r>
              <a:rPr lang="ja-JP" altLang="en-US" sz="2800" i="1" dirty="0">
                <a:ea typeface="ヒラギノ角ゴ Pro W3" pitchFamily="-84" charset="-128"/>
              </a:rPr>
              <a:t>　</a:t>
            </a:r>
            <a:endParaRPr lang="en-US" altLang="ja-JP" sz="2800" dirty="0">
              <a:ea typeface="ヒラギノ角ゴ Pro W3" pitchFamily="-84" charset="-128"/>
            </a:endParaRPr>
          </a:p>
        </p:txBody>
      </p:sp>
      <p:sp>
        <p:nvSpPr>
          <p:cNvPr id="2" name="スライド番号プレースホルダー 1"/>
          <p:cNvSpPr>
            <a:spLocks noGrp="1"/>
          </p:cNvSpPr>
          <p:nvPr>
            <p:ph type="sldNum" sz="quarter" idx="12"/>
          </p:nvPr>
        </p:nvSpPr>
        <p:spPr/>
        <p:txBody>
          <a:bodyPr/>
          <a:lstStyle/>
          <a:p>
            <a:pPr>
              <a:defRPr/>
            </a:pPr>
            <a:fld id="{011B0A03-7C06-4BBA-8088-E53538E114FD}" type="slidenum">
              <a:rPr lang="ja-JP" altLang="en-US" smtClean="0"/>
              <a:pPr>
                <a:defRPr/>
              </a:pPr>
              <a:t>33</a:t>
            </a:fld>
            <a:endParaRPr lang="en-US" altLang="ja-JP"/>
          </a:p>
        </p:txBody>
      </p:sp>
    </p:spTree>
    <p:extLst>
      <p:ext uri="{BB962C8B-B14F-4D97-AF65-F5344CB8AC3E}">
        <p14:creationId xmlns:p14="http://schemas.microsoft.com/office/powerpoint/2010/main" val="1573709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p:cNvSpPr>
          <p:nvPr/>
        </p:nvSpPr>
        <p:spPr bwMode="auto">
          <a:xfrm>
            <a:off x="521271" y="1429325"/>
            <a:ext cx="81014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eaLnBrk="1" hangingPunct="1">
              <a:lnSpc>
                <a:spcPct val="50000"/>
              </a:lnSpc>
              <a:spcBef>
                <a:spcPct val="0"/>
              </a:spcBef>
              <a:buFontTx/>
              <a:buNone/>
            </a:pPr>
            <a:r>
              <a:rPr kumimoji="0" lang="ja-JP" altLang="en-US" sz="3600" dirty="0" smtClean="0">
                <a:ea typeface="メイリオ" pitchFamily="50" charset="-128"/>
                <a:cs typeface="メイリオ" pitchFamily="50" charset="-128"/>
                <a:sym typeface="ヒラギノ角ゴ Std W8" pitchFamily="-84" charset="-128"/>
              </a:rPr>
              <a:t>モニタリング期間は</a:t>
            </a:r>
            <a:endParaRPr kumimoji="0" lang="en-US" altLang="ja-JP" sz="3600" dirty="0" smtClean="0">
              <a:ea typeface="メイリオ" pitchFamily="50" charset="-128"/>
              <a:cs typeface="メイリオ" pitchFamily="50" charset="-128"/>
              <a:sym typeface="ヒラギノ角ゴ Std W8" pitchFamily="-84" charset="-128"/>
            </a:endParaRPr>
          </a:p>
          <a:p>
            <a:pPr eaLnBrk="1" hangingPunct="1">
              <a:lnSpc>
                <a:spcPct val="50000"/>
              </a:lnSpc>
              <a:spcBef>
                <a:spcPct val="0"/>
              </a:spcBef>
              <a:buFontTx/>
              <a:buNone/>
            </a:pPr>
            <a:endParaRPr kumimoji="0" lang="en-US" altLang="ja-JP" sz="3600" dirty="0" smtClean="0">
              <a:ea typeface="メイリオ" pitchFamily="50" charset="-128"/>
              <a:cs typeface="メイリオ" pitchFamily="50" charset="-128"/>
              <a:sym typeface="ヒラギノ角ゴ Std W8" pitchFamily="-84" charset="-128"/>
            </a:endParaRPr>
          </a:p>
          <a:p>
            <a:pPr eaLnBrk="1" hangingPunct="1">
              <a:lnSpc>
                <a:spcPct val="50000"/>
              </a:lnSpc>
              <a:spcBef>
                <a:spcPct val="0"/>
              </a:spcBef>
              <a:buFontTx/>
              <a:buNone/>
            </a:pPr>
            <a:r>
              <a:rPr kumimoji="0" lang="ja-JP" altLang="en-US" sz="3600" dirty="0" smtClean="0">
                <a:ea typeface="メイリオ" pitchFamily="50" charset="-128"/>
                <a:cs typeface="メイリオ" pitchFamily="50" charset="-128"/>
                <a:sym typeface="ヒラギノ角ゴ Std W8" pitchFamily="-84" charset="-128"/>
              </a:rPr>
              <a:t>一人ひとりバラバラ（区が決める）</a:t>
            </a:r>
            <a:endParaRPr kumimoji="0" lang="en-US" altLang="ja-JP" sz="3600" dirty="0">
              <a:ea typeface="メイリオ" pitchFamily="50" charset="-128"/>
              <a:cs typeface="メイリオ" pitchFamily="50" charset="-128"/>
              <a:sym typeface="ヒラギノ角ゴ Std W8" pitchFamily="-84" charset="-128"/>
            </a:endParaRPr>
          </a:p>
        </p:txBody>
      </p:sp>
      <p:sp>
        <p:nvSpPr>
          <p:cNvPr id="95235" name="コンテンツ プレースホルダー 2"/>
          <p:cNvSpPr>
            <a:spLocks noGrp="1"/>
          </p:cNvSpPr>
          <p:nvPr>
            <p:ph idx="1"/>
          </p:nvPr>
        </p:nvSpPr>
        <p:spPr>
          <a:xfrm>
            <a:off x="504156" y="2564904"/>
            <a:ext cx="8228707" cy="3962549"/>
          </a:xfrm>
        </p:spPr>
        <p:txBody>
          <a:bodyPr/>
          <a:lstStyle/>
          <a:p>
            <a:pPr marL="0" indent="0">
              <a:buNone/>
            </a:pPr>
            <a:r>
              <a:rPr lang="ja-JP" altLang="en-US" sz="2200" dirty="0">
                <a:ea typeface="ヒラギノ角ゴ Pro W3" pitchFamily="-84" charset="-128"/>
              </a:rPr>
              <a:t>厚生労働省令（障害者の日常生活及び社会生活を総合的に支援するための法律施行規則第６条の１６）より</a:t>
            </a:r>
            <a:endParaRPr lang="en-US" altLang="ja-JP" sz="2200" dirty="0">
              <a:ea typeface="ヒラギノ角ゴ Pro W3" pitchFamily="-84" charset="-128"/>
            </a:endParaRPr>
          </a:p>
          <a:p>
            <a:pPr marL="0" indent="0">
              <a:buNone/>
            </a:pPr>
            <a:r>
              <a:rPr lang="ja-JP" altLang="en-US" sz="3100" dirty="0">
                <a:ea typeface="ヒラギノ角ゴ Pro W3" pitchFamily="-84" charset="-128"/>
              </a:rPr>
              <a:t>　モニタリング期間の勘案事項</a:t>
            </a:r>
            <a:endParaRPr lang="en-US" altLang="ja-JP" sz="3100" dirty="0">
              <a:ea typeface="ヒラギノ角ゴ Pro W3" pitchFamily="-84" charset="-128"/>
            </a:endParaRPr>
          </a:p>
          <a:p>
            <a:pPr marL="0" indent="0">
              <a:buNone/>
            </a:pPr>
            <a:r>
              <a:rPr lang="ja-JP" altLang="en-US" sz="3100" dirty="0">
                <a:ea typeface="ヒラギノ角ゴ Pro W3" pitchFamily="-84" charset="-128"/>
              </a:rPr>
              <a:t>　　ア 勘案事項</a:t>
            </a:r>
            <a:endParaRPr lang="en-US" altLang="ja-JP" sz="3100" dirty="0">
              <a:ea typeface="ヒラギノ角ゴ Pro W3" pitchFamily="-84" charset="-128"/>
            </a:endParaRPr>
          </a:p>
          <a:p>
            <a:pPr marL="0" indent="0">
              <a:buNone/>
            </a:pPr>
            <a:r>
              <a:rPr lang="ja-JP" altLang="en-US" sz="3100" dirty="0">
                <a:ea typeface="ヒラギノ角ゴ Pro W3" pitchFamily="-84" charset="-128"/>
              </a:rPr>
              <a:t>　　イ 期間</a:t>
            </a:r>
            <a:endParaRPr lang="en-US" altLang="ja-JP" sz="3100" dirty="0">
              <a:ea typeface="ヒラギノ角ゴ Pro W3" pitchFamily="-84" charset="-128"/>
            </a:endParaRPr>
          </a:p>
          <a:p>
            <a:pPr marL="0" indent="0">
              <a:buNone/>
            </a:pPr>
            <a:endParaRPr lang="en-US" altLang="ja-JP" sz="1700" dirty="0">
              <a:ea typeface="ヒラギノ角ゴ Pro W3" pitchFamily="-84" charset="-128"/>
            </a:endParaRPr>
          </a:p>
          <a:p>
            <a:pPr marL="0" indent="0">
              <a:buNone/>
            </a:pPr>
            <a:r>
              <a:rPr lang="ja-JP" altLang="en-US" sz="2500" dirty="0">
                <a:solidFill>
                  <a:srgbClr val="FF0000"/>
                </a:solidFill>
                <a:ea typeface="ヒラギノ角ゴ Pro W3" pitchFamily="-84" charset="-128"/>
              </a:rPr>
              <a:t>区市町村は、指定特定相談支援事業者の提案を踏まえて省令上の勘案事項である「ア 勘案事項」「イ 期間」を勘案してモニタリング期間を設定</a:t>
            </a:r>
            <a:endParaRPr lang="en-US" altLang="ja-JP" sz="2500" dirty="0">
              <a:solidFill>
                <a:srgbClr val="FF0000"/>
              </a:solidFill>
              <a:ea typeface="ヒラギノ角ゴ Pro W3" pitchFamily="-84" charset="-128"/>
            </a:endParaRPr>
          </a:p>
        </p:txBody>
      </p:sp>
      <p:sp>
        <p:nvSpPr>
          <p:cNvPr id="4" name="コンテンツ プレースホルダー 2"/>
          <p:cNvSpPr txBox="1">
            <a:spLocks/>
          </p:cNvSpPr>
          <p:nvPr/>
        </p:nvSpPr>
        <p:spPr bwMode="auto">
          <a:xfrm>
            <a:off x="318356" y="-1251520"/>
            <a:ext cx="850728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4000" dirty="0" smtClean="0"/>
          </a:p>
          <a:p>
            <a:pPr marL="0" indent="0" algn="ctr" defTabSz="914400" fontAlgn="auto">
              <a:spcAft>
                <a:spcPts val="0"/>
              </a:spcAft>
              <a:buFont typeface="Arial" pitchFamily="34" charset="0"/>
              <a:buNone/>
              <a:defRPr/>
            </a:pPr>
            <a:endParaRPr lang="en-US" altLang="ja-JP" sz="4000" dirty="0" smtClean="0"/>
          </a:p>
          <a:p>
            <a:pPr marL="0" indent="0" algn="ctr" defTabSz="914400" fontAlgn="auto">
              <a:spcAft>
                <a:spcPts val="0"/>
              </a:spcAft>
              <a:buFont typeface="Arial" pitchFamily="34" charset="0"/>
              <a:buNone/>
              <a:defRPr/>
            </a:pPr>
            <a:r>
              <a:rPr lang="ja-JP" altLang="en-US" sz="3600" dirty="0" smtClean="0"/>
              <a:t>（２）モニタリング期間について</a:t>
            </a:r>
            <a:endParaRPr lang="en-US" altLang="ja-JP" sz="3600" dirty="0"/>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34</a:t>
            </a:fld>
            <a:endParaRPr lang="ja-JP" altLang="en-US">
              <a:solidFill>
                <a:prstClr val="black">
                  <a:tint val="75000"/>
                </a:prstClr>
              </a:solidFill>
            </a:endParaRPr>
          </a:p>
        </p:txBody>
      </p:sp>
    </p:spTree>
    <p:extLst>
      <p:ext uri="{BB962C8B-B14F-4D97-AF65-F5344CB8AC3E}">
        <p14:creationId xmlns:p14="http://schemas.microsoft.com/office/powerpoint/2010/main" val="391728045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p:cNvSpPr>
          <p:nvPr>
            <p:ph type="title"/>
          </p:nvPr>
        </p:nvSpPr>
        <p:spPr>
          <a:xfrm>
            <a:off x="457647" y="274588"/>
            <a:ext cx="8228707" cy="777999"/>
          </a:xfrm>
        </p:spPr>
        <p:txBody>
          <a:bodyPr/>
          <a:lstStyle/>
          <a:p>
            <a:pPr eaLnBrk="1" hangingPunct="1"/>
            <a:r>
              <a:rPr lang="ja-JP" altLang="en-US" sz="3600">
                <a:ea typeface="ヒラギノ角ゴ Pro W3" pitchFamily="-84" charset="-128"/>
              </a:rPr>
              <a:t>ア　勘案事項</a:t>
            </a:r>
          </a:p>
        </p:txBody>
      </p:sp>
      <p:sp>
        <p:nvSpPr>
          <p:cNvPr id="3" name="コンテンツ プレースホルダー 2"/>
          <p:cNvSpPr>
            <a:spLocks noGrp="1"/>
          </p:cNvSpPr>
          <p:nvPr>
            <p:ph idx="1"/>
          </p:nvPr>
        </p:nvSpPr>
        <p:spPr>
          <a:xfrm>
            <a:off x="457647" y="1484561"/>
            <a:ext cx="8228707" cy="4752826"/>
          </a:xfrm>
        </p:spPr>
        <p:txBody>
          <a:bodyPr>
            <a:normAutofit/>
          </a:bodyPr>
          <a:lstStyle/>
          <a:p>
            <a:pPr marL="0" indent="0" defTabSz="913629">
              <a:buNone/>
              <a:defRPr/>
            </a:pPr>
            <a:r>
              <a:rPr lang="ja-JP" altLang="en-US" sz="2400" dirty="0"/>
              <a:t>ａ 障害者等の心身の状況</a:t>
            </a:r>
          </a:p>
          <a:p>
            <a:pPr marL="0" indent="0" defTabSz="913629">
              <a:buNone/>
              <a:defRPr/>
            </a:pPr>
            <a:r>
              <a:rPr lang="ja-JP" altLang="en-US" sz="2400" dirty="0"/>
              <a:t>ｂ 障害者等の置かれている環境</a:t>
            </a:r>
          </a:p>
          <a:p>
            <a:pPr marL="507572" indent="0" defTabSz="913629">
              <a:buNone/>
              <a:defRPr/>
            </a:pPr>
            <a:r>
              <a:rPr lang="ja-JP" altLang="en-US" sz="2200" dirty="0"/>
              <a:t>地域移行等による住環境や生活環境の変化、家族の入院、死亡又は出生等による家庭環境の変化、ライフステージ（乳幼児期から学齢期への移行、学齢期から就労への移行等）の変化の有無 等</a:t>
            </a:r>
          </a:p>
          <a:p>
            <a:pPr marL="0" indent="0" defTabSz="913629">
              <a:buNone/>
              <a:defRPr/>
            </a:pPr>
            <a:r>
              <a:rPr lang="ja-JP" altLang="en-US" sz="2400" dirty="0"/>
              <a:t>ｃ 総合的な援助の方針（援助の全体目標）</a:t>
            </a:r>
          </a:p>
          <a:p>
            <a:pPr marL="0" indent="0" defTabSz="913629">
              <a:buNone/>
              <a:defRPr/>
            </a:pPr>
            <a:r>
              <a:rPr lang="ja-JP" altLang="en-US" sz="2400" dirty="0"/>
              <a:t>ｄ 生活全般の解決すべき課題</a:t>
            </a:r>
          </a:p>
          <a:p>
            <a:pPr marL="0" indent="0" defTabSz="913629">
              <a:buNone/>
              <a:defRPr/>
            </a:pPr>
            <a:r>
              <a:rPr lang="ja-JP" altLang="en-US" sz="2400" dirty="0"/>
              <a:t>ｅ 提供されるサービスの目標及び達成時期</a:t>
            </a:r>
          </a:p>
          <a:p>
            <a:pPr marL="0" indent="0" defTabSz="913629">
              <a:buNone/>
              <a:defRPr/>
            </a:pPr>
            <a:r>
              <a:rPr lang="ja-JP" altLang="en-US" sz="2400" dirty="0"/>
              <a:t>ｆ 提供されるサービスの種類、内容及び量</a:t>
            </a:r>
          </a:p>
          <a:p>
            <a:pPr marL="0" indent="0" defTabSz="913629">
              <a:buNone/>
              <a:defRPr/>
            </a:pPr>
            <a:r>
              <a:rPr lang="ja-JP" altLang="en-US" sz="2400" dirty="0"/>
              <a:t>ｇ サービスを提供する上での留意事項</a:t>
            </a:r>
            <a:endParaRPr lang="en-US" altLang="ja-JP" sz="2400" dirty="0"/>
          </a:p>
        </p:txBody>
      </p:sp>
      <p:sp>
        <p:nvSpPr>
          <p:cNvPr id="4" name="角丸四角形 3"/>
          <p:cNvSpPr/>
          <p:nvPr/>
        </p:nvSpPr>
        <p:spPr>
          <a:xfrm>
            <a:off x="179512" y="188640"/>
            <a:ext cx="1584176" cy="5223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参考</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35</a:t>
            </a:fld>
            <a:endParaRPr lang="ja-JP" altLang="en-US">
              <a:solidFill>
                <a:prstClr val="black">
                  <a:tint val="75000"/>
                </a:prstClr>
              </a:solidFill>
            </a:endParaRPr>
          </a:p>
        </p:txBody>
      </p:sp>
    </p:spTree>
    <p:extLst>
      <p:ext uri="{BB962C8B-B14F-4D97-AF65-F5344CB8AC3E}">
        <p14:creationId xmlns:p14="http://schemas.microsoft.com/office/powerpoint/2010/main" val="4225544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a:spLocks noGrp="1"/>
          </p:cNvSpPr>
          <p:nvPr>
            <p:ph type="title"/>
          </p:nvPr>
        </p:nvSpPr>
        <p:spPr>
          <a:xfrm>
            <a:off x="457647" y="274588"/>
            <a:ext cx="8228707" cy="777999"/>
          </a:xfrm>
        </p:spPr>
        <p:txBody>
          <a:bodyPr/>
          <a:lstStyle/>
          <a:p>
            <a:pPr eaLnBrk="1" hangingPunct="1"/>
            <a:r>
              <a:rPr lang="ja-JP" altLang="en-US" sz="3600">
                <a:ea typeface="ヒラギノ角ゴ Pro W3" pitchFamily="-84" charset="-128"/>
              </a:rPr>
              <a:t>イ　期間</a:t>
            </a:r>
          </a:p>
        </p:txBody>
      </p:sp>
      <p:sp>
        <p:nvSpPr>
          <p:cNvPr id="97283" name="コンテンツ プレースホルダー 2"/>
          <p:cNvSpPr>
            <a:spLocks noGrp="1"/>
          </p:cNvSpPr>
          <p:nvPr>
            <p:ph idx="1"/>
          </p:nvPr>
        </p:nvSpPr>
        <p:spPr>
          <a:xfrm>
            <a:off x="179512" y="1049238"/>
            <a:ext cx="8784975" cy="5523012"/>
          </a:xfrm>
        </p:spPr>
        <p:txBody>
          <a:bodyPr/>
          <a:lstStyle/>
          <a:p>
            <a:pPr marL="0" indent="0">
              <a:lnSpc>
                <a:spcPct val="90000"/>
              </a:lnSpc>
              <a:buNone/>
            </a:pPr>
            <a:r>
              <a:rPr lang="en-US" altLang="ja-JP" sz="2000" b="1" dirty="0">
                <a:solidFill>
                  <a:srgbClr val="376092"/>
                </a:solidFill>
                <a:ea typeface="ヒラギノ角ゴ Pro W3" pitchFamily="-84" charset="-128"/>
              </a:rPr>
              <a:t>※</a:t>
            </a:r>
            <a:r>
              <a:rPr lang="ja-JP" altLang="en-US" sz="2000" b="1" dirty="0">
                <a:solidFill>
                  <a:srgbClr val="376092"/>
                </a:solidFill>
                <a:ea typeface="ヒラギノ角ゴ Pro W3" pitchFamily="-84" charset="-128"/>
              </a:rPr>
              <a:t>当該期間は「標準」であるため、市町村が、当該標準を踏まえつつ対象者の状況に応じて「２，３月ごと」や、在宅サービスの利用者を「</a:t>
            </a:r>
            <a:r>
              <a:rPr lang="en-US" altLang="ja-JP" sz="2000" b="1" dirty="0">
                <a:solidFill>
                  <a:srgbClr val="376092"/>
                </a:solidFill>
                <a:ea typeface="ヒラギノ角ゴ Pro W3" pitchFamily="-84" charset="-128"/>
              </a:rPr>
              <a:t>1</a:t>
            </a:r>
            <a:r>
              <a:rPr lang="ja-JP" altLang="en-US" sz="2000" b="1" dirty="0">
                <a:solidFill>
                  <a:srgbClr val="376092"/>
                </a:solidFill>
                <a:ea typeface="ヒラギノ角ゴ Pro W3" pitchFamily="-84" charset="-128"/>
              </a:rPr>
              <a:t>年ごと」、施設入所者を「６月ごと」とする等柔軟に</a:t>
            </a:r>
            <a:r>
              <a:rPr lang="ja-JP" altLang="en-US" sz="2000" b="1" dirty="0" smtClean="0">
                <a:solidFill>
                  <a:srgbClr val="376092"/>
                </a:solidFill>
                <a:ea typeface="ヒラギノ角ゴ Pro W3" pitchFamily="-84" charset="-128"/>
              </a:rPr>
              <a:t>設定する</a:t>
            </a:r>
            <a:r>
              <a:rPr lang="ja-JP" altLang="en-US" sz="2000" b="1" dirty="0">
                <a:solidFill>
                  <a:srgbClr val="376092"/>
                </a:solidFill>
                <a:ea typeface="ヒラギノ角ゴ Pro W3" pitchFamily="-84" charset="-128"/>
              </a:rPr>
              <a:t>ことが可能である。</a:t>
            </a:r>
            <a:endParaRPr lang="en-US" altLang="ja-JP" sz="2000" dirty="0">
              <a:ea typeface="ヒラギノ角ゴ Pro W3" pitchFamily="-84" charset="-128"/>
            </a:endParaRPr>
          </a:p>
          <a:p>
            <a:pPr marL="0" indent="0">
              <a:lnSpc>
                <a:spcPct val="90000"/>
              </a:lnSpc>
              <a:buNone/>
            </a:pPr>
            <a:endParaRPr lang="en-US" altLang="ja-JP" sz="1700" dirty="0">
              <a:ea typeface="ヒラギノ角ゴ Pro W3" pitchFamily="-84" charset="-128"/>
            </a:endParaRPr>
          </a:p>
          <a:p>
            <a:pPr marL="0" indent="0">
              <a:lnSpc>
                <a:spcPct val="90000"/>
              </a:lnSpc>
              <a:buNone/>
            </a:pPr>
            <a:r>
              <a:rPr lang="ja-JP" altLang="en-US" sz="2000" dirty="0">
                <a:ea typeface="ヒラギノ角ゴ Pro W3" pitchFamily="-84" charset="-128"/>
              </a:rPr>
              <a:t>ａ</a:t>
            </a:r>
            <a:r>
              <a:rPr lang="ja-JP" altLang="ja-JP" sz="2000" dirty="0">
                <a:ea typeface="ヒラギノ角ゴ Pro W3" pitchFamily="-84" charset="-128"/>
              </a:rPr>
              <a:t> </a:t>
            </a:r>
            <a:r>
              <a:rPr lang="ja-JP" altLang="en-US" sz="1700" dirty="0">
                <a:ea typeface="ヒラギノ角ゴ Pro W3" pitchFamily="-84" charset="-128"/>
              </a:rPr>
              <a:t>支給決定又は支給決定の変更によりサービスの種類、内容又は量に著しく変動が</a:t>
            </a:r>
            <a:r>
              <a:rPr lang="ja-JP" altLang="en-US" sz="1700" dirty="0" smtClean="0">
                <a:ea typeface="ヒラギノ角ゴ Pro W3" pitchFamily="-84" charset="-128"/>
              </a:rPr>
              <a:t>あっ　</a:t>
            </a:r>
            <a:endParaRPr lang="en-US" altLang="ja-JP" sz="1700" dirty="0" smtClean="0">
              <a:ea typeface="ヒラギノ角ゴ Pro W3" pitchFamily="-84" charset="-128"/>
            </a:endParaRPr>
          </a:p>
          <a:p>
            <a:pPr marL="0" indent="0">
              <a:lnSpc>
                <a:spcPct val="90000"/>
              </a:lnSpc>
              <a:buNone/>
            </a:pPr>
            <a:r>
              <a:rPr lang="ja-JP" altLang="en-US" sz="1700" dirty="0">
                <a:ea typeface="ヒラギノ角ゴ Pro W3" pitchFamily="-84" charset="-128"/>
              </a:rPr>
              <a:t>　 </a:t>
            </a:r>
            <a:r>
              <a:rPr lang="ja-JP" altLang="en-US" sz="1700" dirty="0" err="1" smtClean="0">
                <a:ea typeface="ヒラギノ角ゴ Pro W3" pitchFamily="-84" charset="-128"/>
              </a:rPr>
              <a:t>た</a:t>
            </a:r>
            <a:r>
              <a:rPr lang="ja-JP" altLang="en-US" sz="1700" dirty="0">
                <a:ea typeface="ヒラギノ角ゴ Pro W3" pitchFamily="-84" charset="-128"/>
              </a:rPr>
              <a:t>者</a:t>
            </a:r>
            <a:r>
              <a:rPr lang="ja-JP" altLang="ja-JP" sz="1700" dirty="0">
                <a:ea typeface="ヒラギノ角ゴ Pro W3" pitchFamily="-84" charset="-128"/>
              </a:rPr>
              <a:t> </a:t>
            </a:r>
          </a:p>
          <a:p>
            <a:pPr marL="0" indent="0">
              <a:lnSpc>
                <a:spcPct val="90000"/>
              </a:lnSpc>
              <a:buNone/>
            </a:pPr>
            <a:r>
              <a:rPr lang="ja-JP" altLang="en-US" sz="1700" dirty="0">
                <a:ea typeface="ヒラギノ角ゴ Pro W3" pitchFamily="-84" charset="-128"/>
              </a:rPr>
              <a:t>　</a:t>
            </a:r>
            <a:r>
              <a:rPr lang="ja-JP" altLang="ja-JP" sz="1700" dirty="0">
                <a:ea typeface="ヒラギノ角ゴ Pro W3" pitchFamily="-84" charset="-128"/>
              </a:rPr>
              <a:t>→ </a:t>
            </a:r>
            <a:r>
              <a:rPr lang="ja-JP" altLang="en-US" sz="1700" dirty="0">
                <a:ea typeface="ヒラギノ角ゴ Pro W3" pitchFamily="-84" charset="-128"/>
              </a:rPr>
              <a:t>１月（毎月）ごと</a:t>
            </a:r>
            <a:r>
              <a:rPr lang="ja-JP" altLang="ja-JP" sz="1700" dirty="0">
                <a:ea typeface="ヒラギノ角ゴ Pro W3" pitchFamily="-84" charset="-128"/>
              </a:rPr>
              <a:t> </a:t>
            </a:r>
          </a:p>
          <a:p>
            <a:pPr marL="0" indent="0">
              <a:lnSpc>
                <a:spcPct val="90000"/>
              </a:lnSpc>
              <a:buNone/>
            </a:pPr>
            <a:r>
              <a:rPr lang="ja-JP" altLang="en-US" sz="1700" dirty="0" smtClean="0">
                <a:ea typeface="ヒラギノ角ゴ Pro W3" pitchFamily="-84" charset="-128"/>
              </a:rPr>
              <a:t>  （</a:t>
            </a:r>
            <a:r>
              <a:rPr lang="ja-JP" altLang="en-US" sz="1700" dirty="0">
                <a:ea typeface="ヒラギノ角ゴ Pro W3" pitchFamily="-84" charset="-128"/>
              </a:rPr>
              <a:t>ただし、当該支給決定又は支給決定の変更に係る障害福祉サービスの利用開始日</a:t>
            </a:r>
            <a:r>
              <a:rPr lang="ja-JP" altLang="en-US" sz="1700" dirty="0" smtClean="0">
                <a:ea typeface="ヒラギノ角ゴ Pro W3" pitchFamily="-84" charset="-128"/>
              </a:rPr>
              <a:t>か </a:t>
            </a:r>
            <a:endParaRPr lang="en-US" altLang="ja-JP" sz="1700" dirty="0" smtClean="0">
              <a:ea typeface="ヒラギノ角ゴ Pro W3" pitchFamily="-84" charset="-128"/>
            </a:endParaRPr>
          </a:p>
          <a:p>
            <a:pPr marL="0" indent="0">
              <a:lnSpc>
                <a:spcPct val="90000"/>
              </a:lnSpc>
              <a:buNone/>
            </a:pPr>
            <a:r>
              <a:rPr lang="en-US" altLang="ja-JP" sz="1700" dirty="0">
                <a:ea typeface="ヒラギノ角ゴ Pro W3" pitchFamily="-84" charset="-128"/>
              </a:rPr>
              <a:t> </a:t>
            </a:r>
            <a:r>
              <a:rPr lang="en-US" altLang="ja-JP" sz="1700" dirty="0" smtClean="0">
                <a:ea typeface="ヒラギノ角ゴ Pro W3" pitchFamily="-84" charset="-128"/>
              </a:rPr>
              <a:t>  </a:t>
            </a:r>
            <a:r>
              <a:rPr lang="ja-JP" altLang="en-US" sz="1700" dirty="0">
                <a:ea typeface="ヒラギノ角ゴ Pro W3" pitchFamily="-84" charset="-128"/>
              </a:rPr>
              <a:t> </a:t>
            </a:r>
            <a:r>
              <a:rPr lang="ja-JP" altLang="en-US" sz="1700" dirty="0" smtClean="0">
                <a:ea typeface="ヒラギノ角ゴ Pro W3" pitchFamily="-84" charset="-128"/>
              </a:rPr>
              <a:t>ら</a:t>
            </a:r>
            <a:r>
              <a:rPr lang="ja-JP" altLang="en-US" sz="1700" dirty="0">
                <a:ea typeface="ヒラギノ角ゴ Pro W3" pitchFamily="-84" charset="-128"/>
              </a:rPr>
              <a:t>起算して３月間に限る。）</a:t>
            </a:r>
            <a:r>
              <a:rPr lang="ja-JP" altLang="ja-JP" sz="1700" dirty="0">
                <a:ea typeface="ヒラギノ角ゴ Pro W3" pitchFamily="-84" charset="-128"/>
              </a:rPr>
              <a:t> </a:t>
            </a:r>
          </a:p>
          <a:p>
            <a:pPr marL="0" indent="0">
              <a:lnSpc>
                <a:spcPct val="90000"/>
              </a:lnSpc>
              <a:buNone/>
            </a:pPr>
            <a:r>
              <a:rPr lang="ja-JP" altLang="en-US" sz="2000" dirty="0">
                <a:ea typeface="ヒラギノ角ゴ Pro W3" pitchFamily="-84" charset="-128"/>
              </a:rPr>
              <a:t>ｂ</a:t>
            </a:r>
            <a:r>
              <a:rPr lang="ja-JP" altLang="ja-JP" sz="2000" dirty="0">
                <a:ea typeface="ヒラギノ角ゴ Pro W3" pitchFamily="-84" charset="-128"/>
              </a:rPr>
              <a:t> </a:t>
            </a:r>
            <a:r>
              <a:rPr lang="ja-JP" altLang="en-US" sz="1700" dirty="0">
                <a:ea typeface="ヒラギノ角ゴ Pro W3" pitchFamily="-84" charset="-128"/>
              </a:rPr>
              <a:t>療養介護、重度障害者等包括支援及び施設入所支援を除く障害福祉サービスを</a:t>
            </a:r>
            <a:r>
              <a:rPr lang="ja-JP" altLang="en-US" sz="1700" dirty="0" smtClean="0">
                <a:ea typeface="ヒラギノ角ゴ Pro W3" pitchFamily="-84" charset="-128"/>
              </a:rPr>
              <a:t>利用</a:t>
            </a:r>
            <a:endParaRPr lang="en-US" altLang="ja-JP" sz="1700" dirty="0" smtClean="0">
              <a:ea typeface="ヒラギノ角ゴ Pro W3" pitchFamily="-84" charset="-128"/>
            </a:endParaRPr>
          </a:p>
          <a:p>
            <a:pPr marL="0" indent="0">
              <a:lnSpc>
                <a:spcPct val="90000"/>
              </a:lnSpc>
              <a:buNone/>
            </a:pPr>
            <a:r>
              <a:rPr lang="en-US" altLang="ja-JP" sz="1700" dirty="0">
                <a:ea typeface="ヒラギノ角ゴ Pro W3" pitchFamily="-84" charset="-128"/>
              </a:rPr>
              <a:t> </a:t>
            </a:r>
            <a:r>
              <a:rPr lang="en-US" altLang="ja-JP" sz="1700" dirty="0" smtClean="0">
                <a:ea typeface="ヒラギノ角ゴ Pro W3" pitchFamily="-84" charset="-128"/>
              </a:rPr>
              <a:t>  </a:t>
            </a:r>
            <a:r>
              <a:rPr lang="ja-JP" altLang="en-US" sz="1700" dirty="0" smtClean="0">
                <a:ea typeface="ヒラギノ角ゴ Pro W3" pitchFamily="-84" charset="-128"/>
              </a:rPr>
              <a:t>する</a:t>
            </a:r>
            <a:r>
              <a:rPr lang="ja-JP" altLang="en-US" sz="1700" dirty="0">
                <a:ea typeface="ヒラギノ角ゴ Pro W3" pitchFamily="-84" charset="-128"/>
              </a:rPr>
              <a:t>者又は地域定着支援を利用する者（いずれも</a:t>
            </a:r>
            <a:r>
              <a:rPr lang="en-US" altLang="ja-JP" sz="1700" dirty="0">
                <a:ea typeface="ヒラギノ角ゴ Pro W3" pitchFamily="-84" charset="-128"/>
              </a:rPr>
              <a:t>a</a:t>
            </a:r>
            <a:r>
              <a:rPr lang="ja-JP" altLang="en-US" sz="1700" dirty="0">
                <a:ea typeface="ヒラギノ角ゴ Pro W3" pitchFamily="-84" charset="-128"/>
              </a:rPr>
              <a:t>に掲げる者を除く。）のうち次に</a:t>
            </a:r>
            <a:r>
              <a:rPr lang="ja-JP" altLang="en-US" sz="1700" dirty="0" smtClean="0">
                <a:ea typeface="ヒラギノ角ゴ Pro W3" pitchFamily="-84" charset="-128"/>
              </a:rPr>
              <a:t>掲げ </a:t>
            </a:r>
            <a:endParaRPr lang="en-US" altLang="ja-JP" sz="1700" dirty="0" smtClean="0">
              <a:ea typeface="ヒラギノ角ゴ Pro W3" pitchFamily="-84" charset="-128"/>
            </a:endParaRPr>
          </a:p>
          <a:p>
            <a:pPr marL="0" indent="0">
              <a:lnSpc>
                <a:spcPct val="90000"/>
              </a:lnSpc>
              <a:buNone/>
            </a:pPr>
            <a:r>
              <a:rPr lang="en-US" altLang="ja-JP" sz="1700" dirty="0">
                <a:ea typeface="ヒラギノ角ゴ Pro W3" pitchFamily="-84" charset="-128"/>
              </a:rPr>
              <a:t> </a:t>
            </a:r>
            <a:r>
              <a:rPr lang="en-US" altLang="ja-JP" sz="1700" dirty="0" smtClean="0">
                <a:ea typeface="ヒラギノ角ゴ Pro W3" pitchFamily="-84" charset="-128"/>
              </a:rPr>
              <a:t>  </a:t>
            </a:r>
            <a:r>
              <a:rPr lang="ja-JP" altLang="en-US" sz="1700" dirty="0" smtClean="0">
                <a:ea typeface="ヒラギノ角ゴ Pro W3" pitchFamily="-84" charset="-128"/>
              </a:rPr>
              <a:t>る</a:t>
            </a:r>
            <a:r>
              <a:rPr lang="ja-JP" altLang="en-US" sz="1700" dirty="0">
                <a:ea typeface="ヒラギノ角ゴ Pro W3" pitchFamily="-84" charset="-128"/>
              </a:rPr>
              <a:t>もの</a:t>
            </a:r>
            <a:r>
              <a:rPr lang="ja-JP" altLang="ja-JP" sz="1700" dirty="0">
                <a:ea typeface="ヒラギノ角ゴ Pro W3" pitchFamily="-84" charset="-128"/>
              </a:rPr>
              <a:t> </a:t>
            </a:r>
          </a:p>
          <a:p>
            <a:pPr marL="0" indent="0">
              <a:lnSpc>
                <a:spcPct val="90000"/>
              </a:lnSpc>
              <a:buNone/>
            </a:pPr>
            <a:r>
              <a:rPr lang="ja-JP" altLang="en-US" sz="1700" dirty="0">
                <a:ea typeface="ヒラギノ角ゴ Pro W3" pitchFamily="-84" charset="-128"/>
              </a:rPr>
              <a:t>　</a:t>
            </a:r>
            <a:r>
              <a:rPr lang="ja-JP" altLang="ja-JP" sz="1700" dirty="0">
                <a:ea typeface="ヒラギノ角ゴ Pro W3" pitchFamily="-84" charset="-128"/>
              </a:rPr>
              <a:t>→ </a:t>
            </a:r>
            <a:r>
              <a:rPr lang="ja-JP" altLang="en-US" sz="1700" dirty="0">
                <a:ea typeface="ヒラギノ角ゴ Pro W3" pitchFamily="-84" charset="-128"/>
              </a:rPr>
              <a:t>１月（毎月）ごと</a:t>
            </a:r>
            <a:r>
              <a:rPr lang="ja-JP" altLang="ja-JP" sz="1700" dirty="0">
                <a:ea typeface="ヒラギノ角ゴ Pro W3" pitchFamily="-84" charset="-128"/>
              </a:rPr>
              <a:t> </a:t>
            </a:r>
          </a:p>
          <a:p>
            <a:pPr marL="342900" indent="-342900">
              <a:lnSpc>
                <a:spcPct val="90000"/>
              </a:lnSpc>
              <a:buAutoNum type="alphaLcParenBoth"/>
            </a:pPr>
            <a:r>
              <a:rPr lang="ja-JP" altLang="en-US" sz="1700" dirty="0" smtClean="0">
                <a:ea typeface="ヒラギノ角ゴ Pro W3" pitchFamily="-84" charset="-128"/>
              </a:rPr>
              <a:t>障害者</a:t>
            </a:r>
            <a:r>
              <a:rPr lang="ja-JP" altLang="en-US" sz="1700" dirty="0">
                <a:ea typeface="ヒラギノ角ゴ Pro W3" pitchFamily="-84" charset="-128"/>
              </a:rPr>
              <a:t>支援施設からの退所等に</a:t>
            </a:r>
            <a:r>
              <a:rPr lang="ja-JP" altLang="en-US" sz="1700" dirty="0" smtClean="0">
                <a:ea typeface="ヒラギノ角ゴ Pro W3" pitchFamily="-84" charset="-128"/>
              </a:rPr>
              <a:t>伴い、一定期間、集中的</a:t>
            </a:r>
            <a:r>
              <a:rPr lang="ja-JP" altLang="en-US" sz="1700" dirty="0">
                <a:ea typeface="ヒラギノ角ゴ Pro W3" pitchFamily="-84" charset="-128"/>
              </a:rPr>
              <a:t>に支援を行うことが必要</a:t>
            </a:r>
            <a:r>
              <a:rPr lang="ja-JP" altLang="en-US" sz="1700" dirty="0" smtClean="0">
                <a:ea typeface="ヒラギノ角ゴ Pro W3" pitchFamily="-84" charset="-128"/>
              </a:rPr>
              <a:t>で　</a:t>
            </a:r>
            <a:endParaRPr lang="en-US" altLang="ja-JP" sz="1700" dirty="0" smtClean="0">
              <a:ea typeface="ヒラギノ角ゴ Pro W3" pitchFamily="-84" charset="-128"/>
            </a:endParaRPr>
          </a:p>
          <a:p>
            <a:pPr marL="0" indent="0">
              <a:lnSpc>
                <a:spcPct val="90000"/>
              </a:lnSpc>
              <a:buNone/>
            </a:pPr>
            <a:r>
              <a:rPr lang="ja-JP" altLang="en-US" sz="1700" dirty="0">
                <a:ea typeface="ヒラギノ角ゴ Pro W3" pitchFamily="-84" charset="-128"/>
              </a:rPr>
              <a:t>　</a:t>
            </a:r>
            <a:r>
              <a:rPr lang="ja-JP" altLang="en-US" sz="1700" dirty="0" smtClean="0">
                <a:ea typeface="ヒラギノ角ゴ Pro W3" pitchFamily="-84" charset="-128"/>
              </a:rPr>
              <a:t>　 ある</a:t>
            </a:r>
            <a:r>
              <a:rPr lang="ja-JP" altLang="en-US" sz="1700" dirty="0">
                <a:ea typeface="ヒラギノ角ゴ Pro W3" pitchFamily="-84" charset="-128"/>
              </a:rPr>
              <a:t>者</a:t>
            </a:r>
            <a:endParaRPr lang="ja-JP" altLang="ja-JP" sz="1700" dirty="0">
              <a:ea typeface="ヒラギノ角ゴ Pro W3" pitchFamily="-84" charset="-128"/>
            </a:endParaRPr>
          </a:p>
          <a:p>
            <a:pPr marL="0" indent="0">
              <a:lnSpc>
                <a:spcPct val="90000"/>
              </a:lnSpc>
              <a:buNone/>
            </a:pPr>
            <a:r>
              <a:rPr lang="en-US" altLang="ja-JP" sz="1700" dirty="0">
                <a:ea typeface="ヒラギノ角ゴ Pro W3" pitchFamily="-84" charset="-128"/>
              </a:rPr>
              <a:t>(b) </a:t>
            </a:r>
            <a:r>
              <a:rPr lang="ja-JP" altLang="en-US" sz="1700" dirty="0">
                <a:ea typeface="ヒラギノ角ゴ Pro W3" pitchFamily="-84" charset="-128"/>
              </a:rPr>
              <a:t>単身の世帯に属するため又はその同居している家族等の障害、疾病等のため、</a:t>
            </a:r>
            <a:r>
              <a:rPr lang="ja-JP" altLang="en-US" sz="1700" dirty="0" smtClean="0">
                <a:ea typeface="ヒラギノ角ゴ Pro W3" pitchFamily="-84" charset="-128"/>
              </a:rPr>
              <a:t>自ら</a:t>
            </a:r>
            <a:endParaRPr lang="en-US" altLang="ja-JP" sz="1700" dirty="0" smtClean="0">
              <a:ea typeface="ヒラギノ角ゴ Pro W3" pitchFamily="-84" charset="-128"/>
            </a:endParaRPr>
          </a:p>
          <a:p>
            <a:pPr marL="0" indent="0">
              <a:lnSpc>
                <a:spcPct val="90000"/>
              </a:lnSpc>
              <a:buNone/>
            </a:pPr>
            <a:r>
              <a:rPr lang="en-US" altLang="ja-JP" sz="1700" dirty="0">
                <a:ea typeface="ヒラギノ角ゴ Pro W3" pitchFamily="-84" charset="-128"/>
              </a:rPr>
              <a:t> </a:t>
            </a:r>
            <a:r>
              <a:rPr lang="en-US" altLang="ja-JP" sz="1700" dirty="0" smtClean="0">
                <a:ea typeface="ヒラギノ角ゴ Pro W3" pitchFamily="-84" charset="-128"/>
              </a:rPr>
              <a:t>    </a:t>
            </a:r>
            <a:r>
              <a:rPr lang="ja-JP" altLang="en-US" sz="1700" dirty="0" smtClean="0">
                <a:ea typeface="ヒラギノ角ゴ Pro W3" pitchFamily="-84" charset="-128"/>
              </a:rPr>
              <a:t>指定</a:t>
            </a:r>
            <a:r>
              <a:rPr lang="ja-JP" altLang="en-US" sz="1700" dirty="0">
                <a:ea typeface="ヒラギノ角ゴ Pro W3" pitchFamily="-84" charset="-128"/>
              </a:rPr>
              <a:t>障害福祉サービス事業者等との連絡調整を行うことが困難で</a:t>
            </a:r>
            <a:r>
              <a:rPr lang="ja-JP" altLang="en-US" sz="1700" dirty="0" smtClean="0">
                <a:ea typeface="ヒラギノ角ゴ Pro W3" pitchFamily="-84" charset="-128"/>
              </a:rPr>
              <a:t>ある者</a:t>
            </a:r>
            <a:endParaRPr lang="ja-JP" altLang="ja-JP" sz="1700" dirty="0">
              <a:ea typeface="ヒラギノ角ゴ Pro W3" pitchFamily="-84" charset="-128"/>
            </a:endParaRPr>
          </a:p>
          <a:p>
            <a:pPr marL="0" indent="0">
              <a:lnSpc>
                <a:spcPct val="90000"/>
              </a:lnSpc>
              <a:buNone/>
            </a:pPr>
            <a:r>
              <a:rPr lang="en-US" altLang="ja-JP" sz="1700" dirty="0">
                <a:ea typeface="ヒラギノ角ゴ Pro W3" pitchFamily="-84" charset="-128"/>
              </a:rPr>
              <a:t>(c) </a:t>
            </a:r>
            <a:r>
              <a:rPr lang="ja-JP" altLang="en-US" sz="1700" dirty="0">
                <a:ea typeface="ヒラギノ角ゴ Pro W3" pitchFamily="-84" charset="-128"/>
              </a:rPr>
              <a:t>重度障害者等包括支援に係る支給決定を受けることができる者</a:t>
            </a:r>
            <a:r>
              <a:rPr lang="ja-JP" altLang="ja-JP" sz="1700" dirty="0">
                <a:ea typeface="ヒラギノ角ゴ Pro W3" pitchFamily="-84" charset="-128"/>
              </a:rPr>
              <a:t> </a:t>
            </a:r>
          </a:p>
        </p:txBody>
      </p:sp>
      <p:sp>
        <p:nvSpPr>
          <p:cNvPr id="4" name="角丸四角形 3"/>
          <p:cNvSpPr/>
          <p:nvPr/>
        </p:nvSpPr>
        <p:spPr>
          <a:xfrm>
            <a:off x="179512" y="188640"/>
            <a:ext cx="1584176" cy="5223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参考</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36</a:t>
            </a:fld>
            <a:endParaRPr lang="ja-JP" altLang="en-US">
              <a:solidFill>
                <a:prstClr val="black">
                  <a:tint val="75000"/>
                </a:prstClr>
              </a:solidFill>
            </a:endParaRPr>
          </a:p>
        </p:txBody>
      </p:sp>
    </p:spTree>
    <p:extLst>
      <p:ext uri="{BB962C8B-B14F-4D97-AF65-F5344CB8AC3E}">
        <p14:creationId xmlns:p14="http://schemas.microsoft.com/office/powerpoint/2010/main" val="2645511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コンテンツ プレースホルダー 2"/>
          <p:cNvSpPr>
            <a:spLocks noGrp="1"/>
          </p:cNvSpPr>
          <p:nvPr>
            <p:ph idx="1"/>
          </p:nvPr>
        </p:nvSpPr>
        <p:spPr>
          <a:xfrm>
            <a:off x="467544" y="189638"/>
            <a:ext cx="8228707" cy="5523012"/>
          </a:xfrm>
        </p:spPr>
        <p:txBody>
          <a:bodyPr/>
          <a:lstStyle/>
          <a:p>
            <a:pPr marL="0" indent="0">
              <a:lnSpc>
                <a:spcPct val="90000"/>
              </a:lnSpc>
              <a:buNone/>
            </a:pPr>
            <a:endParaRPr lang="en-US" altLang="ja-JP" sz="2000" dirty="0" smtClean="0">
              <a:ea typeface="ヒラギノ角ゴ Pro W3" pitchFamily="-84" charset="-128"/>
            </a:endParaRPr>
          </a:p>
          <a:p>
            <a:pPr marL="0" indent="0">
              <a:lnSpc>
                <a:spcPct val="90000"/>
              </a:lnSpc>
              <a:buNone/>
            </a:pPr>
            <a:endParaRPr lang="en-US" altLang="ja-JP" sz="2000" dirty="0">
              <a:ea typeface="ヒラギノ角ゴ Pro W3" pitchFamily="-84" charset="-128"/>
            </a:endParaRPr>
          </a:p>
          <a:p>
            <a:pPr marL="0" indent="0">
              <a:lnSpc>
                <a:spcPct val="90000"/>
              </a:lnSpc>
              <a:buNone/>
            </a:pPr>
            <a:endParaRPr lang="en-US" altLang="ja-JP" sz="2000" dirty="0">
              <a:ea typeface="ヒラギノ角ゴ Pro W3" pitchFamily="-84" charset="-128"/>
            </a:endParaRPr>
          </a:p>
          <a:p>
            <a:pPr marL="0" indent="0">
              <a:lnSpc>
                <a:spcPct val="90000"/>
              </a:lnSpc>
              <a:buNone/>
            </a:pPr>
            <a:r>
              <a:rPr lang="ja-JP" altLang="en-US" sz="2000" dirty="0" err="1" smtClean="0">
                <a:ea typeface="ヒラギノ角ゴ Pro W3" pitchFamily="-84" charset="-128"/>
              </a:rPr>
              <a:t>ｃ</a:t>
            </a:r>
            <a:r>
              <a:rPr lang="en-US" altLang="ja-JP" sz="2000" dirty="0" smtClean="0">
                <a:ea typeface="ヒラギノ角ゴ Pro W3" pitchFamily="-84" charset="-128"/>
              </a:rPr>
              <a:t>  </a:t>
            </a:r>
            <a:r>
              <a:rPr lang="ja-JP" altLang="en-US" sz="2000" dirty="0" smtClean="0">
                <a:ea typeface="ヒラギノ角ゴ Pro W3" pitchFamily="-84" charset="-128"/>
              </a:rPr>
              <a:t>療養</a:t>
            </a:r>
            <a:r>
              <a:rPr lang="ja-JP" altLang="en-US" sz="2000" dirty="0">
                <a:ea typeface="ヒラギノ角ゴ Pro W3" pitchFamily="-84" charset="-128"/>
              </a:rPr>
              <a:t>介護、重度障害者等包括支援及び施設入所支援を除く障害</a:t>
            </a:r>
            <a:r>
              <a:rPr lang="ja-JP" altLang="en-US" sz="2000" dirty="0" smtClean="0">
                <a:ea typeface="ヒラギノ角ゴ Pro W3" pitchFamily="-84" charset="-128"/>
              </a:rPr>
              <a:t>福祉  </a:t>
            </a:r>
            <a:endParaRPr lang="en-US" altLang="ja-JP" sz="2000" dirty="0">
              <a:ea typeface="ヒラギノ角ゴ Pro W3" pitchFamily="-84" charset="-128"/>
            </a:endParaRPr>
          </a:p>
          <a:p>
            <a:pPr marL="0" indent="0">
              <a:lnSpc>
                <a:spcPct val="90000"/>
              </a:lnSpc>
              <a:buNone/>
            </a:pPr>
            <a:r>
              <a:rPr lang="en-US" altLang="ja-JP" sz="2000" dirty="0" smtClean="0">
                <a:ea typeface="ヒラギノ角ゴ Pro W3" pitchFamily="-84" charset="-128"/>
              </a:rPr>
              <a:t>    </a:t>
            </a:r>
            <a:r>
              <a:rPr lang="ja-JP" altLang="en-US" sz="2000" dirty="0" smtClean="0">
                <a:ea typeface="ヒラギノ角ゴ Pro W3" pitchFamily="-84" charset="-128"/>
              </a:rPr>
              <a:t>サービス</a:t>
            </a:r>
            <a:r>
              <a:rPr lang="ja-JP" altLang="en-US" sz="2000" dirty="0">
                <a:ea typeface="ヒラギノ角ゴ Pro W3" pitchFamily="-84" charset="-128"/>
              </a:rPr>
              <a:t>を利用する者若しくは地域定着支援を利用する者（いずれも</a:t>
            </a:r>
            <a:r>
              <a:rPr lang="en-US" altLang="ja-JP" sz="2000" dirty="0" smtClean="0">
                <a:ea typeface="ヒラギノ角ゴ Pro W3" pitchFamily="-84" charset="-128"/>
              </a:rPr>
              <a:t>a</a:t>
            </a:r>
          </a:p>
          <a:p>
            <a:pPr marL="0" indent="0">
              <a:lnSpc>
                <a:spcPct val="90000"/>
              </a:lnSpc>
              <a:buNone/>
            </a:pPr>
            <a:r>
              <a:rPr lang="ja-JP" altLang="en-US" sz="2000" dirty="0" smtClean="0">
                <a:ea typeface="ヒラギノ角ゴ Pro W3" pitchFamily="-84" charset="-128"/>
              </a:rPr>
              <a:t>    及び</a:t>
            </a:r>
            <a:r>
              <a:rPr lang="en-US" altLang="ja-JP" sz="2000" dirty="0">
                <a:ea typeface="ヒラギノ角ゴ Pro W3" pitchFamily="-84" charset="-128"/>
              </a:rPr>
              <a:t>b</a:t>
            </a:r>
            <a:r>
              <a:rPr lang="ja-JP" altLang="en-US" sz="2000" dirty="0">
                <a:ea typeface="ヒラギノ角ゴ Pro W3" pitchFamily="-84" charset="-128"/>
              </a:rPr>
              <a:t>に掲げる者を除く。）又は地域移行支援を利用する者（</a:t>
            </a:r>
            <a:r>
              <a:rPr lang="en-US" altLang="ja-JP" sz="2000" dirty="0">
                <a:ea typeface="ヒラギノ角ゴ Pro W3" pitchFamily="-84" charset="-128"/>
              </a:rPr>
              <a:t>a</a:t>
            </a:r>
            <a:r>
              <a:rPr lang="ja-JP" altLang="en-US" sz="2000" dirty="0">
                <a:ea typeface="ヒラギノ角ゴ Pro W3" pitchFamily="-84" charset="-128"/>
              </a:rPr>
              <a:t>に</a:t>
            </a:r>
            <a:r>
              <a:rPr lang="ja-JP" altLang="en-US" sz="2000" dirty="0" smtClean="0">
                <a:ea typeface="ヒラギノ角ゴ Pro W3" pitchFamily="-84" charset="-128"/>
              </a:rPr>
              <a:t>掲げる   </a:t>
            </a:r>
            <a:endParaRPr lang="en-US" altLang="ja-JP" sz="2000" dirty="0" smtClean="0">
              <a:ea typeface="ヒラギノ角ゴ Pro W3" pitchFamily="-84" charset="-128"/>
            </a:endParaRPr>
          </a:p>
          <a:p>
            <a:pPr marL="0" indent="0">
              <a:lnSpc>
                <a:spcPct val="90000"/>
              </a:lnSpc>
              <a:buNone/>
            </a:pPr>
            <a:r>
              <a:rPr lang="en-US" altLang="ja-JP" sz="2000" dirty="0">
                <a:ea typeface="ヒラギノ角ゴ Pro W3" pitchFamily="-84" charset="-128"/>
              </a:rPr>
              <a:t> </a:t>
            </a:r>
            <a:r>
              <a:rPr lang="en-US" altLang="ja-JP" sz="2000" dirty="0" smtClean="0">
                <a:ea typeface="ヒラギノ角ゴ Pro W3" pitchFamily="-84" charset="-128"/>
              </a:rPr>
              <a:t>   </a:t>
            </a:r>
            <a:r>
              <a:rPr lang="ja-JP" altLang="en-US" sz="2000" dirty="0" smtClean="0">
                <a:ea typeface="ヒラギノ角ゴ Pro W3" pitchFamily="-84" charset="-128"/>
              </a:rPr>
              <a:t>者を除く</a:t>
            </a:r>
            <a:r>
              <a:rPr lang="ja-JP" altLang="en-US" sz="2000" dirty="0">
                <a:ea typeface="ヒラギノ角ゴ Pro W3" pitchFamily="-84" charset="-128"/>
              </a:rPr>
              <a:t>。）</a:t>
            </a:r>
            <a:r>
              <a:rPr lang="ja-JP" altLang="ja-JP" sz="2000" dirty="0">
                <a:ea typeface="ヒラギノ角ゴ Pro W3" pitchFamily="-84" charset="-128"/>
              </a:rPr>
              <a:t> </a:t>
            </a:r>
          </a:p>
          <a:p>
            <a:pPr marL="0" indent="0">
              <a:lnSpc>
                <a:spcPct val="90000"/>
              </a:lnSpc>
              <a:buNone/>
            </a:pPr>
            <a:r>
              <a:rPr lang="ja-JP" altLang="en-US" sz="2000" dirty="0">
                <a:ea typeface="ヒラギノ角ゴ Pro W3" pitchFamily="-84" charset="-128"/>
              </a:rPr>
              <a:t>　</a:t>
            </a:r>
            <a:r>
              <a:rPr lang="ja-JP" altLang="en-US" sz="2000" dirty="0" smtClean="0">
                <a:ea typeface="ヒラギノ角ゴ Pro W3" pitchFamily="-84" charset="-128"/>
              </a:rPr>
              <a:t>   　</a:t>
            </a:r>
            <a:r>
              <a:rPr lang="ja-JP" altLang="ja-JP" sz="2000" dirty="0" smtClean="0">
                <a:ea typeface="ヒラギノ角ゴ Pro W3" pitchFamily="-84" charset="-128"/>
              </a:rPr>
              <a:t>→ </a:t>
            </a:r>
            <a:r>
              <a:rPr lang="ja-JP" altLang="en-US" sz="2000" dirty="0">
                <a:ea typeface="ヒラギノ角ゴ Pro W3" pitchFamily="-84" charset="-128"/>
              </a:rPr>
              <a:t>６月ごと</a:t>
            </a:r>
            <a:endParaRPr lang="en-US" altLang="ja-JP" sz="2000" dirty="0">
              <a:ea typeface="ヒラギノ角ゴ Pro W3" pitchFamily="-84" charset="-128"/>
            </a:endParaRPr>
          </a:p>
          <a:p>
            <a:pPr marL="0" indent="0">
              <a:lnSpc>
                <a:spcPct val="90000"/>
              </a:lnSpc>
              <a:buNone/>
            </a:pPr>
            <a:r>
              <a:rPr lang="ja-JP" altLang="ja-JP" sz="2000" dirty="0">
                <a:ea typeface="ヒラギノ角ゴ Pro W3" pitchFamily="-84" charset="-128"/>
              </a:rPr>
              <a:t> </a:t>
            </a:r>
          </a:p>
          <a:p>
            <a:pPr marL="0" indent="0">
              <a:lnSpc>
                <a:spcPct val="90000"/>
              </a:lnSpc>
              <a:buNone/>
            </a:pPr>
            <a:r>
              <a:rPr lang="ja-JP" altLang="en-US" sz="2000" dirty="0" err="1" smtClean="0">
                <a:ea typeface="ヒラギノ角ゴ Pro W3" pitchFamily="-84" charset="-128"/>
              </a:rPr>
              <a:t>ｄ</a:t>
            </a:r>
            <a:r>
              <a:rPr lang="en-US" altLang="ja-JP" sz="2000" dirty="0">
                <a:ea typeface="ヒラギノ角ゴ Pro W3" pitchFamily="-84" charset="-128"/>
              </a:rPr>
              <a:t> </a:t>
            </a:r>
            <a:r>
              <a:rPr lang="en-US" altLang="ja-JP" sz="2000" dirty="0" smtClean="0">
                <a:ea typeface="ヒラギノ角ゴ Pro W3" pitchFamily="-84" charset="-128"/>
              </a:rPr>
              <a:t> </a:t>
            </a:r>
            <a:r>
              <a:rPr lang="ja-JP" altLang="en-US" sz="2000" dirty="0" smtClean="0">
                <a:ea typeface="ヒラギノ角ゴ Pro W3" pitchFamily="-84" charset="-128"/>
              </a:rPr>
              <a:t>療養</a:t>
            </a:r>
            <a:r>
              <a:rPr lang="ja-JP" altLang="en-US" sz="2000" dirty="0">
                <a:ea typeface="ヒラギノ角ゴ Pro W3" pitchFamily="-84" charset="-128"/>
              </a:rPr>
              <a:t>介護、重度障害者等包括支援、施設入所支援を利用する者（</a:t>
            </a:r>
            <a:r>
              <a:rPr lang="en-US" altLang="ja-JP" sz="2000" dirty="0">
                <a:ea typeface="ヒラギノ角ゴ Pro W3" pitchFamily="-84" charset="-128"/>
              </a:rPr>
              <a:t>a</a:t>
            </a:r>
            <a:r>
              <a:rPr lang="ja-JP" altLang="en-US" sz="2000" dirty="0" smtClean="0">
                <a:ea typeface="ヒラギノ角ゴ Pro W3" pitchFamily="-84" charset="-128"/>
              </a:rPr>
              <a:t>に　</a:t>
            </a:r>
            <a:endParaRPr lang="en-US" altLang="ja-JP" sz="2000" dirty="0" smtClean="0">
              <a:ea typeface="ヒラギノ角ゴ Pro W3" pitchFamily="-84" charset="-128"/>
            </a:endParaRPr>
          </a:p>
          <a:p>
            <a:pPr marL="0" indent="0">
              <a:lnSpc>
                <a:spcPct val="90000"/>
              </a:lnSpc>
              <a:buNone/>
            </a:pPr>
            <a:r>
              <a:rPr lang="ja-JP" altLang="en-US" sz="2000" dirty="0">
                <a:ea typeface="ヒラギノ角ゴ Pro W3" pitchFamily="-84" charset="-128"/>
              </a:rPr>
              <a:t>　</a:t>
            </a:r>
            <a:r>
              <a:rPr lang="ja-JP" altLang="en-US" sz="2000" dirty="0" smtClean="0">
                <a:ea typeface="ヒラギノ角ゴ Pro W3" pitchFamily="-84" charset="-128"/>
              </a:rPr>
              <a:t>　掲げる</a:t>
            </a:r>
            <a:r>
              <a:rPr lang="ja-JP" altLang="en-US" sz="2000" dirty="0">
                <a:ea typeface="ヒラギノ角ゴ Pro W3" pitchFamily="-84" charset="-128"/>
              </a:rPr>
              <a:t>者及び地域移行支援を利用する者を除く。）</a:t>
            </a:r>
            <a:r>
              <a:rPr lang="ja-JP" altLang="ja-JP" sz="2000" dirty="0">
                <a:ea typeface="ヒラギノ角ゴ Pro W3" pitchFamily="-84" charset="-128"/>
              </a:rPr>
              <a:t> </a:t>
            </a:r>
          </a:p>
          <a:p>
            <a:pPr marL="0" indent="0">
              <a:lnSpc>
                <a:spcPct val="90000"/>
              </a:lnSpc>
              <a:buNone/>
            </a:pPr>
            <a:r>
              <a:rPr lang="ja-JP" altLang="en-US" sz="2000" dirty="0">
                <a:ea typeface="ヒラギノ角ゴ Pro W3" pitchFamily="-84" charset="-128"/>
              </a:rPr>
              <a:t>　</a:t>
            </a:r>
            <a:r>
              <a:rPr lang="ja-JP" altLang="en-US" sz="2000" dirty="0" smtClean="0">
                <a:ea typeface="ヒラギノ角ゴ Pro W3" pitchFamily="-84" charset="-128"/>
              </a:rPr>
              <a:t>     </a:t>
            </a:r>
            <a:r>
              <a:rPr lang="ja-JP" altLang="ja-JP" sz="2000" dirty="0" smtClean="0">
                <a:ea typeface="ヒラギノ角ゴ Pro W3" pitchFamily="-84" charset="-128"/>
              </a:rPr>
              <a:t>→ </a:t>
            </a:r>
            <a:r>
              <a:rPr lang="ja-JP" altLang="en-US" sz="2000" dirty="0">
                <a:ea typeface="ヒラギノ角ゴ Pro W3" pitchFamily="-84" charset="-128"/>
              </a:rPr>
              <a:t>１年ごと</a:t>
            </a:r>
            <a:r>
              <a:rPr lang="ja-JP" altLang="ja-JP" sz="2000" dirty="0">
                <a:ea typeface="ヒラギノ角ゴ Pro W3" pitchFamily="-84" charset="-128"/>
              </a:rPr>
              <a:t> </a:t>
            </a:r>
          </a:p>
          <a:p>
            <a:pPr marL="0" indent="0">
              <a:lnSpc>
                <a:spcPct val="90000"/>
              </a:lnSpc>
              <a:buNone/>
            </a:pPr>
            <a:endParaRPr lang="en-US" altLang="ja-JP" sz="2000" dirty="0" smtClean="0">
              <a:ea typeface="ヒラギノ角ゴ Pro W3" pitchFamily="-84" charset="-128"/>
            </a:endParaRPr>
          </a:p>
          <a:p>
            <a:pPr marL="0" indent="0">
              <a:lnSpc>
                <a:spcPct val="90000"/>
              </a:lnSpc>
              <a:buNone/>
            </a:pPr>
            <a:r>
              <a:rPr lang="ja-JP" altLang="ja-JP" sz="2000" dirty="0" smtClean="0">
                <a:ea typeface="ヒラギノ角ゴ Pro W3" pitchFamily="-84" charset="-128"/>
              </a:rPr>
              <a:t>※</a:t>
            </a:r>
            <a:r>
              <a:rPr lang="en-US" altLang="ja-JP" sz="2000" dirty="0" smtClean="0">
                <a:ea typeface="ヒラギノ角ゴ Pro W3" pitchFamily="-84" charset="-128"/>
              </a:rPr>
              <a:t> </a:t>
            </a:r>
            <a:r>
              <a:rPr lang="ja-JP" altLang="en-US" sz="2000" dirty="0" smtClean="0">
                <a:ea typeface="ヒラギノ角ゴ Pro W3" pitchFamily="-84" charset="-128"/>
              </a:rPr>
              <a:t>重度</a:t>
            </a:r>
            <a:r>
              <a:rPr lang="ja-JP" altLang="en-US" sz="2000" dirty="0">
                <a:ea typeface="ヒラギノ角ゴ Pro W3" pitchFamily="-84" charset="-128"/>
              </a:rPr>
              <a:t>障害者等包括支援については、当該サービスの指定基準に</a:t>
            </a:r>
            <a:r>
              <a:rPr lang="ja-JP" altLang="en-US" sz="2000" dirty="0" smtClean="0">
                <a:ea typeface="ヒラギノ角ゴ Pro W3" pitchFamily="-84" charset="-128"/>
              </a:rPr>
              <a:t>おいて</a:t>
            </a:r>
            <a:endParaRPr lang="en-US" altLang="ja-JP" sz="2000" dirty="0" smtClean="0">
              <a:ea typeface="ヒラギノ角ゴ Pro W3" pitchFamily="-84" charset="-128"/>
            </a:endParaRPr>
          </a:p>
          <a:p>
            <a:pPr marL="0" indent="0">
              <a:lnSpc>
                <a:spcPct val="90000"/>
              </a:lnSpc>
              <a:buNone/>
            </a:pPr>
            <a:r>
              <a:rPr lang="en-US" altLang="ja-JP" sz="2000" dirty="0">
                <a:ea typeface="ヒラギノ角ゴ Pro W3" pitchFamily="-84" charset="-128"/>
              </a:rPr>
              <a:t> </a:t>
            </a:r>
            <a:r>
              <a:rPr lang="en-US" altLang="ja-JP" sz="2000" dirty="0" smtClean="0">
                <a:ea typeface="ヒラギノ角ゴ Pro W3" pitchFamily="-84" charset="-128"/>
              </a:rPr>
              <a:t>   </a:t>
            </a:r>
            <a:r>
              <a:rPr lang="ja-JP" altLang="en-US" sz="2000" dirty="0" smtClean="0">
                <a:ea typeface="ヒラギノ角ゴ Pro W3" pitchFamily="-84" charset="-128"/>
              </a:rPr>
              <a:t>相談</a:t>
            </a:r>
            <a:r>
              <a:rPr lang="ja-JP" altLang="en-US" sz="2000" dirty="0">
                <a:ea typeface="ヒラギノ角ゴ Pro W3" pitchFamily="-84" charset="-128"/>
              </a:rPr>
              <a:t>支援専門員であるサービス提供責任者が当該サービスの</a:t>
            </a:r>
            <a:r>
              <a:rPr lang="ja-JP" altLang="en-US" sz="2000" dirty="0" smtClean="0">
                <a:ea typeface="ヒラギノ角ゴ Pro W3" pitchFamily="-84" charset="-128"/>
              </a:rPr>
              <a:t>実施状況</a:t>
            </a:r>
            <a:endParaRPr lang="en-US" altLang="ja-JP" sz="2000" dirty="0" smtClean="0">
              <a:ea typeface="ヒラギノ角ゴ Pro W3" pitchFamily="-84" charset="-128"/>
            </a:endParaRPr>
          </a:p>
          <a:p>
            <a:pPr marL="0" indent="0">
              <a:lnSpc>
                <a:spcPct val="90000"/>
              </a:lnSpc>
              <a:buNone/>
            </a:pPr>
            <a:r>
              <a:rPr lang="en-US" altLang="ja-JP" sz="2000" dirty="0">
                <a:ea typeface="ヒラギノ角ゴ Pro W3" pitchFamily="-84" charset="-128"/>
              </a:rPr>
              <a:t> </a:t>
            </a:r>
            <a:r>
              <a:rPr lang="en-US" altLang="ja-JP" sz="2000" dirty="0" smtClean="0">
                <a:ea typeface="ヒラギノ角ゴ Pro W3" pitchFamily="-84" charset="-128"/>
              </a:rPr>
              <a:t>   </a:t>
            </a:r>
            <a:r>
              <a:rPr lang="ja-JP" altLang="en-US" sz="2000" dirty="0" smtClean="0">
                <a:ea typeface="ヒラギノ角ゴ Pro W3" pitchFamily="-84" charset="-128"/>
              </a:rPr>
              <a:t>の</a:t>
            </a:r>
            <a:r>
              <a:rPr lang="ja-JP" altLang="en-US" sz="2000" dirty="0">
                <a:ea typeface="ヒラギノ角ゴ Pro W3" pitchFamily="-84" charset="-128"/>
              </a:rPr>
              <a:t>把握等を行うこととされているため、原則として、支給決定の</a:t>
            </a:r>
            <a:r>
              <a:rPr lang="ja-JP" altLang="en-US" sz="2000" dirty="0" smtClean="0">
                <a:ea typeface="ヒラギノ角ゴ Pro W3" pitchFamily="-84" charset="-128"/>
              </a:rPr>
              <a:t>有効期間</a:t>
            </a:r>
            <a:endParaRPr lang="en-US" altLang="ja-JP" sz="2000" dirty="0" smtClean="0">
              <a:ea typeface="ヒラギノ角ゴ Pro W3" pitchFamily="-84" charset="-128"/>
            </a:endParaRPr>
          </a:p>
          <a:p>
            <a:pPr marL="0" indent="0">
              <a:lnSpc>
                <a:spcPct val="90000"/>
              </a:lnSpc>
              <a:buNone/>
            </a:pPr>
            <a:r>
              <a:rPr lang="en-US" altLang="ja-JP" sz="2000" dirty="0">
                <a:ea typeface="ヒラギノ角ゴ Pro W3" pitchFamily="-84" charset="-128"/>
              </a:rPr>
              <a:t> </a:t>
            </a:r>
            <a:r>
              <a:rPr lang="en-US" altLang="ja-JP" sz="2000" dirty="0" smtClean="0">
                <a:ea typeface="ヒラギノ角ゴ Pro W3" pitchFamily="-84" charset="-128"/>
              </a:rPr>
              <a:t>   </a:t>
            </a:r>
            <a:r>
              <a:rPr lang="ja-JP" altLang="en-US" sz="2000" dirty="0" smtClean="0">
                <a:ea typeface="ヒラギノ角ゴ Pro W3" pitchFamily="-84" charset="-128"/>
              </a:rPr>
              <a:t>の</a:t>
            </a:r>
            <a:r>
              <a:rPr lang="ja-JP" altLang="en-US" sz="2000" dirty="0">
                <a:ea typeface="ヒラギノ角ゴ Pro W3" pitchFamily="-84" charset="-128"/>
              </a:rPr>
              <a:t>終期のみ継続サービス利用支援を実施</a:t>
            </a:r>
            <a:r>
              <a:rPr lang="ja-JP" altLang="en-US" sz="2000" dirty="0" smtClean="0">
                <a:ea typeface="ヒラギノ角ゴ Pro W3" pitchFamily="-84" charset="-128"/>
              </a:rPr>
              <a:t>。　</a:t>
            </a:r>
            <a:endParaRPr lang="ja-JP" altLang="ja-JP" sz="2000" dirty="0">
              <a:ea typeface="ヒラギノ角ゴ Pro W3" pitchFamily="-84" charset="-128"/>
            </a:endParaRPr>
          </a:p>
        </p:txBody>
      </p:sp>
      <p:sp>
        <p:nvSpPr>
          <p:cNvPr id="5" name="角丸四角形 4"/>
          <p:cNvSpPr/>
          <p:nvPr/>
        </p:nvSpPr>
        <p:spPr>
          <a:xfrm>
            <a:off x="179512" y="188640"/>
            <a:ext cx="1584176" cy="5223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参考</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37</a:t>
            </a:fld>
            <a:endParaRPr lang="ja-JP" altLang="en-US">
              <a:solidFill>
                <a:prstClr val="black">
                  <a:tint val="75000"/>
                </a:prstClr>
              </a:solidFill>
            </a:endParaRPr>
          </a:p>
        </p:txBody>
      </p:sp>
    </p:spTree>
    <p:extLst>
      <p:ext uri="{BB962C8B-B14F-4D97-AF65-F5344CB8AC3E}">
        <p14:creationId xmlns:p14="http://schemas.microsoft.com/office/powerpoint/2010/main" val="233144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94726"/>
            <a:ext cx="9793088" cy="704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5715" name="AutoShape 2"/>
          <p:cNvSpPr>
            <a:spLocks/>
          </p:cNvSpPr>
          <p:nvPr/>
        </p:nvSpPr>
        <p:spPr bwMode="auto">
          <a:xfrm>
            <a:off x="3136565" y="1730780"/>
            <a:ext cx="1232297" cy="273161"/>
          </a:xfrm>
          <a:prstGeom prst="roundRect">
            <a:avLst>
              <a:gd name="adj" fmla="val 35713"/>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16" name="AutoShape 3"/>
          <p:cNvSpPr>
            <a:spLocks/>
          </p:cNvSpPr>
          <p:nvPr/>
        </p:nvSpPr>
        <p:spPr bwMode="auto">
          <a:xfrm>
            <a:off x="13392" y="2003941"/>
            <a:ext cx="1366242" cy="546323"/>
          </a:xfrm>
          <a:prstGeom prst="roundRect">
            <a:avLst>
              <a:gd name="adj" fmla="val 22056"/>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17" name="AutoShape 4"/>
          <p:cNvSpPr>
            <a:spLocks/>
          </p:cNvSpPr>
          <p:nvPr/>
        </p:nvSpPr>
        <p:spPr bwMode="auto">
          <a:xfrm>
            <a:off x="13392" y="2567180"/>
            <a:ext cx="1366242" cy="357764"/>
          </a:xfrm>
          <a:prstGeom prst="roundRect">
            <a:avLst>
              <a:gd name="adj" fmla="val 50000"/>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18" name="AutoShape 5"/>
          <p:cNvSpPr>
            <a:spLocks/>
          </p:cNvSpPr>
          <p:nvPr/>
        </p:nvSpPr>
        <p:spPr bwMode="auto">
          <a:xfrm>
            <a:off x="473271" y="3365681"/>
            <a:ext cx="1169789" cy="495365"/>
          </a:xfrm>
          <a:prstGeom prst="roundRect">
            <a:avLst>
              <a:gd name="adj" fmla="val 27778"/>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19" name="AutoShape 6"/>
          <p:cNvSpPr>
            <a:spLocks/>
          </p:cNvSpPr>
          <p:nvPr/>
        </p:nvSpPr>
        <p:spPr bwMode="auto">
          <a:xfrm>
            <a:off x="1643060" y="3365677"/>
            <a:ext cx="1275161" cy="495370"/>
          </a:xfrm>
          <a:prstGeom prst="roundRect">
            <a:avLst>
              <a:gd name="adj" fmla="val 27778"/>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20" name="AutoShape 7"/>
          <p:cNvSpPr>
            <a:spLocks/>
          </p:cNvSpPr>
          <p:nvPr/>
        </p:nvSpPr>
        <p:spPr bwMode="auto">
          <a:xfrm>
            <a:off x="2918221" y="3365678"/>
            <a:ext cx="535781" cy="495369"/>
          </a:xfrm>
          <a:prstGeom prst="roundRect">
            <a:avLst>
              <a:gd name="adj" fmla="val 27778"/>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21" name="AutoShape 8"/>
          <p:cNvSpPr>
            <a:spLocks/>
          </p:cNvSpPr>
          <p:nvPr/>
        </p:nvSpPr>
        <p:spPr bwMode="auto">
          <a:xfrm>
            <a:off x="3454002" y="3365680"/>
            <a:ext cx="2054102" cy="495368"/>
          </a:xfrm>
          <a:prstGeom prst="roundRect">
            <a:avLst>
              <a:gd name="adj" fmla="val 27778"/>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22" name="AutoShape 9"/>
          <p:cNvSpPr>
            <a:spLocks/>
          </p:cNvSpPr>
          <p:nvPr/>
        </p:nvSpPr>
        <p:spPr bwMode="auto">
          <a:xfrm>
            <a:off x="7500937" y="3355936"/>
            <a:ext cx="1643063" cy="514856"/>
          </a:xfrm>
          <a:prstGeom prst="roundRect">
            <a:avLst>
              <a:gd name="adj" fmla="val 27778"/>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23" name="AutoShape 10"/>
          <p:cNvSpPr>
            <a:spLocks/>
          </p:cNvSpPr>
          <p:nvPr/>
        </p:nvSpPr>
        <p:spPr bwMode="auto">
          <a:xfrm>
            <a:off x="3987688" y="4171661"/>
            <a:ext cx="1169789" cy="482203"/>
          </a:xfrm>
          <a:prstGeom prst="roundRect">
            <a:avLst>
              <a:gd name="adj" fmla="val 27778"/>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algn="ctr" eaLnBrk="1" hangingPunct="1">
              <a:spcBef>
                <a:spcPct val="0"/>
              </a:spcBef>
              <a:buFontTx/>
              <a:buNone/>
            </a:pPr>
            <a:endParaRPr kumimoji="0" lang="ja-JP" altLang="en-US" sz="3000">
              <a:solidFill>
                <a:srgbClr val="000000"/>
              </a:solidFill>
              <a:ea typeface="メイリオ" pitchFamily="50" charset="-128"/>
              <a:cs typeface="メイリオ" pitchFamily="50" charset="-128"/>
            </a:endParaRPr>
          </a:p>
        </p:txBody>
      </p:sp>
      <p:sp>
        <p:nvSpPr>
          <p:cNvPr id="115724" name="Rectangle 11"/>
          <p:cNvSpPr>
            <a:spLocks/>
          </p:cNvSpPr>
          <p:nvPr/>
        </p:nvSpPr>
        <p:spPr bwMode="auto">
          <a:xfrm>
            <a:off x="5210674" y="4224854"/>
            <a:ext cx="3537274"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eaLnBrk="0" hangingPunct="0">
              <a:spcBef>
                <a:spcPct val="20000"/>
              </a:spcBef>
              <a:buFont typeface="Arial" pitchFamily="34" charset="0"/>
              <a:buChar char="•"/>
              <a:defRPr kumimoji="1" sz="4600">
                <a:solidFill>
                  <a:schemeClr val="tx1"/>
                </a:solidFill>
                <a:latin typeface="メイリオ" pitchFamily="50" charset="-128"/>
                <a:ea typeface="ヒラギノ角ゴ Pro W3" pitchFamily="-84" charset="-128"/>
              </a:defRPr>
            </a:lvl1pPr>
            <a:lvl2pPr marL="742950" indent="-285750" algn="l" eaLnBrk="0" hangingPunct="0">
              <a:spcBef>
                <a:spcPct val="20000"/>
              </a:spcBef>
              <a:buFont typeface="Arial" pitchFamily="34" charset="0"/>
              <a:buChar char="–"/>
              <a:defRPr kumimoji="1" sz="4000">
                <a:solidFill>
                  <a:schemeClr val="tx1"/>
                </a:solidFill>
                <a:latin typeface="メイリオ" pitchFamily="50" charset="-128"/>
                <a:ea typeface="ヒラギノ角ゴ Pro W3" pitchFamily="-84" charset="-128"/>
              </a:defRPr>
            </a:lvl2pPr>
            <a:lvl3pPr marL="1143000" indent="-228600" algn="l" eaLnBrk="0" hangingPunct="0">
              <a:spcBef>
                <a:spcPct val="20000"/>
              </a:spcBef>
              <a:buFont typeface="Arial" pitchFamily="34" charset="0"/>
              <a:buChar char="•"/>
              <a:defRPr kumimoji="1" sz="3400">
                <a:solidFill>
                  <a:schemeClr val="tx1"/>
                </a:solidFill>
                <a:latin typeface="メイリオ" pitchFamily="50" charset="-128"/>
                <a:ea typeface="ヒラギノ角ゴ Pro W3" pitchFamily="-84" charset="-128"/>
              </a:defRPr>
            </a:lvl3pPr>
            <a:lvl4pPr marL="16002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4pPr>
            <a:lvl5pPr marL="2057400" indent="-228600" algn="l" eaLnBrk="0" hangingPunct="0">
              <a:spcBef>
                <a:spcPct val="20000"/>
              </a:spcBef>
              <a:buFont typeface="Arial" pitchFamily="34" charset="0"/>
              <a:buChar char="»"/>
              <a:defRPr kumimoji="1" sz="2800">
                <a:solidFill>
                  <a:schemeClr val="tx1"/>
                </a:solidFill>
                <a:latin typeface="メイリオ" pitchFamily="50" charset="-128"/>
                <a:ea typeface="ヒラギノ角ゴ Pro W3" pitchFamily="-84" charset="-128"/>
              </a:defRPr>
            </a:lvl5pPr>
            <a:lvl6pPr marL="25146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6pPr>
            <a:lvl7pPr marL="29718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7pPr>
            <a:lvl8pPr marL="34290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8pPr>
            <a:lvl9pPr marL="3886200" indent="-228600" eaLnBrk="0" fontAlgn="base" hangingPunct="0">
              <a:spcBef>
                <a:spcPct val="20000"/>
              </a:spcBef>
              <a:spcAft>
                <a:spcPct val="0"/>
              </a:spcAft>
              <a:buFont typeface="Arial" pitchFamily="34" charset="0"/>
              <a:buChar char="»"/>
              <a:defRPr kumimoji="1" sz="2800">
                <a:solidFill>
                  <a:schemeClr val="tx1"/>
                </a:solidFill>
                <a:latin typeface="メイリオ" pitchFamily="50" charset="-128"/>
                <a:ea typeface="ヒラギノ角ゴ Pro W3" pitchFamily="-84" charset="-128"/>
              </a:defRPr>
            </a:lvl9pPr>
          </a:lstStyle>
          <a:p>
            <a:pPr eaLnBrk="1" hangingPunct="1">
              <a:spcBef>
                <a:spcPct val="0"/>
              </a:spcBef>
              <a:buFontTx/>
              <a:buNone/>
            </a:pPr>
            <a:r>
              <a:rPr kumimoji="0" lang="ja-JP" altLang="en-US" sz="3000" dirty="0">
                <a:solidFill>
                  <a:srgbClr val="000000"/>
                </a:solidFill>
                <a:ea typeface="メイリオ" pitchFamily="50" charset="-128"/>
                <a:cs typeface="メイリオ" pitchFamily="50" charset="-128"/>
                <a:sym typeface="ヒラギノ丸ゴ Pro W4" pitchFamily="-84" charset="-128"/>
              </a:rPr>
              <a:t>部分が必須記載事項</a:t>
            </a:r>
          </a:p>
        </p:txBody>
      </p:sp>
      <p:sp>
        <p:nvSpPr>
          <p:cNvPr id="2" name="角丸四角形 1"/>
          <p:cNvSpPr/>
          <p:nvPr/>
        </p:nvSpPr>
        <p:spPr>
          <a:xfrm>
            <a:off x="781348" y="476672"/>
            <a:ext cx="7175029" cy="504056"/>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0" tIns="45716" rIns="91430" bIns="45716" numCol="1" spcCol="0" rtlCol="0" fromWordArt="0" anchor="ctr" anchorCtr="0" forceAA="0" compatLnSpc="1">
            <a:prstTxWarp prst="textNoShape">
              <a:avLst/>
            </a:prstTxWarp>
            <a:noAutofit/>
          </a:bodyPr>
          <a:lstStyle/>
          <a:p>
            <a:pPr algn="ctr"/>
            <a:r>
              <a:rPr kumimoji="1" lang="ja-JP" altLang="en-US" sz="2000" dirty="0" smtClean="0">
                <a:solidFill>
                  <a:schemeClr val="tx1"/>
                </a:solidFill>
              </a:rPr>
              <a:t>江戸川区で使用される書式は国標準書式に準じている</a:t>
            </a:r>
          </a:p>
        </p:txBody>
      </p:sp>
      <p:sp>
        <p:nvSpPr>
          <p:cNvPr id="14" name="角丸四角形 13"/>
          <p:cNvSpPr/>
          <p:nvPr/>
        </p:nvSpPr>
        <p:spPr>
          <a:xfrm>
            <a:off x="215640" y="5301208"/>
            <a:ext cx="8713887" cy="1452413"/>
          </a:xfrm>
          <a:prstGeom prst="roundRect">
            <a:avLst>
              <a:gd name="adj" fmla="val 11305"/>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0" tIns="45716" rIns="91430" bIns="45716" numCol="1" spcCol="0" rtlCol="0" fromWordArt="0" anchor="ctr" anchorCtr="0" forceAA="0" compatLnSpc="1">
            <a:prstTxWarp prst="textNoShape">
              <a:avLst/>
            </a:prstTxWarp>
            <a:noAutofit/>
          </a:bodyPr>
          <a:lstStyle/>
          <a:p>
            <a:r>
              <a:rPr kumimoji="1" lang="en-US" altLang="ja-JP" sz="2000" dirty="0" smtClean="0">
                <a:solidFill>
                  <a:schemeClr val="tx1"/>
                </a:solidFill>
              </a:rPr>
              <a:t>…</a:t>
            </a:r>
            <a:r>
              <a:rPr kumimoji="1" lang="ja-JP" altLang="en-US" sz="2000" dirty="0" smtClean="0">
                <a:solidFill>
                  <a:schemeClr val="tx1"/>
                </a:solidFill>
              </a:rPr>
              <a:t>が、国から各項目について具体的な説明はない。</a:t>
            </a:r>
            <a:endParaRPr kumimoji="1" lang="en-US" altLang="ja-JP" sz="2000" dirty="0" smtClean="0">
              <a:solidFill>
                <a:schemeClr val="tx1"/>
              </a:solidFill>
            </a:endParaRPr>
          </a:p>
          <a:p>
            <a:r>
              <a:rPr lang="ja-JP" altLang="en-US" sz="2000" dirty="0">
                <a:solidFill>
                  <a:schemeClr val="tx1"/>
                </a:solidFill>
              </a:rPr>
              <a:t>区と</a:t>
            </a:r>
            <a:r>
              <a:rPr lang="ja-JP" altLang="en-US" sz="2000" dirty="0" smtClean="0">
                <a:solidFill>
                  <a:schemeClr val="tx1"/>
                </a:solidFill>
              </a:rPr>
              <a:t>して標準化（「</a:t>
            </a:r>
            <a:r>
              <a:rPr kumimoji="1" lang="ja-JP" altLang="en-US" sz="2000" dirty="0" smtClean="0">
                <a:solidFill>
                  <a:schemeClr val="tx1"/>
                </a:solidFill>
              </a:rPr>
              <a:t>江戸川区相談支援事業の手引き」参照）している部分もあるが、内容（計画の見方）について計画毎に相談支援専門員から説明を受けたほうがよい。</a:t>
            </a:r>
          </a:p>
        </p:txBody>
      </p:sp>
      <p:sp>
        <p:nvSpPr>
          <p:cNvPr id="15" name="コンテンツ プレースホルダー 2"/>
          <p:cNvSpPr>
            <a:spLocks noGrp="1"/>
          </p:cNvSpPr>
          <p:nvPr>
            <p:ph idx="1"/>
          </p:nvPr>
        </p:nvSpPr>
        <p:spPr>
          <a:xfrm>
            <a:off x="240660" y="-963488"/>
            <a:ext cx="8507288" cy="1584176"/>
          </a:xfrm>
        </p:spPr>
        <p:txBody>
          <a:bodyPr rtlCol="0">
            <a:normAutofit fontScale="85000" lnSpcReduction="20000"/>
          </a:bodyPr>
          <a:lstStyle/>
          <a:p>
            <a:pPr marL="0" indent="0" algn="ctr" fontAlgn="auto">
              <a:spcAft>
                <a:spcPts val="0"/>
              </a:spcAft>
              <a:buNone/>
              <a:defRPr/>
            </a:pPr>
            <a:endParaRPr lang="en-US" altLang="ja-JP" sz="4000" dirty="0"/>
          </a:p>
          <a:p>
            <a:pPr marL="0" indent="0" algn="ctr" fontAlgn="auto">
              <a:spcAft>
                <a:spcPts val="0"/>
              </a:spcAft>
              <a:buNone/>
              <a:defRPr/>
            </a:pPr>
            <a:endParaRPr lang="en-US" altLang="ja-JP" sz="4000" dirty="0"/>
          </a:p>
          <a:p>
            <a:pPr marL="0" indent="0" algn="ctr" fontAlgn="auto">
              <a:spcAft>
                <a:spcPts val="0"/>
              </a:spcAft>
              <a:buNone/>
              <a:defRPr/>
            </a:pPr>
            <a:r>
              <a:rPr lang="ja-JP" altLang="en-US" sz="4000" dirty="0" smtClean="0"/>
              <a:t>（３）書式</a:t>
            </a:r>
            <a:r>
              <a:rPr lang="ja-JP" altLang="en-US" sz="4000" dirty="0"/>
              <a:t>について</a:t>
            </a:r>
            <a:endParaRPr lang="en-US" altLang="ja-JP" sz="4000" dirty="0"/>
          </a:p>
        </p:txBody>
      </p:sp>
      <p:sp>
        <p:nvSpPr>
          <p:cNvPr id="3" name="スライド番号プレースホルダー 2"/>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38</a:t>
            </a:fld>
            <a:endParaRPr lang="ja-JP" altLang="en-US">
              <a:solidFill>
                <a:prstClr val="black">
                  <a:tint val="75000"/>
                </a:prstClr>
              </a:solidFill>
            </a:endParaRPr>
          </a:p>
        </p:txBody>
      </p:sp>
    </p:spTree>
    <p:extLst>
      <p:ext uri="{BB962C8B-B14F-4D97-AF65-F5344CB8AC3E}">
        <p14:creationId xmlns:p14="http://schemas.microsoft.com/office/powerpoint/2010/main" val="1321241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212423"/>
          </a:xfrm>
          <a:prstGeom prst="rect">
            <a:avLst/>
          </a:prstGeom>
          <a:noFill/>
          <a:ln w="12700">
            <a:solidFill>
              <a:srgbClr val="000000"/>
            </a:solidFill>
            <a:miter lim="800000"/>
            <a:headEnd/>
            <a:tailEnd/>
          </a:ln>
          <a:extLst>
            <a:ext uri="{909E8E84-426E-40DD-AFC4-6F175D3DCCD1}">
              <a14:hiddenFill xmlns:a14="http://schemas.microsoft.com/office/drawing/2010/main">
                <a:blipFill dpi="0" rotWithShape="0">
                  <a:blip/>
                  <a:srcRect/>
                  <a:tile tx="0" ty="0" sx="100000" sy="100000" flip="none" algn="tl"/>
                </a:blipFill>
              </a14:hiddenFill>
            </a:ext>
          </a:extLst>
        </p:spPr>
      </p:pic>
      <p:sp>
        <p:nvSpPr>
          <p:cNvPr id="103426" name="Rectangle 2"/>
          <p:cNvSpPr>
            <a:spLocks noGrp="1"/>
          </p:cNvSpPr>
          <p:nvPr>
            <p:ph type="title"/>
          </p:nvPr>
        </p:nvSpPr>
        <p:spPr>
          <a:xfrm>
            <a:off x="1" y="107206"/>
            <a:ext cx="1619672" cy="297458"/>
          </a:xfrm>
          <a:solidFill>
            <a:schemeClr val="bg1"/>
          </a:solidFill>
        </p:spPr>
        <p:txBody>
          <a:bodyPr/>
          <a:lstStyle/>
          <a:p>
            <a:r>
              <a:rPr lang="ja-JP" altLang="en-US" sz="2800" dirty="0" smtClean="0">
                <a:ea typeface="ヒラギノ角ゴ Pro W3" pitchFamily="-84" charset="-128"/>
              </a:rPr>
              <a:t>記入例</a:t>
            </a:r>
            <a:endParaRPr lang="ja-JP" altLang="en-US" sz="2800" dirty="0">
              <a:ea typeface="ヒラギノ角ゴ Pro W3" pitchFamily="-84" charset="-128"/>
            </a:endParaRPr>
          </a:p>
        </p:txBody>
      </p:sp>
      <p:sp>
        <p:nvSpPr>
          <p:cNvPr id="4" name="Rectangle 34"/>
          <p:cNvSpPr>
            <a:spLocks noChangeArrowheads="1"/>
          </p:cNvSpPr>
          <p:nvPr/>
        </p:nvSpPr>
        <p:spPr bwMode="auto">
          <a:xfrm>
            <a:off x="5035260" y="6471605"/>
            <a:ext cx="4108740"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91402" tIns="45702" rIns="91402" bIns="45702">
            <a:spAutoFit/>
          </a:bodyPr>
          <a:lstStyle/>
          <a:p>
            <a:pPr algn="r"/>
            <a:r>
              <a:rPr lang="ja-JP" altLang="en-US" dirty="0" smtClean="0"/>
              <a:t>［東京都相談支援従事者初任者研修］</a:t>
            </a:r>
            <a:endParaRPr lang="ja-JP" altLang="en-US" dirty="0"/>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39</a:t>
            </a:fld>
            <a:endParaRPr lang="ja-JP" altLang="en-US">
              <a:solidFill>
                <a:prstClr val="black">
                  <a:tint val="75000"/>
                </a:prstClr>
              </a:solidFill>
            </a:endParaRPr>
          </a:p>
        </p:txBody>
      </p:sp>
    </p:spTree>
    <p:extLst>
      <p:ext uri="{BB962C8B-B14F-4D97-AF65-F5344CB8AC3E}">
        <p14:creationId xmlns:p14="http://schemas.microsoft.com/office/powerpoint/2010/main" val="2078210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コンテンツ プレースホルダー 2"/>
          <p:cNvSpPr>
            <a:spLocks noGrp="1"/>
          </p:cNvSpPr>
          <p:nvPr>
            <p:ph idx="1"/>
          </p:nvPr>
        </p:nvSpPr>
        <p:spPr>
          <a:xfrm>
            <a:off x="827584" y="1404194"/>
            <a:ext cx="7488832" cy="4721572"/>
          </a:xfrm>
        </p:spPr>
        <p:txBody>
          <a:bodyPr/>
          <a:lstStyle/>
          <a:p>
            <a:pPr marL="0" indent="0" algn="ctr">
              <a:buNone/>
            </a:pPr>
            <a:r>
              <a:rPr lang="ja-JP" altLang="en-US" dirty="0" smtClean="0">
                <a:ea typeface="ヒラギノ角ゴ Pro W3" pitchFamily="-84" charset="-128"/>
              </a:rPr>
              <a:t>いずれにせよ</a:t>
            </a:r>
            <a:endParaRPr lang="en-US" altLang="ja-JP" dirty="0" smtClean="0">
              <a:ea typeface="ヒラギノ角ゴ Pro W3" pitchFamily="-84" charset="-128"/>
            </a:endParaRPr>
          </a:p>
          <a:p>
            <a:pPr marL="0" indent="0" algn="ctr">
              <a:buNone/>
            </a:pPr>
            <a:r>
              <a:rPr lang="ja-JP" altLang="en-US" dirty="0" smtClean="0">
                <a:ea typeface="ヒラギノ角ゴ Pro W3" pitchFamily="-84" charset="-128"/>
              </a:rPr>
              <a:t>障害福祉サービスの支給決定には</a:t>
            </a:r>
            <a:endParaRPr lang="en-US" altLang="ja-JP" dirty="0" smtClean="0">
              <a:ea typeface="ヒラギノ角ゴ Pro W3" pitchFamily="-84" charset="-128"/>
            </a:endParaRPr>
          </a:p>
          <a:p>
            <a:pPr marL="0" indent="0" algn="ctr">
              <a:buNone/>
            </a:pPr>
            <a:r>
              <a:rPr lang="ja-JP" altLang="en-US" dirty="0" smtClean="0">
                <a:ea typeface="ヒラギノ角ゴ Pro W3" pitchFamily="-84" charset="-128"/>
              </a:rPr>
              <a:t>「サービス等利用計画案</a:t>
            </a:r>
            <a:r>
              <a:rPr lang="ja-JP" altLang="en-US" dirty="0">
                <a:ea typeface="ヒラギノ角ゴ Pro W3" pitchFamily="-84" charset="-128"/>
              </a:rPr>
              <a:t>」</a:t>
            </a:r>
            <a:r>
              <a:rPr lang="ja-JP" altLang="en-US" dirty="0" smtClean="0">
                <a:ea typeface="ヒラギノ角ゴ Pro W3" pitchFamily="-84" charset="-128"/>
              </a:rPr>
              <a:t>の提出が</a:t>
            </a:r>
            <a:endParaRPr lang="en-US" altLang="ja-JP" dirty="0" smtClean="0">
              <a:ea typeface="ヒラギノ角ゴ Pro W3" pitchFamily="-84" charset="-128"/>
            </a:endParaRPr>
          </a:p>
          <a:p>
            <a:pPr marL="0" indent="0" algn="ctr">
              <a:buNone/>
            </a:pPr>
            <a:r>
              <a:rPr lang="ja-JP" altLang="en-US" dirty="0" smtClean="0">
                <a:ea typeface="ヒラギノ角ゴ Pro W3" pitchFamily="-84" charset="-128"/>
              </a:rPr>
              <a:t>必ず必要になりました。</a:t>
            </a:r>
            <a:endParaRPr lang="en-US" altLang="ja-JP" dirty="0" smtClean="0">
              <a:ea typeface="ヒラギノ角ゴ Pro W3" pitchFamily="-84" charset="-128"/>
            </a:endParaRPr>
          </a:p>
          <a:p>
            <a:pPr marL="0" indent="0">
              <a:buNone/>
            </a:pPr>
            <a:endParaRPr lang="en-US" altLang="ja-JP" dirty="0">
              <a:ea typeface="ヒラギノ角ゴ Pro W3" pitchFamily="-84" charset="-128"/>
            </a:endParaRPr>
          </a:p>
          <a:p>
            <a:pPr marL="0" indent="0">
              <a:buNone/>
            </a:pPr>
            <a:r>
              <a:rPr lang="en-US" altLang="ja-JP" sz="2400" dirty="0" smtClean="0">
                <a:ea typeface="ヒラギノ角ゴ Pro W3" pitchFamily="-84" charset="-128"/>
              </a:rPr>
              <a:t>※</a:t>
            </a:r>
            <a:r>
              <a:rPr lang="ja-JP" altLang="en-US" sz="2400" dirty="0" smtClean="0">
                <a:ea typeface="ヒラギノ角ゴ Pro W3" pitchFamily="-84" charset="-128"/>
              </a:rPr>
              <a:t>ただし、平成</a:t>
            </a:r>
            <a:r>
              <a:rPr lang="en-US" altLang="ja-JP" sz="2400" dirty="0" smtClean="0">
                <a:ea typeface="ヒラギノ角ゴ Pro W3" pitchFamily="-84" charset="-128"/>
              </a:rPr>
              <a:t>27</a:t>
            </a:r>
            <a:r>
              <a:rPr lang="ja-JP" altLang="en-US" sz="2400" dirty="0" smtClean="0">
                <a:ea typeface="ヒラギノ角ゴ Pro W3" pitchFamily="-84" charset="-128"/>
              </a:rPr>
              <a:t>年</a:t>
            </a:r>
            <a:r>
              <a:rPr lang="en-US" altLang="ja-JP" sz="2400" dirty="0" smtClean="0">
                <a:ea typeface="ヒラギノ角ゴ Pro W3" pitchFamily="-84" charset="-128"/>
              </a:rPr>
              <a:t>3</a:t>
            </a:r>
            <a:r>
              <a:rPr lang="ja-JP" altLang="en-US" sz="2400" dirty="0" smtClean="0">
                <a:ea typeface="ヒラギノ角ゴ Pro W3" pitchFamily="-84" charset="-128"/>
              </a:rPr>
              <a:t>月</a:t>
            </a:r>
            <a:r>
              <a:rPr lang="en-US" altLang="ja-JP" sz="2400" dirty="0" smtClean="0">
                <a:ea typeface="ヒラギノ角ゴ Pro W3" pitchFamily="-84" charset="-128"/>
              </a:rPr>
              <a:t>31</a:t>
            </a:r>
            <a:r>
              <a:rPr lang="ja-JP" altLang="en-US" sz="2400" dirty="0" smtClean="0">
                <a:ea typeface="ヒラギノ角ゴ Pro W3" pitchFamily="-84" charset="-128"/>
              </a:rPr>
              <a:t>日までは</a:t>
            </a:r>
            <a:r>
              <a:rPr lang="en-US" altLang="ja-JP" sz="2400" dirty="0" smtClean="0">
                <a:ea typeface="ヒラギノ角ゴ Pro W3" pitchFamily="-84" charset="-128"/>
              </a:rPr>
              <a:t>(</a:t>
            </a:r>
            <a:r>
              <a:rPr lang="ja-JP" altLang="en-US" sz="2400" dirty="0" smtClean="0">
                <a:ea typeface="ヒラギノ角ゴ Pro W3" pitchFamily="-84" charset="-128"/>
              </a:rPr>
              <a:t>区</a:t>
            </a:r>
            <a:r>
              <a:rPr lang="en-US" altLang="ja-JP" sz="2400" dirty="0" smtClean="0">
                <a:ea typeface="ヒラギノ角ゴ Pro W3" pitchFamily="-84" charset="-128"/>
              </a:rPr>
              <a:t>)</a:t>
            </a:r>
            <a:r>
              <a:rPr lang="ja-JP" altLang="en-US" sz="2400" dirty="0" smtClean="0">
                <a:ea typeface="ヒラギノ角ゴ Pro W3" pitchFamily="-84" charset="-128"/>
              </a:rPr>
              <a:t>市町村が必要と認めた人が対象</a:t>
            </a:r>
            <a:endParaRPr lang="en-US" altLang="ja-JP" sz="2400" dirty="0" smtClean="0">
              <a:ea typeface="ヒラギノ角ゴ Pro W3" pitchFamily="-84" charset="-128"/>
            </a:endParaRPr>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4</a:t>
            </a:fld>
            <a:endParaRPr lang="ja-JP" altLang="en-US">
              <a:solidFill>
                <a:prstClr val="black">
                  <a:tint val="75000"/>
                </a:prstClr>
              </a:solidFill>
            </a:endParaRPr>
          </a:p>
        </p:txBody>
      </p:sp>
    </p:spTree>
    <p:extLst>
      <p:ext uri="{BB962C8B-B14F-4D97-AF65-F5344CB8AC3E}">
        <p14:creationId xmlns:p14="http://schemas.microsoft.com/office/powerpoint/2010/main" val="1661698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146058" y="1468440"/>
            <a:ext cx="8820151" cy="527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a:solidFill>
                  <a:schemeClr val="tx1"/>
                </a:solidFill>
                <a:latin typeface="Arial" charset="0"/>
                <a:ea typeface="ＭＳ Ｐゴシック" charset="-128"/>
              </a:defRPr>
            </a:lvl1pPr>
            <a:lvl2pPr marL="914400" indent="-457200">
              <a:defRPr kumimoji="1">
                <a:solidFill>
                  <a:schemeClr val="tx1"/>
                </a:solidFill>
                <a:latin typeface="Arial" charset="0"/>
                <a:ea typeface="ＭＳ Ｐゴシック" charset="-128"/>
              </a:defRPr>
            </a:lvl2pPr>
            <a:lvl3pPr marL="1371600" indent="-457200">
              <a:defRPr kumimoji="1">
                <a:solidFill>
                  <a:schemeClr val="tx1"/>
                </a:solidFill>
                <a:latin typeface="Arial" charset="0"/>
                <a:ea typeface="ＭＳ Ｐゴシック" charset="-128"/>
              </a:defRPr>
            </a:lvl3pPr>
            <a:lvl4pPr marL="1828800" indent="-457200">
              <a:defRPr kumimoji="1">
                <a:solidFill>
                  <a:schemeClr val="tx1"/>
                </a:solidFill>
                <a:latin typeface="Arial" charset="0"/>
                <a:ea typeface="ＭＳ Ｐゴシック" charset="-128"/>
              </a:defRPr>
            </a:lvl4pPr>
            <a:lvl5pPr marL="2286000" indent="-457200">
              <a:defRPr kumimoji="1">
                <a:solidFill>
                  <a:schemeClr val="tx1"/>
                </a:solidFill>
                <a:latin typeface="Arial" charset="0"/>
                <a:ea typeface="ＭＳ Ｐゴシック" charset="-128"/>
              </a:defRPr>
            </a:lvl5pPr>
            <a:lvl6pPr marL="2743200" indent="-457200" fontAlgn="base">
              <a:spcBef>
                <a:spcPct val="0"/>
              </a:spcBef>
              <a:spcAft>
                <a:spcPct val="0"/>
              </a:spcAft>
              <a:defRPr kumimoji="1">
                <a:solidFill>
                  <a:schemeClr val="tx1"/>
                </a:solidFill>
                <a:latin typeface="Arial" charset="0"/>
                <a:ea typeface="ＭＳ Ｐゴシック" charset="-128"/>
              </a:defRPr>
            </a:lvl6pPr>
            <a:lvl7pPr marL="3200400" indent="-457200" fontAlgn="base">
              <a:spcBef>
                <a:spcPct val="0"/>
              </a:spcBef>
              <a:spcAft>
                <a:spcPct val="0"/>
              </a:spcAft>
              <a:defRPr kumimoji="1">
                <a:solidFill>
                  <a:schemeClr val="tx1"/>
                </a:solidFill>
                <a:latin typeface="Arial" charset="0"/>
                <a:ea typeface="ＭＳ Ｐゴシック" charset="-128"/>
              </a:defRPr>
            </a:lvl7pPr>
            <a:lvl8pPr marL="3657600" indent="-457200" fontAlgn="base">
              <a:spcBef>
                <a:spcPct val="0"/>
              </a:spcBef>
              <a:spcAft>
                <a:spcPct val="0"/>
              </a:spcAft>
              <a:defRPr kumimoji="1">
                <a:solidFill>
                  <a:schemeClr val="tx1"/>
                </a:solidFill>
                <a:latin typeface="Arial" charset="0"/>
                <a:ea typeface="ＭＳ Ｐゴシック" charset="-128"/>
              </a:defRPr>
            </a:lvl8pPr>
            <a:lvl9pPr marL="4114800" indent="-457200" fontAlgn="base">
              <a:spcBef>
                <a:spcPct val="0"/>
              </a:spcBef>
              <a:spcAft>
                <a:spcPct val="0"/>
              </a:spcAft>
              <a:defRPr kumimoji="1">
                <a:solidFill>
                  <a:schemeClr val="tx1"/>
                </a:solidFill>
                <a:latin typeface="Arial" charset="0"/>
                <a:ea typeface="ＭＳ Ｐゴシック" charset="-128"/>
              </a:defRPr>
            </a:lvl9pPr>
          </a:lstStyle>
          <a:p>
            <a:pPr>
              <a:lnSpc>
                <a:spcPct val="110000"/>
              </a:lnSpc>
            </a:pPr>
            <a:r>
              <a:rPr lang="ja-JP" altLang="en-US" b="1" dirty="0"/>
              <a:t>＜根拠＞</a:t>
            </a:r>
          </a:p>
          <a:p>
            <a:pPr>
              <a:lnSpc>
                <a:spcPct val="110000"/>
              </a:lnSpc>
            </a:pPr>
            <a:r>
              <a:rPr lang="ja-JP" altLang="en-US" dirty="0"/>
              <a:t>　　　障害者の日常生活及び社会生活を総合的に支援するための</a:t>
            </a:r>
            <a:r>
              <a:rPr lang="ja-JP" altLang="en-US" dirty="0" smtClean="0"/>
              <a:t>法律施行規則</a:t>
            </a:r>
            <a:endParaRPr lang="en-US" altLang="ja-JP" dirty="0" smtClean="0"/>
          </a:p>
          <a:p>
            <a:pPr>
              <a:lnSpc>
                <a:spcPct val="110000"/>
              </a:lnSpc>
            </a:pPr>
            <a:r>
              <a:rPr lang="ja-JP" altLang="en-US" dirty="0"/>
              <a:t>　</a:t>
            </a:r>
            <a:r>
              <a:rPr lang="ja-JP" altLang="en-US" dirty="0" smtClean="0"/>
              <a:t>　　　　　　　　　　　　　　　　　　　　（平成十八年二月二十八日</a:t>
            </a:r>
            <a:r>
              <a:rPr lang="ja-JP" altLang="en-US" dirty="0"/>
              <a:t>厚生労働</a:t>
            </a:r>
            <a:r>
              <a:rPr lang="ja-JP" altLang="en-US" dirty="0" smtClean="0"/>
              <a:t>省令第十九号）</a:t>
            </a:r>
            <a:endParaRPr lang="en-US" altLang="ja-JP" dirty="0" smtClean="0"/>
          </a:p>
          <a:p>
            <a:pPr>
              <a:lnSpc>
                <a:spcPct val="110000"/>
              </a:lnSpc>
            </a:pPr>
            <a:r>
              <a:rPr lang="ja-JP" altLang="en-US" dirty="0"/>
              <a:t>　</a:t>
            </a:r>
            <a:r>
              <a:rPr lang="ja-JP" altLang="en-US" dirty="0" smtClean="0"/>
              <a:t>　　第六条の十五　法第五条第二十一項に規定する厚生労働省令で定める事項</a:t>
            </a:r>
            <a:endParaRPr lang="ja-JP" altLang="en-US" dirty="0"/>
          </a:p>
          <a:p>
            <a:pPr>
              <a:lnSpc>
                <a:spcPct val="110000"/>
              </a:lnSpc>
            </a:pPr>
            <a:endParaRPr lang="ja-JP" altLang="en-US" dirty="0"/>
          </a:p>
          <a:p>
            <a:pPr>
              <a:lnSpc>
                <a:spcPct val="110000"/>
              </a:lnSpc>
            </a:pPr>
            <a:r>
              <a:rPr lang="ja-JP" altLang="en-US" dirty="0"/>
              <a:t>指定計画相談支援の具体的取扱方針</a:t>
            </a:r>
          </a:p>
          <a:p>
            <a:pPr>
              <a:lnSpc>
                <a:spcPct val="110000"/>
              </a:lnSpc>
            </a:pPr>
            <a:r>
              <a:rPr lang="ja-JP" altLang="en-US" dirty="0"/>
              <a:t>第十五条</a:t>
            </a:r>
          </a:p>
          <a:p>
            <a:pPr>
              <a:lnSpc>
                <a:spcPct val="110000"/>
              </a:lnSpc>
            </a:pPr>
            <a:r>
              <a:rPr lang="ja-JP" altLang="en-US" dirty="0"/>
              <a:t>　相談支援専門員は、利用者についてのアセスメントに基づき、当該地域における指定障害福祉サービス等又は指定地域相談支援が提供される体制を勘案して、当該アセスメントにより把握された解決すべき課題等に対応するための最も適切な福祉サービス等の組合せについて検討し、</a:t>
            </a:r>
            <a:r>
              <a:rPr lang="ja-JP" altLang="en-US" dirty="0">
                <a:solidFill>
                  <a:srgbClr val="FF0000"/>
                </a:solidFill>
              </a:rPr>
              <a:t>①</a:t>
            </a:r>
            <a:r>
              <a:rPr lang="ja-JP" altLang="en-US" b="1" dirty="0">
                <a:solidFill>
                  <a:srgbClr val="FF0000"/>
                </a:solidFill>
              </a:rPr>
              <a:t>利用者及びその家族の生活に対する意向</a:t>
            </a:r>
            <a:r>
              <a:rPr lang="ja-JP" altLang="en-US" dirty="0">
                <a:solidFill>
                  <a:srgbClr val="FF0000"/>
                </a:solidFill>
              </a:rPr>
              <a:t>、②</a:t>
            </a:r>
            <a:r>
              <a:rPr lang="ja-JP" altLang="en-US" b="1" dirty="0">
                <a:solidFill>
                  <a:srgbClr val="FF0000"/>
                </a:solidFill>
              </a:rPr>
              <a:t>総合的な援助の方針</a:t>
            </a:r>
            <a:r>
              <a:rPr lang="ja-JP" altLang="en-US" dirty="0">
                <a:solidFill>
                  <a:srgbClr val="FF0000"/>
                </a:solidFill>
              </a:rPr>
              <a:t>、③</a:t>
            </a:r>
            <a:r>
              <a:rPr lang="ja-JP" altLang="en-US" b="1" dirty="0">
                <a:solidFill>
                  <a:srgbClr val="FF0000"/>
                </a:solidFill>
              </a:rPr>
              <a:t>生活全般の解決すべき課題</a:t>
            </a:r>
            <a:r>
              <a:rPr lang="ja-JP" altLang="en-US" dirty="0">
                <a:solidFill>
                  <a:srgbClr val="FF0000"/>
                </a:solidFill>
              </a:rPr>
              <a:t>、④</a:t>
            </a:r>
            <a:r>
              <a:rPr lang="ja-JP" altLang="en-US" b="1" dirty="0">
                <a:solidFill>
                  <a:srgbClr val="FF0000"/>
                </a:solidFill>
              </a:rPr>
              <a:t>提供される福祉サービス等の目標及びその達成時期</a:t>
            </a:r>
            <a:r>
              <a:rPr lang="ja-JP" altLang="en-US" dirty="0">
                <a:solidFill>
                  <a:srgbClr val="FF0000"/>
                </a:solidFill>
              </a:rPr>
              <a:t>、⑤</a:t>
            </a:r>
            <a:r>
              <a:rPr lang="ja-JP" altLang="en-US" b="1" dirty="0">
                <a:solidFill>
                  <a:srgbClr val="FF0000"/>
                </a:solidFill>
              </a:rPr>
              <a:t>福祉サービス等の種類</a:t>
            </a:r>
            <a:r>
              <a:rPr lang="ja-JP" altLang="en-US" dirty="0">
                <a:solidFill>
                  <a:srgbClr val="FF0000"/>
                </a:solidFill>
              </a:rPr>
              <a:t>、</a:t>
            </a:r>
            <a:r>
              <a:rPr lang="ja-JP" altLang="en-US" b="1" dirty="0">
                <a:solidFill>
                  <a:srgbClr val="FF0000"/>
                </a:solidFill>
              </a:rPr>
              <a:t>内容</a:t>
            </a:r>
            <a:r>
              <a:rPr lang="ja-JP" altLang="en-US" dirty="0">
                <a:solidFill>
                  <a:srgbClr val="FF0000"/>
                </a:solidFill>
              </a:rPr>
              <a:t>、</a:t>
            </a:r>
            <a:r>
              <a:rPr lang="ja-JP" altLang="en-US" b="1" dirty="0">
                <a:solidFill>
                  <a:srgbClr val="FF0000"/>
                </a:solidFill>
              </a:rPr>
              <a:t>量</a:t>
            </a:r>
            <a:r>
              <a:rPr lang="ja-JP" altLang="en-US" dirty="0">
                <a:solidFill>
                  <a:srgbClr val="FF0000"/>
                </a:solidFill>
              </a:rPr>
              <a:t>、⑥</a:t>
            </a:r>
            <a:r>
              <a:rPr lang="ja-JP" altLang="en-US" b="1" dirty="0">
                <a:solidFill>
                  <a:srgbClr val="FF0000"/>
                </a:solidFill>
              </a:rPr>
              <a:t>福祉サービス等を提供する上での留意事項</a:t>
            </a:r>
            <a:r>
              <a:rPr lang="ja-JP" altLang="en-US" dirty="0">
                <a:solidFill>
                  <a:srgbClr val="FF0000"/>
                </a:solidFill>
              </a:rPr>
              <a:t>、⑦法第五条第二十二項 に規定する</a:t>
            </a:r>
            <a:r>
              <a:rPr lang="ja-JP" altLang="en-US" b="1" dirty="0">
                <a:solidFill>
                  <a:srgbClr val="FF0000"/>
                </a:solidFill>
              </a:rPr>
              <a:t>厚生労働省令で定める期間</a:t>
            </a:r>
            <a:r>
              <a:rPr lang="ja-JP" altLang="en-US" dirty="0"/>
              <a:t>に係る提案等を記載したサービス等利用計画案を作成しなければならない</a:t>
            </a:r>
            <a:r>
              <a:rPr lang="ja-JP" altLang="en-US" dirty="0" smtClean="0"/>
              <a:t>。</a:t>
            </a:r>
            <a:endParaRPr lang="en-US" altLang="ja-JP" dirty="0" smtClean="0"/>
          </a:p>
          <a:p>
            <a:pPr>
              <a:lnSpc>
                <a:spcPct val="110000"/>
              </a:lnSpc>
            </a:pPr>
            <a:endParaRPr lang="en-US" altLang="ja-JP" dirty="0"/>
          </a:p>
          <a:p>
            <a:pPr algn="ctr">
              <a:lnSpc>
                <a:spcPct val="110000"/>
              </a:lnSpc>
            </a:pPr>
            <a:r>
              <a:rPr lang="ja-JP" altLang="en-US" u="sng" dirty="0" smtClean="0">
                <a:solidFill>
                  <a:srgbClr val="FF0000"/>
                </a:solidFill>
              </a:rPr>
              <a:t>①～⑦までが記載されていなければ計画として成立しない </a:t>
            </a:r>
            <a:endParaRPr lang="ja-JP" altLang="en-US" u="sng" dirty="0">
              <a:solidFill>
                <a:srgbClr val="FF0000"/>
              </a:solidFill>
            </a:endParaRPr>
          </a:p>
        </p:txBody>
      </p:sp>
      <p:sp>
        <p:nvSpPr>
          <p:cNvPr id="136197" name="Rectangle 5"/>
          <p:cNvSpPr>
            <a:spLocks noGrp="1" noChangeArrowheads="1"/>
          </p:cNvSpPr>
          <p:nvPr>
            <p:ph type="title"/>
          </p:nvPr>
        </p:nvSpPr>
        <p:spPr>
          <a:xfrm>
            <a:off x="441333" y="614792"/>
            <a:ext cx="8229600" cy="1143000"/>
          </a:xfrm>
        </p:spPr>
        <p:txBody>
          <a:bodyPr/>
          <a:lstStyle/>
          <a:p>
            <a:r>
              <a:rPr lang="ja-JP" altLang="en-US" sz="2800" dirty="0" smtClean="0"/>
              <a:t>サービス</a:t>
            </a:r>
            <a:r>
              <a:rPr lang="ja-JP" altLang="en-US" sz="2800" dirty="0"/>
              <a:t>等利用計画案の記載事項について</a:t>
            </a:r>
          </a:p>
        </p:txBody>
      </p:sp>
      <p:sp>
        <p:nvSpPr>
          <p:cNvPr id="4" name="角丸四角形 3"/>
          <p:cNvSpPr/>
          <p:nvPr/>
        </p:nvSpPr>
        <p:spPr>
          <a:xfrm>
            <a:off x="179512" y="188640"/>
            <a:ext cx="1584176" cy="5223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参考</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3B5981C5-DE41-4B89-98E1-32CF911DF548}" type="slidenum">
              <a:rPr lang="ja-JP" altLang="en-US" smtClean="0">
                <a:solidFill>
                  <a:prstClr val="black">
                    <a:tint val="75000"/>
                  </a:prstClr>
                </a:solidFill>
              </a:rPr>
              <a:pPr>
                <a:defRPr/>
              </a:pPr>
              <a:t>40</a:t>
            </a:fld>
            <a:endParaRPr lang="ja-JP" altLang="en-US">
              <a:solidFill>
                <a:prstClr val="black">
                  <a:tint val="75000"/>
                </a:prstClr>
              </a:solidFill>
            </a:endParaRPr>
          </a:p>
        </p:txBody>
      </p:sp>
    </p:spTree>
    <p:extLst>
      <p:ext uri="{BB962C8B-B14F-4D97-AF65-F5344CB8AC3E}">
        <p14:creationId xmlns:p14="http://schemas.microsoft.com/office/powerpoint/2010/main" val="2115635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7285"/>
            <a:ext cx="8229600" cy="1008112"/>
          </a:xfrm>
        </p:spPr>
        <p:txBody>
          <a:bodyPr/>
          <a:lstStyle/>
          <a:p>
            <a:r>
              <a:rPr kumimoji="1" lang="ja-JP" altLang="en-US" sz="3200" dirty="0" smtClean="0"/>
              <a:t>ニーズは</a:t>
            </a:r>
            <a:r>
              <a:rPr lang="ja-JP" altLang="en-US" sz="3200" dirty="0"/>
              <a:t>誰</a:t>
            </a:r>
            <a:r>
              <a:rPr kumimoji="1" lang="ja-JP" altLang="en-US" sz="3200" dirty="0" smtClean="0"/>
              <a:t>がキャッチするか</a:t>
            </a:r>
            <a:endParaRPr kumimoji="1" lang="ja-JP" altLang="en-US" sz="3200" dirty="0"/>
          </a:p>
        </p:txBody>
      </p:sp>
      <p:sp>
        <p:nvSpPr>
          <p:cNvPr id="3" name="コンテンツ プレースホルダー 2"/>
          <p:cNvSpPr>
            <a:spLocks noGrp="1"/>
          </p:cNvSpPr>
          <p:nvPr>
            <p:ph idx="1"/>
          </p:nvPr>
        </p:nvSpPr>
        <p:spPr>
          <a:xfrm>
            <a:off x="457200" y="1340769"/>
            <a:ext cx="8229600" cy="792088"/>
          </a:xfrm>
        </p:spPr>
        <p:txBody>
          <a:bodyPr/>
          <a:lstStyle/>
          <a:p>
            <a:pPr marL="0" indent="0" algn="ctr">
              <a:buNone/>
            </a:pPr>
            <a:r>
              <a:rPr kumimoji="1" lang="ja-JP" altLang="en-US" sz="2800" dirty="0" smtClean="0"/>
              <a:t>初めて相談する方の多くは</a:t>
            </a:r>
            <a:r>
              <a:rPr kumimoji="1" lang="en-US" altLang="ja-JP" sz="2800" dirty="0" smtClean="0"/>
              <a:t>…</a:t>
            </a:r>
          </a:p>
        </p:txBody>
      </p:sp>
      <p:sp>
        <p:nvSpPr>
          <p:cNvPr id="4" name="円/楕円 3"/>
          <p:cNvSpPr/>
          <p:nvPr/>
        </p:nvSpPr>
        <p:spPr>
          <a:xfrm>
            <a:off x="1439652" y="1770620"/>
            <a:ext cx="792088" cy="7200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dirty="0" smtClean="0">
              <a:solidFill>
                <a:schemeClr val="tx1"/>
              </a:solidFill>
            </a:endParaRPr>
          </a:p>
        </p:txBody>
      </p:sp>
      <p:sp>
        <p:nvSpPr>
          <p:cNvPr id="5" name="二等辺三角形 4"/>
          <p:cNvSpPr/>
          <p:nvPr/>
        </p:nvSpPr>
        <p:spPr>
          <a:xfrm>
            <a:off x="1547664" y="2515856"/>
            <a:ext cx="576064" cy="39824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dirty="0" smtClean="0">
              <a:solidFill>
                <a:schemeClr val="tx1"/>
              </a:solidFill>
            </a:endParaRPr>
          </a:p>
        </p:txBody>
      </p:sp>
      <p:sp>
        <p:nvSpPr>
          <p:cNvPr id="6" name="角丸四角形 5"/>
          <p:cNvSpPr/>
          <p:nvPr/>
        </p:nvSpPr>
        <p:spPr>
          <a:xfrm>
            <a:off x="1232806" y="1878632"/>
            <a:ext cx="1224136" cy="50405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tx1"/>
                </a:solidFill>
              </a:rPr>
              <a:t>＞ ＜</a:t>
            </a:r>
          </a:p>
        </p:txBody>
      </p:sp>
      <p:sp>
        <p:nvSpPr>
          <p:cNvPr id="7" name="角丸四角形吹き出し 6"/>
          <p:cNvSpPr/>
          <p:nvPr/>
        </p:nvSpPr>
        <p:spPr>
          <a:xfrm>
            <a:off x="2803537" y="1906184"/>
            <a:ext cx="5040560" cy="1169032"/>
          </a:xfrm>
          <a:prstGeom prst="wedgeRoundRectCallout">
            <a:avLst>
              <a:gd name="adj1" fmla="val -60500"/>
              <a:gd name="adj2" fmla="val -4849"/>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ja-JP" altLang="ja-JP" sz="2400" dirty="0" smtClean="0">
                <a:solidFill>
                  <a:schemeClr val="tx1"/>
                </a:solidFill>
              </a:rPr>
              <a:t>どこ</a:t>
            </a:r>
            <a:r>
              <a:rPr lang="ja-JP" altLang="ja-JP" sz="2400" dirty="0">
                <a:solidFill>
                  <a:schemeClr val="tx1"/>
                </a:solidFill>
              </a:rPr>
              <a:t>の事業所が何をして</a:t>
            </a:r>
            <a:r>
              <a:rPr lang="ja-JP" altLang="ja-JP" sz="2400" dirty="0" smtClean="0">
                <a:solidFill>
                  <a:schemeClr val="tx1"/>
                </a:solidFill>
              </a:rPr>
              <a:t>いて</a:t>
            </a:r>
            <a:endParaRPr lang="en-US" altLang="ja-JP" sz="2400" dirty="0" smtClean="0">
              <a:solidFill>
                <a:schemeClr val="tx1"/>
              </a:solidFill>
            </a:endParaRPr>
          </a:p>
          <a:p>
            <a:pPr lvl="0" algn="ctr"/>
            <a:r>
              <a:rPr lang="ja-JP" altLang="ja-JP" sz="2400" dirty="0" smtClean="0">
                <a:solidFill>
                  <a:schemeClr val="tx1"/>
                </a:solidFill>
              </a:rPr>
              <a:t>どんな</a:t>
            </a:r>
            <a:r>
              <a:rPr lang="ja-JP" altLang="ja-JP" sz="2400" dirty="0">
                <a:solidFill>
                  <a:schemeClr val="tx1"/>
                </a:solidFill>
              </a:rPr>
              <a:t>事業種別がどんな役割を担っているの</a:t>
            </a:r>
            <a:r>
              <a:rPr lang="ja-JP" altLang="ja-JP" sz="2400" dirty="0" smtClean="0">
                <a:solidFill>
                  <a:schemeClr val="tx1"/>
                </a:solidFill>
              </a:rPr>
              <a:t>か</a:t>
            </a:r>
            <a:r>
              <a:rPr lang="ja-JP" altLang="en-US" sz="2400" dirty="0" smtClean="0">
                <a:solidFill>
                  <a:schemeClr val="tx1"/>
                </a:solidFill>
              </a:rPr>
              <a:t>分からない</a:t>
            </a:r>
            <a:endParaRPr lang="ja-JP" altLang="en-US" sz="2400" dirty="0">
              <a:solidFill>
                <a:schemeClr val="tx1"/>
              </a:solidFill>
            </a:endParaRPr>
          </a:p>
        </p:txBody>
      </p:sp>
      <p:sp>
        <p:nvSpPr>
          <p:cNvPr id="10" name="動作設定ボタン : ホーム 9">
            <a:hlinkClick r:id="" action="ppaction://hlinkshowjump?jump=firstslide" highlightClick="1"/>
          </p:cNvPr>
          <p:cNvSpPr/>
          <p:nvPr/>
        </p:nvSpPr>
        <p:spPr>
          <a:xfrm>
            <a:off x="755578" y="3302128"/>
            <a:ext cx="1404156" cy="1008112"/>
          </a:xfrm>
          <a:prstGeom prst="actionButtonHom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dirty="0" smtClean="0">
              <a:solidFill>
                <a:schemeClr val="tx1"/>
              </a:solidFill>
            </a:endParaRPr>
          </a:p>
        </p:txBody>
      </p:sp>
      <p:sp>
        <p:nvSpPr>
          <p:cNvPr id="11" name="動作設定ボタン : ホーム 10">
            <a:hlinkClick r:id="" action="ppaction://hlinkshowjump?jump=firstslide" highlightClick="1"/>
          </p:cNvPr>
          <p:cNvSpPr/>
          <p:nvPr/>
        </p:nvSpPr>
        <p:spPr>
          <a:xfrm>
            <a:off x="2815566" y="3302128"/>
            <a:ext cx="1404156" cy="1008112"/>
          </a:xfrm>
          <a:prstGeom prst="actionButtonHom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dirty="0" smtClean="0">
              <a:solidFill>
                <a:schemeClr val="tx1"/>
              </a:solidFill>
            </a:endParaRPr>
          </a:p>
        </p:txBody>
      </p:sp>
      <p:sp>
        <p:nvSpPr>
          <p:cNvPr id="12" name="動作設定ボタン : ホーム 11">
            <a:hlinkClick r:id="" action="ppaction://hlinkshowjump?jump=firstslide" highlightClick="1"/>
          </p:cNvPr>
          <p:cNvSpPr/>
          <p:nvPr/>
        </p:nvSpPr>
        <p:spPr>
          <a:xfrm>
            <a:off x="4943452" y="3304982"/>
            <a:ext cx="1404156" cy="1008112"/>
          </a:xfrm>
          <a:prstGeom prst="actionButtonHom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dirty="0" smtClean="0">
              <a:solidFill>
                <a:schemeClr val="tx1"/>
              </a:solidFill>
            </a:endParaRPr>
          </a:p>
        </p:txBody>
      </p:sp>
      <p:sp>
        <p:nvSpPr>
          <p:cNvPr id="13" name="動作設定ボタン : ホーム 12">
            <a:hlinkClick r:id="" action="ppaction://hlinkshowjump?jump=firstslide" highlightClick="1"/>
          </p:cNvPr>
          <p:cNvSpPr/>
          <p:nvPr/>
        </p:nvSpPr>
        <p:spPr>
          <a:xfrm>
            <a:off x="6968791" y="3307836"/>
            <a:ext cx="1404156" cy="1008112"/>
          </a:xfrm>
          <a:prstGeom prst="actionButtonHom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dirty="0" smtClean="0">
              <a:solidFill>
                <a:schemeClr val="tx1"/>
              </a:solidFill>
            </a:endParaRPr>
          </a:p>
        </p:txBody>
      </p:sp>
      <p:sp>
        <p:nvSpPr>
          <p:cNvPr id="14" name="角丸四角形 13"/>
          <p:cNvSpPr/>
          <p:nvPr/>
        </p:nvSpPr>
        <p:spPr>
          <a:xfrm>
            <a:off x="323528" y="4480528"/>
            <a:ext cx="8496944" cy="1297352"/>
          </a:xfrm>
          <a:prstGeom prst="roundRect">
            <a:avLst>
              <a:gd name="adj" fmla="val 1109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200" b="1" dirty="0" smtClean="0">
                <a:solidFill>
                  <a:schemeClr val="tx1"/>
                </a:solidFill>
              </a:rPr>
              <a:t>サービス提供事業者</a:t>
            </a:r>
            <a:r>
              <a:rPr kumimoji="1" lang="ja-JP" altLang="en-US" sz="3200" dirty="0" smtClean="0">
                <a:solidFill>
                  <a:schemeClr val="tx1"/>
                </a:solidFill>
              </a:rPr>
              <a:t>が潜在ニーズを掘り起し</a:t>
            </a:r>
            <a:endParaRPr kumimoji="1" lang="en-US" altLang="ja-JP" sz="3200" dirty="0" smtClean="0">
              <a:solidFill>
                <a:schemeClr val="tx1"/>
              </a:solidFill>
            </a:endParaRPr>
          </a:p>
          <a:p>
            <a:pPr algn="ctr"/>
            <a:r>
              <a:rPr lang="ja-JP" altLang="en-US" sz="3200" dirty="0" smtClean="0">
                <a:solidFill>
                  <a:schemeClr val="tx1"/>
                </a:solidFill>
              </a:rPr>
              <a:t>ニーズ</a:t>
            </a:r>
            <a:r>
              <a:rPr kumimoji="1" lang="ja-JP" altLang="en-US" sz="3200" dirty="0" smtClean="0">
                <a:solidFill>
                  <a:schemeClr val="tx1"/>
                </a:solidFill>
              </a:rPr>
              <a:t>キャッチする</a:t>
            </a:r>
            <a:r>
              <a:rPr lang="ja-JP" altLang="en-US" sz="3200" dirty="0" smtClean="0">
                <a:solidFill>
                  <a:schemeClr val="tx1"/>
                </a:solidFill>
              </a:rPr>
              <a:t>ことが</a:t>
            </a:r>
            <a:r>
              <a:rPr lang="ja-JP" altLang="en-US" sz="3200" dirty="0">
                <a:solidFill>
                  <a:schemeClr val="tx1"/>
                </a:solidFill>
              </a:rPr>
              <a:t>非常に</a:t>
            </a:r>
            <a:r>
              <a:rPr lang="ja-JP" altLang="en-US" sz="3200" dirty="0" smtClean="0">
                <a:solidFill>
                  <a:schemeClr val="tx1"/>
                </a:solidFill>
              </a:rPr>
              <a:t>多い</a:t>
            </a:r>
            <a:endParaRPr kumimoji="1" lang="ja-JP" altLang="en-US" sz="3200" dirty="0" smtClean="0">
              <a:solidFill>
                <a:schemeClr val="tx1"/>
              </a:solidFill>
            </a:endParaRPr>
          </a:p>
        </p:txBody>
      </p:sp>
      <p:sp>
        <p:nvSpPr>
          <p:cNvPr id="15" name="コンテンツ プレースホルダー 2"/>
          <p:cNvSpPr txBox="1">
            <a:spLocks/>
          </p:cNvSpPr>
          <p:nvPr/>
        </p:nvSpPr>
        <p:spPr bwMode="auto">
          <a:xfrm>
            <a:off x="-4564" y="-243408"/>
            <a:ext cx="896449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2400" dirty="0" smtClean="0"/>
          </a:p>
          <a:p>
            <a:pPr marL="0" indent="0" algn="ctr" defTabSz="914400" fontAlgn="auto">
              <a:spcAft>
                <a:spcPts val="0"/>
              </a:spcAft>
              <a:buFont typeface="Arial" pitchFamily="34" charset="0"/>
              <a:buNone/>
              <a:defRPr/>
            </a:pPr>
            <a:r>
              <a:rPr lang="ja-JP" altLang="en-US" sz="2400" dirty="0" smtClean="0"/>
              <a:t>（４）サービス提供事業所がニーズキャッチした場合について</a:t>
            </a:r>
            <a:endParaRPr lang="en-US" altLang="ja-JP" sz="2400" dirty="0"/>
          </a:p>
        </p:txBody>
      </p:sp>
      <p:sp>
        <p:nvSpPr>
          <p:cNvPr id="16" name="コンテンツ プレースホルダー 2"/>
          <p:cNvSpPr txBox="1">
            <a:spLocks/>
          </p:cNvSpPr>
          <p:nvPr/>
        </p:nvSpPr>
        <p:spPr bwMode="auto">
          <a:xfrm>
            <a:off x="335235" y="5589240"/>
            <a:ext cx="850728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2800" dirty="0" smtClean="0"/>
          </a:p>
          <a:p>
            <a:pPr marL="0" indent="0" algn="ctr" defTabSz="914400" fontAlgn="auto">
              <a:spcAft>
                <a:spcPts val="0"/>
              </a:spcAft>
              <a:buFont typeface="Arial" pitchFamily="34" charset="0"/>
              <a:buNone/>
              <a:defRPr/>
            </a:pPr>
            <a:r>
              <a:rPr lang="ja-JP" altLang="en-US" sz="2400" dirty="0" smtClean="0"/>
              <a:t>では、キャッチしたニーズはどこに受け渡すのがよいか</a:t>
            </a:r>
            <a:r>
              <a:rPr lang="en-US" altLang="ja-JP" sz="2400" dirty="0" smtClean="0"/>
              <a:t>…</a:t>
            </a:r>
            <a:r>
              <a:rPr lang="ja-JP" altLang="en-US" sz="2400" dirty="0" smtClean="0"/>
              <a:t>？</a:t>
            </a:r>
            <a:endParaRPr lang="en-US" altLang="ja-JP" sz="2400" dirty="0"/>
          </a:p>
        </p:txBody>
      </p:sp>
      <p:sp>
        <p:nvSpPr>
          <p:cNvPr id="8" name="スライド番号プレースホルダー 7"/>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41</a:t>
            </a:fld>
            <a:endParaRPr lang="ja-JP" altLang="en-US">
              <a:solidFill>
                <a:prstClr val="black">
                  <a:tint val="75000"/>
                </a:prstClr>
              </a:solidFill>
            </a:endParaRPr>
          </a:p>
        </p:txBody>
      </p:sp>
    </p:spTree>
    <p:extLst>
      <p:ext uri="{BB962C8B-B14F-4D97-AF65-F5344CB8AC3E}">
        <p14:creationId xmlns:p14="http://schemas.microsoft.com/office/powerpoint/2010/main" val="38877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023" y="332656"/>
            <a:ext cx="8507288" cy="1368152"/>
          </a:xfrm>
        </p:spPr>
        <p:txBody>
          <a:bodyPr rtlCol="0">
            <a:normAutofit/>
          </a:bodyPr>
          <a:lstStyle/>
          <a:p>
            <a:pPr marL="0" indent="0" algn="ctr" fontAlgn="auto">
              <a:spcAft>
                <a:spcPts val="0"/>
              </a:spcAft>
              <a:buNone/>
              <a:defRPr/>
            </a:pPr>
            <a:r>
              <a:rPr lang="en-US" altLang="ja-JP" sz="4400" dirty="0" smtClean="0"/>
              <a:t>6.</a:t>
            </a:r>
            <a:r>
              <a:rPr lang="ja-JP" altLang="en-US" sz="4400" dirty="0" smtClean="0"/>
              <a:t>おわり</a:t>
            </a:r>
            <a:r>
              <a:rPr lang="ja-JP" altLang="en-US" sz="4400" dirty="0"/>
              <a:t>に</a:t>
            </a:r>
            <a:endParaRPr lang="en-US" altLang="ja-JP" sz="3600" dirty="0"/>
          </a:p>
        </p:txBody>
      </p:sp>
      <p:sp>
        <p:nvSpPr>
          <p:cNvPr id="4" name="コンテンツ プレースホルダー 2"/>
          <p:cNvSpPr txBox="1">
            <a:spLocks/>
          </p:cNvSpPr>
          <p:nvPr/>
        </p:nvSpPr>
        <p:spPr bwMode="auto">
          <a:xfrm>
            <a:off x="457202" y="1196752"/>
            <a:ext cx="850728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endParaRPr lang="en-US" altLang="ja-JP" sz="4000" dirty="0" smtClean="0"/>
          </a:p>
          <a:p>
            <a:pPr marL="0" indent="0" algn="ctr" defTabSz="914400" fontAlgn="auto">
              <a:spcAft>
                <a:spcPts val="0"/>
              </a:spcAft>
              <a:buFont typeface="Arial" pitchFamily="34" charset="0"/>
              <a:buNone/>
              <a:defRPr/>
            </a:pPr>
            <a:r>
              <a:rPr lang="ja-JP" altLang="en-US" sz="3600" dirty="0" smtClean="0"/>
              <a:t>現在は、</a:t>
            </a:r>
            <a:endParaRPr lang="en-US" altLang="ja-JP" sz="3600" dirty="0" smtClean="0"/>
          </a:p>
          <a:p>
            <a:pPr marL="0" indent="0" algn="ctr" defTabSz="914400" fontAlgn="auto">
              <a:spcAft>
                <a:spcPts val="0"/>
              </a:spcAft>
              <a:buFont typeface="Arial" pitchFamily="34" charset="0"/>
              <a:buNone/>
              <a:defRPr/>
            </a:pPr>
            <a:r>
              <a:rPr lang="ja-JP" altLang="en-US" sz="3600" dirty="0" smtClean="0"/>
              <a:t>指定特定相談支援事業所</a:t>
            </a:r>
            <a:endParaRPr lang="en-US" altLang="ja-JP" sz="3600" dirty="0" smtClean="0"/>
          </a:p>
          <a:p>
            <a:pPr marL="0" indent="0" algn="ctr" defTabSz="914400" fontAlgn="auto">
              <a:spcAft>
                <a:spcPts val="0"/>
              </a:spcAft>
              <a:buFont typeface="Arial" pitchFamily="34" charset="0"/>
              <a:buNone/>
              <a:defRPr/>
            </a:pPr>
            <a:r>
              <a:rPr lang="ja-JP" altLang="en-US" sz="3600" dirty="0" smtClean="0"/>
              <a:t>（計画相談支援を行う事業所）</a:t>
            </a:r>
            <a:endParaRPr lang="en-US" altLang="ja-JP" sz="3600" dirty="0" smtClean="0"/>
          </a:p>
          <a:p>
            <a:pPr marL="0" indent="0" algn="ctr" defTabSz="914400" fontAlgn="auto">
              <a:spcAft>
                <a:spcPts val="0"/>
              </a:spcAft>
              <a:buFont typeface="Arial" pitchFamily="34" charset="0"/>
              <a:buNone/>
              <a:defRPr/>
            </a:pPr>
            <a:r>
              <a:rPr lang="ja-JP" altLang="en-US" sz="3600" dirty="0" err="1" smtClean="0"/>
              <a:t>だけ</a:t>
            </a:r>
            <a:r>
              <a:rPr lang="ja-JP" altLang="en-US" sz="3600" dirty="0" smtClean="0"/>
              <a:t>では十分に応じられない</a:t>
            </a:r>
            <a:endParaRPr lang="en-US" altLang="ja-JP" sz="3600" dirty="0" smtClean="0"/>
          </a:p>
          <a:p>
            <a:pPr marL="0" indent="0" algn="ctr" defTabSz="914400" fontAlgn="auto">
              <a:spcAft>
                <a:spcPts val="0"/>
              </a:spcAft>
              <a:buFont typeface="Arial" pitchFamily="34" charset="0"/>
              <a:buNone/>
              <a:defRPr/>
            </a:pPr>
            <a:r>
              <a:rPr lang="ja-JP" altLang="en-US" sz="3600" dirty="0" smtClean="0"/>
              <a:t>「過渡期」</a:t>
            </a:r>
            <a:endParaRPr lang="en-US" altLang="ja-JP" sz="3600" dirty="0"/>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42</a:t>
            </a:fld>
            <a:endParaRPr lang="ja-JP" altLang="en-US">
              <a:solidFill>
                <a:prstClr val="black">
                  <a:tint val="75000"/>
                </a:prstClr>
              </a:solidFill>
            </a:endParaRPr>
          </a:p>
        </p:txBody>
      </p:sp>
    </p:spTree>
    <p:extLst>
      <p:ext uri="{BB962C8B-B14F-4D97-AF65-F5344CB8AC3E}">
        <p14:creationId xmlns:p14="http://schemas.microsoft.com/office/powerpoint/2010/main" val="4271038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kumimoji="1" lang="ja-JP" altLang="en-US" dirty="0" smtClean="0"/>
              <a:t>計画相談支援と区の相談支援</a:t>
            </a:r>
            <a:endParaRPr kumimoji="1" lang="ja-JP" altLang="en-US" dirty="0"/>
          </a:p>
        </p:txBody>
      </p:sp>
      <p:sp>
        <p:nvSpPr>
          <p:cNvPr id="3" name="コンテンツ プレースホルダー 2"/>
          <p:cNvSpPr>
            <a:spLocks noGrp="1"/>
          </p:cNvSpPr>
          <p:nvPr>
            <p:ph idx="1"/>
          </p:nvPr>
        </p:nvSpPr>
        <p:spPr>
          <a:xfrm>
            <a:off x="457200" y="4509120"/>
            <a:ext cx="8229600" cy="1977083"/>
          </a:xfrm>
        </p:spPr>
        <p:txBody>
          <a:bodyPr>
            <a:normAutofit lnSpcReduction="10000"/>
          </a:bodyPr>
          <a:lstStyle/>
          <a:p>
            <a:pPr marL="0" indent="0">
              <a:buNone/>
            </a:pPr>
            <a:r>
              <a:rPr lang="ja-JP" altLang="en-US" dirty="0" smtClean="0"/>
              <a:t>各相談支援事業所に、</a:t>
            </a:r>
            <a:r>
              <a:rPr kumimoji="1" lang="ja-JP" altLang="en-US" dirty="0" smtClean="0"/>
              <a:t>基本相談支援が担保され、「ワンストップ機能～地域づくり機能」までの“ひとつながり（連続性）”が</a:t>
            </a:r>
            <a:r>
              <a:rPr lang="ja-JP" altLang="en-US" dirty="0"/>
              <a:t>担保</a:t>
            </a:r>
            <a:r>
              <a:rPr lang="ja-JP" altLang="en-US" dirty="0" smtClean="0"/>
              <a:t>されることが理想だが</a:t>
            </a:r>
            <a:r>
              <a:rPr lang="en-US" altLang="ja-JP" dirty="0" smtClean="0"/>
              <a:t>…</a:t>
            </a:r>
            <a:r>
              <a:rPr kumimoji="1" lang="ja-JP" altLang="en-US" dirty="0" err="1" smtClean="0"/>
              <a:t>。</a:t>
            </a:r>
            <a:endParaRPr kumimoji="1" lang="ja-JP" altLang="en-US" dirty="0"/>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5" name="上矢印吹き出し 4"/>
          <p:cNvSpPr/>
          <p:nvPr/>
        </p:nvSpPr>
        <p:spPr>
          <a:xfrm>
            <a:off x="251520"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ワンストップ機能</a:t>
            </a:r>
            <a:endParaRPr lang="en-US" altLang="ja-JP" sz="2000" dirty="0">
              <a:solidFill>
                <a:prstClr val="black"/>
              </a:solidFill>
            </a:endParaRPr>
          </a:p>
          <a:p>
            <a:pPr algn="ctr" defTabSz="914400"/>
            <a:r>
              <a:rPr lang="ja-JP" altLang="en-US" sz="2000" dirty="0">
                <a:solidFill>
                  <a:prstClr val="black"/>
                </a:solidFill>
              </a:rPr>
              <a:t>（窓口機能）</a:t>
            </a:r>
          </a:p>
        </p:txBody>
      </p:sp>
      <p:sp>
        <p:nvSpPr>
          <p:cNvPr id="6" name="上矢印吹き出し 5"/>
          <p:cNvSpPr/>
          <p:nvPr/>
        </p:nvSpPr>
        <p:spPr>
          <a:xfrm>
            <a:off x="2627784" y="2564904"/>
            <a:ext cx="3888432" cy="1368152"/>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計画相談支援</a:t>
            </a:r>
            <a:endParaRPr lang="en-US" altLang="ja-JP" sz="2000" dirty="0">
              <a:solidFill>
                <a:prstClr val="black"/>
              </a:solidFill>
            </a:endParaRPr>
          </a:p>
        </p:txBody>
      </p:sp>
      <p:sp>
        <p:nvSpPr>
          <p:cNvPr id="7" name="上矢印吹き出し 6"/>
          <p:cNvSpPr/>
          <p:nvPr/>
        </p:nvSpPr>
        <p:spPr>
          <a:xfrm>
            <a:off x="6723533"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地域づくり機能</a:t>
            </a:r>
            <a:endParaRPr lang="en-US" altLang="ja-JP" sz="2000" dirty="0">
              <a:solidFill>
                <a:prstClr val="black"/>
              </a:solidFill>
            </a:endParaRPr>
          </a:p>
          <a:p>
            <a:pPr algn="ctr" defTabSz="914400"/>
            <a:r>
              <a:rPr lang="ja-JP" altLang="en-US" sz="2000" dirty="0">
                <a:solidFill>
                  <a:prstClr val="black"/>
                </a:solidFill>
              </a:rPr>
              <a:t>（協</a:t>
            </a:r>
            <a:r>
              <a:rPr lang="ja-JP" altLang="en-US" sz="2000" dirty="0" smtClean="0">
                <a:solidFill>
                  <a:prstClr val="black"/>
                </a:solidFill>
              </a:rPr>
              <a:t>議会・連絡会）</a:t>
            </a:r>
            <a:endParaRPr lang="ja-JP" altLang="en-US" sz="2000" dirty="0">
              <a:solidFill>
                <a:prstClr val="black"/>
              </a:solidFill>
            </a:endParaRPr>
          </a:p>
        </p:txBody>
      </p:sp>
      <p:sp>
        <p:nvSpPr>
          <p:cNvPr id="8" name="正方形/長方形 7"/>
          <p:cNvSpPr/>
          <p:nvPr/>
        </p:nvSpPr>
        <p:spPr>
          <a:xfrm>
            <a:off x="251520" y="3933056"/>
            <a:ext cx="856024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基本相談支援</a:t>
            </a: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9" name="スライド番号プレースホルダー 8"/>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43</a:t>
            </a:fld>
            <a:endParaRPr lang="ja-JP" altLang="en-US" dirty="0">
              <a:solidFill>
                <a:prstClr val="black">
                  <a:tint val="75000"/>
                </a:prstClr>
              </a:solidFill>
            </a:endParaRPr>
          </a:p>
        </p:txBody>
      </p:sp>
    </p:spTree>
    <p:extLst>
      <p:ext uri="{BB962C8B-B14F-4D97-AF65-F5344CB8AC3E}">
        <p14:creationId xmlns:p14="http://schemas.microsoft.com/office/powerpoint/2010/main" val="96534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kumimoji="1" lang="ja-JP" altLang="en-US" dirty="0" smtClean="0"/>
              <a:t>計画相談支援と区の相談支援</a:t>
            </a:r>
            <a:endParaRPr kumimoji="1" lang="ja-JP" altLang="en-US" dirty="0"/>
          </a:p>
        </p:txBody>
      </p:sp>
      <p:sp>
        <p:nvSpPr>
          <p:cNvPr id="3" name="コンテンツ プレースホルダー 2"/>
          <p:cNvSpPr>
            <a:spLocks noGrp="1"/>
          </p:cNvSpPr>
          <p:nvPr>
            <p:ph idx="1"/>
          </p:nvPr>
        </p:nvSpPr>
        <p:spPr>
          <a:xfrm>
            <a:off x="457200" y="4509120"/>
            <a:ext cx="8229600" cy="1977083"/>
          </a:xfrm>
        </p:spPr>
        <p:txBody>
          <a:bodyPr>
            <a:normAutofit lnSpcReduction="10000"/>
          </a:bodyPr>
          <a:lstStyle/>
          <a:p>
            <a:pPr marL="0" indent="0">
              <a:buNone/>
            </a:pPr>
            <a:r>
              <a:rPr kumimoji="1" lang="ja-JP" altLang="en-US" dirty="0" smtClean="0"/>
              <a:t>現在、ワンストップ機能や地域づくりの機能は、区が担っている。</a:t>
            </a:r>
            <a:endParaRPr kumimoji="1" lang="en-US" altLang="ja-JP" dirty="0" smtClean="0"/>
          </a:p>
          <a:p>
            <a:pPr marL="0" indent="0">
              <a:buNone/>
            </a:pPr>
            <a:r>
              <a:rPr lang="ja-JP" altLang="en-US" dirty="0" smtClean="0"/>
              <a:t>したがって様々な方がキャッチしたニーズは、まずは区が受け取ることになる。</a:t>
            </a:r>
            <a:endParaRPr kumimoji="1" lang="ja-JP" altLang="en-US" dirty="0"/>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5" name="上矢印吹き出し 4"/>
          <p:cNvSpPr/>
          <p:nvPr/>
        </p:nvSpPr>
        <p:spPr>
          <a:xfrm>
            <a:off x="251520"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ワンストップ機能</a:t>
            </a:r>
            <a:endParaRPr lang="en-US" altLang="ja-JP" sz="2000" dirty="0">
              <a:solidFill>
                <a:prstClr val="black"/>
              </a:solidFill>
            </a:endParaRPr>
          </a:p>
          <a:p>
            <a:pPr algn="ctr" defTabSz="914400"/>
            <a:r>
              <a:rPr lang="ja-JP" altLang="en-US" sz="2000" dirty="0">
                <a:solidFill>
                  <a:prstClr val="black"/>
                </a:solidFill>
              </a:rPr>
              <a:t>（窓口機能）</a:t>
            </a:r>
          </a:p>
        </p:txBody>
      </p:sp>
      <p:sp>
        <p:nvSpPr>
          <p:cNvPr id="7" name="上矢印吹き出し 6"/>
          <p:cNvSpPr/>
          <p:nvPr/>
        </p:nvSpPr>
        <p:spPr>
          <a:xfrm>
            <a:off x="6723533"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地域づくり機能</a:t>
            </a:r>
            <a:endParaRPr lang="en-US" altLang="ja-JP" sz="2000" dirty="0">
              <a:solidFill>
                <a:prstClr val="black"/>
              </a:solidFill>
            </a:endParaRPr>
          </a:p>
          <a:p>
            <a:pPr algn="ctr" defTabSz="914400"/>
            <a:r>
              <a:rPr lang="ja-JP" altLang="en-US" sz="2000" dirty="0">
                <a:solidFill>
                  <a:prstClr val="black"/>
                </a:solidFill>
              </a:rPr>
              <a:t>（協</a:t>
            </a:r>
            <a:r>
              <a:rPr lang="ja-JP" altLang="en-US" sz="2000" dirty="0" smtClean="0">
                <a:solidFill>
                  <a:prstClr val="black"/>
                </a:solidFill>
              </a:rPr>
              <a:t>議会・連絡会）</a:t>
            </a:r>
            <a:endParaRPr lang="ja-JP" altLang="en-US" sz="2000" dirty="0">
              <a:solidFill>
                <a:prstClr val="black"/>
              </a:solidFill>
            </a:endParaRP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44</a:t>
            </a:fld>
            <a:endParaRPr lang="ja-JP" altLang="en-US" dirty="0">
              <a:solidFill>
                <a:prstClr val="black">
                  <a:tint val="75000"/>
                </a:prstClr>
              </a:solidFill>
            </a:endParaRPr>
          </a:p>
        </p:txBody>
      </p:sp>
    </p:spTree>
    <p:extLst>
      <p:ext uri="{BB962C8B-B14F-4D97-AF65-F5344CB8AC3E}">
        <p14:creationId xmlns:p14="http://schemas.microsoft.com/office/powerpoint/2010/main" val="1248518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lang="ja-JP" altLang="en-US" dirty="0"/>
              <a:t>計画相談支援と区の相談支援</a:t>
            </a:r>
            <a:endParaRPr kumimoji="1" lang="ja-JP" altLang="en-US" dirty="0"/>
          </a:p>
        </p:txBody>
      </p:sp>
      <p:sp>
        <p:nvSpPr>
          <p:cNvPr id="3" name="コンテンツ プレースホルダー 2"/>
          <p:cNvSpPr>
            <a:spLocks noGrp="1"/>
          </p:cNvSpPr>
          <p:nvPr>
            <p:ph idx="1"/>
          </p:nvPr>
        </p:nvSpPr>
        <p:spPr>
          <a:xfrm>
            <a:off x="457200" y="4509120"/>
            <a:ext cx="8229600" cy="2232248"/>
          </a:xfrm>
        </p:spPr>
        <p:txBody>
          <a:bodyPr>
            <a:normAutofit/>
          </a:bodyPr>
          <a:lstStyle/>
          <a:p>
            <a:pPr marL="0" indent="0">
              <a:buNone/>
            </a:pPr>
            <a:r>
              <a:rPr lang="ja-JP" altLang="en-US" dirty="0" smtClean="0"/>
              <a:t>日常生活相談などの一般的な相談に</a:t>
            </a:r>
            <a:r>
              <a:rPr kumimoji="1" lang="ja-JP" altLang="en-US" dirty="0" smtClean="0"/>
              <a:t>は、計画づくりのタイミング、もしくはモニタリングのときにしか機能しない。</a:t>
            </a:r>
            <a:endParaRPr kumimoji="1" lang="ja-JP" altLang="en-US" dirty="0"/>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6" name="上矢印吹き出し 5"/>
          <p:cNvSpPr/>
          <p:nvPr/>
        </p:nvSpPr>
        <p:spPr>
          <a:xfrm>
            <a:off x="2627784" y="2564904"/>
            <a:ext cx="3888432" cy="1368152"/>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計画相談支援</a:t>
            </a:r>
            <a:endParaRPr lang="en-US" altLang="ja-JP" sz="2000" dirty="0">
              <a:solidFill>
                <a:prstClr val="black"/>
              </a:solidFill>
            </a:endParaRP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8" name="正方形/長方形 7"/>
          <p:cNvSpPr/>
          <p:nvPr/>
        </p:nvSpPr>
        <p:spPr>
          <a:xfrm>
            <a:off x="2627785" y="3933056"/>
            <a:ext cx="388843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基本相談支援</a:t>
            </a:r>
          </a:p>
        </p:txBody>
      </p:sp>
      <p:sp>
        <p:nvSpPr>
          <p:cNvPr id="5" name="スライド番号プレースホルダー 4"/>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val="1280599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kumimoji="1" lang="ja-JP" altLang="en-US" dirty="0" smtClean="0"/>
              <a:t>計画相談支援と区の相談支援</a:t>
            </a:r>
            <a:endParaRPr kumimoji="1" lang="ja-JP" altLang="en-US" dirty="0"/>
          </a:p>
        </p:txBody>
      </p:sp>
      <p:sp>
        <p:nvSpPr>
          <p:cNvPr id="3" name="コンテンツ プレースホルダー 2"/>
          <p:cNvSpPr>
            <a:spLocks noGrp="1"/>
          </p:cNvSpPr>
          <p:nvPr>
            <p:ph idx="1"/>
          </p:nvPr>
        </p:nvSpPr>
        <p:spPr>
          <a:xfrm>
            <a:off x="457200" y="4509120"/>
            <a:ext cx="8229600" cy="1977083"/>
          </a:xfrm>
        </p:spPr>
        <p:txBody>
          <a:bodyPr>
            <a:noAutofit/>
          </a:bodyPr>
          <a:lstStyle/>
          <a:p>
            <a:pPr marL="0" indent="0">
              <a:buNone/>
            </a:pPr>
            <a:r>
              <a:rPr kumimoji="1" lang="ja-JP" altLang="en-US" dirty="0" smtClean="0"/>
              <a:t>モニタリング実施月が無い月があることも考えると、</a:t>
            </a:r>
            <a:r>
              <a:rPr kumimoji="1" lang="ja-JP" altLang="en-US" u="sng" dirty="0" smtClean="0"/>
              <a:t>窓口から解決困難な課題への地域づくりまで一貫した相談支援においては、区の相談支援が非常に重要な役割を果たす。</a:t>
            </a:r>
            <a:endParaRPr kumimoji="1" lang="ja-JP" altLang="en-US" u="sng" dirty="0"/>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5" name="上矢印吹き出し 4"/>
          <p:cNvSpPr/>
          <p:nvPr/>
        </p:nvSpPr>
        <p:spPr>
          <a:xfrm>
            <a:off x="251520"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ワンストップ機能</a:t>
            </a:r>
            <a:endParaRPr lang="en-US" altLang="ja-JP" sz="2000" dirty="0">
              <a:solidFill>
                <a:prstClr val="black"/>
              </a:solidFill>
            </a:endParaRPr>
          </a:p>
          <a:p>
            <a:pPr algn="ctr" defTabSz="914400"/>
            <a:r>
              <a:rPr lang="ja-JP" altLang="en-US" sz="2000" dirty="0">
                <a:solidFill>
                  <a:prstClr val="black"/>
                </a:solidFill>
              </a:rPr>
              <a:t>（窓口機能）</a:t>
            </a:r>
          </a:p>
        </p:txBody>
      </p:sp>
      <p:sp>
        <p:nvSpPr>
          <p:cNvPr id="7" name="上矢印吹き出し 6"/>
          <p:cNvSpPr/>
          <p:nvPr/>
        </p:nvSpPr>
        <p:spPr>
          <a:xfrm>
            <a:off x="6723533"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地域づくり機能</a:t>
            </a:r>
            <a:endParaRPr lang="en-US" altLang="ja-JP" sz="2000" dirty="0">
              <a:solidFill>
                <a:prstClr val="black"/>
              </a:solidFill>
            </a:endParaRPr>
          </a:p>
          <a:p>
            <a:pPr algn="ctr" defTabSz="914400"/>
            <a:r>
              <a:rPr lang="ja-JP" altLang="en-US" sz="2000" dirty="0">
                <a:solidFill>
                  <a:prstClr val="black"/>
                </a:solidFill>
              </a:rPr>
              <a:t>（協</a:t>
            </a:r>
            <a:r>
              <a:rPr lang="ja-JP" altLang="en-US" sz="2000" dirty="0" smtClean="0">
                <a:solidFill>
                  <a:prstClr val="black"/>
                </a:solidFill>
              </a:rPr>
              <a:t>議会・連絡会）</a:t>
            </a:r>
            <a:endParaRPr lang="ja-JP" altLang="en-US" sz="2000" dirty="0">
              <a:solidFill>
                <a:prstClr val="black"/>
              </a:solidFill>
            </a:endParaRP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9" name="正方形/長方形 8"/>
          <p:cNvSpPr/>
          <p:nvPr/>
        </p:nvSpPr>
        <p:spPr>
          <a:xfrm>
            <a:off x="251520" y="3933056"/>
            <a:ext cx="856024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smtClean="0">
                <a:solidFill>
                  <a:srgbClr val="FF0000"/>
                </a:solidFill>
              </a:rPr>
              <a:t>区の相談支援</a:t>
            </a:r>
            <a:endParaRPr lang="ja-JP" altLang="en-US" sz="2000" dirty="0">
              <a:solidFill>
                <a:srgbClr val="FF0000"/>
              </a:solidFill>
            </a:endParaRPr>
          </a:p>
        </p:txBody>
      </p:sp>
      <p:sp>
        <p:nvSpPr>
          <p:cNvPr id="6" name="スライド番号プレースホルダー 5"/>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46</a:t>
            </a:fld>
            <a:endParaRPr lang="ja-JP" altLang="en-US" dirty="0">
              <a:solidFill>
                <a:prstClr val="black">
                  <a:tint val="75000"/>
                </a:prstClr>
              </a:solidFill>
            </a:endParaRPr>
          </a:p>
        </p:txBody>
      </p:sp>
    </p:spTree>
    <p:extLst>
      <p:ext uri="{BB962C8B-B14F-4D97-AF65-F5344CB8AC3E}">
        <p14:creationId xmlns:p14="http://schemas.microsoft.com/office/powerpoint/2010/main" val="3392481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lang="ja-JP" altLang="en-US" dirty="0"/>
              <a:t>計画相談支援と区の相談支援</a:t>
            </a:r>
            <a:endParaRPr kumimoji="1" lang="ja-JP" altLang="en-US" dirty="0"/>
          </a:p>
        </p:txBody>
      </p:sp>
      <p:sp>
        <p:nvSpPr>
          <p:cNvPr id="3" name="コンテンツ プレースホルダー 2"/>
          <p:cNvSpPr>
            <a:spLocks noGrp="1"/>
          </p:cNvSpPr>
          <p:nvPr>
            <p:ph idx="1"/>
          </p:nvPr>
        </p:nvSpPr>
        <p:spPr>
          <a:xfrm>
            <a:off x="457200" y="4941168"/>
            <a:ext cx="8229600" cy="1545035"/>
          </a:xfrm>
        </p:spPr>
        <p:txBody>
          <a:bodyPr>
            <a:normAutofit/>
          </a:bodyPr>
          <a:lstStyle/>
          <a:p>
            <a:pPr marL="0" indent="0">
              <a:buNone/>
            </a:pPr>
            <a:r>
              <a:rPr kumimoji="1" lang="ja-JP" altLang="en-US" dirty="0" smtClean="0"/>
              <a:t>計画づくりのタイミングとモニタリング月はこのようになる。</a:t>
            </a:r>
            <a:endParaRPr kumimoji="1" lang="ja-JP" altLang="en-US" dirty="0"/>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5" name="上矢印吹き出し 4"/>
          <p:cNvSpPr/>
          <p:nvPr/>
        </p:nvSpPr>
        <p:spPr>
          <a:xfrm>
            <a:off x="251520"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ワンストップ機能</a:t>
            </a:r>
            <a:endParaRPr lang="en-US" altLang="ja-JP" sz="2000" dirty="0">
              <a:solidFill>
                <a:prstClr val="black"/>
              </a:solidFill>
            </a:endParaRPr>
          </a:p>
          <a:p>
            <a:pPr algn="ctr" defTabSz="914400"/>
            <a:r>
              <a:rPr lang="ja-JP" altLang="en-US" sz="2000" dirty="0">
                <a:solidFill>
                  <a:prstClr val="black"/>
                </a:solidFill>
              </a:rPr>
              <a:t>（窓口機能）</a:t>
            </a:r>
          </a:p>
        </p:txBody>
      </p:sp>
      <p:sp>
        <p:nvSpPr>
          <p:cNvPr id="6" name="上矢印吹き出し 5"/>
          <p:cNvSpPr/>
          <p:nvPr/>
        </p:nvSpPr>
        <p:spPr>
          <a:xfrm>
            <a:off x="2627784" y="2564904"/>
            <a:ext cx="3888432" cy="1368152"/>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計画相談支援</a:t>
            </a:r>
            <a:endParaRPr lang="en-US" altLang="ja-JP" sz="2000" dirty="0">
              <a:solidFill>
                <a:prstClr val="black"/>
              </a:solidFill>
            </a:endParaRPr>
          </a:p>
        </p:txBody>
      </p:sp>
      <p:sp>
        <p:nvSpPr>
          <p:cNvPr id="7" name="上矢印吹き出し 6"/>
          <p:cNvSpPr/>
          <p:nvPr/>
        </p:nvSpPr>
        <p:spPr>
          <a:xfrm>
            <a:off x="6723533"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地域づくり機能</a:t>
            </a:r>
            <a:endParaRPr lang="en-US" altLang="ja-JP" sz="2000" dirty="0">
              <a:solidFill>
                <a:prstClr val="black"/>
              </a:solidFill>
            </a:endParaRPr>
          </a:p>
          <a:p>
            <a:pPr algn="ctr" defTabSz="914400"/>
            <a:r>
              <a:rPr lang="ja-JP" altLang="en-US" sz="2000" dirty="0">
                <a:solidFill>
                  <a:prstClr val="black"/>
                </a:solidFill>
              </a:rPr>
              <a:t>（協議会）</a:t>
            </a:r>
          </a:p>
        </p:txBody>
      </p:sp>
      <p:sp>
        <p:nvSpPr>
          <p:cNvPr id="8" name="正方形/長方形 7"/>
          <p:cNvSpPr/>
          <p:nvPr/>
        </p:nvSpPr>
        <p:spPr>
          <a:xfrm>
            <a:off x="2627785" y="3933056"/>
            <a:ext cx="388843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基本相談支援</a:t>
            </a: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12" name="正方形/長方形 11"/>
          <p:cNvSpPr/>
          <p:nvPr/>
        </p:nvSpPr>
        <p:spPr>
          <a:xfrm>
            <a:off x="255873" y="4437112"/>
            <a:ext cx="856024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smtClean="0">
                <a:solidFill>
                  <a:srgbClr val="FF0000"/>
                </a:solidFill>
              </a:rPr>
              <a:t>区の相談支援</a:t>
            </a:r>
            <a:endParaRPr lang="ja-JP" altLang="en-US" sz="2000" dirty="0">
              <a:solidFill>
                <a:srgbClr val="FF0000"/>
              </a:solidFill>
            </a:endParaRPr>
          </a:p>
        </p:txBody>
      </p:sp>
      <p:sp>
        <p:nvSpPr>
          <p:cNvPr id="9" name="スライド番号プレースホルダー 8"/>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47</a:t>
            </a:fld>
            <a:endParaRPr lang="ja-JP" altLang="en-US" dirty="0">
              <a:solidFill>
                <a:prstClr val="black">
                  <a:tint val="75000"/>
                </a:prstClr>
              </a:solidFill>
            </a:endParaRPr>
          </a:p>
        </p:txBody>
      </p:sp>
    </p:spTree>
    <p:extLst>
      <p:ext uri="{BB962C8B-B14F-4D97-AF65-F5344CB8AC3E}">
        <p14:creationId xmlns:p14="http://schemas.microsoft.com/office/powerpoint/2010/main" val="2365108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lang="ja-JP" altLang="en-US" dirty="0"/>
              <a:t>計画相談支援と区の相談支援</a:t>
            </a:r>
            <a:endParaRPr kumimoji="1" lang="ja-JP" altLang="en-US" dirty="0"/>
          </a:p>
        </p:txBody>
      </p:sp>
      <p:sp>
        <p:nvSpPr>
          <p:cNvPr id="3" name="コンテンツ プレースホルダー 2"/>
          <p:cNvSpPr>
            <a:spLocks noGrp="1"/>
          </p:cNvSpPr>
          <p:nvPr>
            <p:ph idx="1"/>
          </p:nvPr>
        </p:nvSpPr>
        <p:spPr>
          <a:xfrm>
            <a:off x="457200" y="4941168"/>
            <a:ext cx="8229600" cy="1545035"/>
          </a:xfrm>
        </p:spPr>
        <p:txBody>
          <a:bodyPr>
            <a:normAutofit lnSpcReduction="10000"/>
          </a:bodyPr>
          <a:lstStyle/>
          <a:p>
            <a:pPr marL="0" indent="0">
              <a:buNone/>
            </a:pPr>
            <a:r>
              <a:rPr kumimoji="1" lang="ja-JP" altLang="en-US" dirty="0" smtClean="0"/>
              <a:t>障害者相談支援は階層的であり、法制度的にも国家予算的にも体制整備中である。つまり「過渡期」といえる。</a:t>
            </a:r>
            <a:endParaRPr kumimoji="1" lang="ja-JP" altLang="en-US" dirty="0"/>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5" name="上矢印吹き出し 4"/>
          <p:cNvSpPr/>
          <p:nvPr/>
        </p:nvSpPr>
        <p:spPr>
          <a:xfrm>
            <a:off x="251520"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ワンストップ機能</a:t>
            </a:r>
            <a:endParaRPr lang="en-US" altLang="ja-JP" sz="2000" dirty="0">
              <a:solidFill>
                <a:prstClr val="black"/>
              </a:solidFill>
            </a:endParaRPr>
          </a:p>
          <a:p>
            <a:pPr algn="ctr" defTabSz="914400"/>
            <a:r>
              <a:rPr lang="ja-JP" altLang="en-US" sz="2000" dirty="0">
                <a:solidFill>
                  <a:prstClr val="black"/>
                </a:solidFill>
              </a:rPr>
              <a:t>（窓口機能）</a:t>
            </a:r>
          </a:p>
        </p:txBody>
      </p:sp>
      <p:sp>
        <p:nvSpPr>
          <p:cNvPr id="6" name="上矢印吹き出し 5"/>
          <p:cNvSpPr/>
          <p:nvPr/>
        </p:nvSpPr>
        <p:spPr>
          <a:xfrm>
            <a:off x="2627784" y="2564904"/>
            <a:ext cx="3888432" cy="1368152"/>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計画相談支援</a:t>
            </a:r>
            <a:endParaRPr lang="en-US" altLang="ja-JP" sz="2000" dirty="0">
              <a:solidFill>
                <a:prstClr val="black"/>
              </a:solidFill>
            </a:endParaRPr>
          </a:p>
        </p:txBody>
      </p:sp>
      <p:sp>
        <p:nvSpPr>
          <p:cNvPr id="7" name="上矢印吹き出し 6"/>
          <p:cNvSpPr/>
          <p:nvPr/>
        </p:nvSpPr>
        <p:spPr>
          <a:xfrm>
            <a:off x="6723533"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地域づくり機能</a:t>
            </a:r>
            <a:endParaRPr lang="en-US" altLang="ja-JP" sz="2000" dirty="0">
              <a:solidFill>
                <a:prstClr val="black"/>
              </a:solidFill>
            </a:endParaRPr>
          </a:p>
          <a:p>
            <a:pPr algn="ctr" defTabSz="914400"/>
            <a:r>
              <a:rPr lang="ja-JP" altLang="en-US" sz="2000" dirty="0">
                <a:solidFill>
                  <a:prstClr val="black"/>
                </a:solidFill>
              </a:rPr>
              <a:t>（協議会）</a:t>
            </a:r>
          </a:p>
        </p:txBody>
      </p:sp>
      <p:sp>
        <p:nvSpPr>
          <p:cNvPr id="8" name="正方形/長方形 7"/>
          <p:cNvSpPr/>
          <p:nvPr/>
        </p:nvSpPr>
        <p:spPr>
          <a:xfrm>
            <a:off x="2627785" y="3933056"/>
            <a:ext cx="388843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基本相談支援</a:t>
            </a: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12" name="正方形/長方形 11"/>
          <p:cNvSpPr/>
          <p:nvPr/>
        </p:nvSpPr>
        <p:spPr>
          <a:xfrm>
            <a:off x="255873" y="4437112"/>
            <a:ext cx="856024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smtClean="0">
                <a:solidFill>
                  <a:srgbClr val="FF0000"/>
                </a:solidFill>
              </a:rPr>
              <a:t>区の相談支援</a:t>
            </a:r>
            <a:endParaRPr lang="ja-JP" altLang="en-US" sz="2000" dirty="0">
              <a:solidFill>
                <a:srgbClr val="FF0000"/>
              </a:solidFill>
            </a:endParaRPr>
          </a:p>
        </p:txBody>
      </p:sp>
      <p:sp>
        <p:nvSpPr>
          <p:cNvPr id="9" name="スライド番号プレースホルダー 8"/>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48</a:t>
            </a:fld>
            <a:endParaRPr lang="ja-JP" altLang="en-US" dirty="0">
              <a:solidFill>
                <a:prstClr val="black">
                  <a:tint val="75000"/>
                </a:prstClr>
              </a:solidFill>
            </a:endParaRPr>
          </a:p>
        </p:txBody>
      </p:sp>
    </p:spTree>
    <p:extLst>
      <p:ext uri="{BB962C8B-B14F-4D97-AF65-F5344CB8AC3E}">
        <p14:creationId xmlns:p14="http://schemas.microsoft.com/office/powerpoint/2010/main" val="2029688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29600" cy="1143000"/>
          </a:xfrm>
        </p:spPr>
        <p:txBody>
          <a:bodyPr>
            <a:normAutofit/>
          </a:bodyPr>
          <a:lstStyle/>
          <a:p>
            <a:r>
              <a:rPr lang="ja-JP" altLang="en-US" dirty="0"/>
              <a:t>計画相談支援と区の相談支援</a:t>
            </a:r>
            <a:endParaRPr kumimoji="1" lang="ja-JP" altLang="en-US" dirty="0"/>
          </a:p>
        </p:txBody>
      </p:sp>
      <p:sp>
        <p:nvSpPr>
          <p:cNvPr id="3" name="コンテンツ プレースホルダー 2"/>
          <p:cNvSpPr>
            <a:spLocks noGrp="1"/>
          </p:cNvSpPr>
          <p:nvPr>
            <p:ph idx="1"/>
          </p:nvPr>
        </p:nvSpPr>
        <p:spPr>
          <a:xfrm>
            <a:off x="457200" y="4941168"/>
            <a:ext cx="8229600" cy="1545035"/>
          </a:xfrm>
        </p:spPr>
        <p:txBody>
          <a:bodyPr>
            <a:noAutofit/>
          </a:bodyPr>
          <a:lstStyle/>
          <a:p>
            <a:pPr marL="0" indent="0">
              <a:buNone/>
            </a:pPr>
            <a:r>
              <a:rPr lang="ja-JP" altLang="en-US" dirty="0"/>
              <a:t>社会的な期待</a:t>
            </a:r>
            <a:r>
              <a:rPr lang="ja-JP" altLang="en-US" dirty="0" smtClean="0"/>
              <a:t>に十分</a:t>
            </a:r>
            <a:r>
              <a:rPr lang="ja-JP" altLang="en-US" dirty="0"/>
              <a:t>には</a:t>
            </a:r>
            <a:r>
              <a:rPr lang="ja-JP" altLang="en-US" dirty="0" smtClean="0"/>
              <a:t>応えられないことがあるかもしれないが、「</a:t>
            </a:r>
            <a:r>
              <a:rPr lang="ja-JP" altLang="en-US" dirty="0"/>
              <a:t>相談支援」を応援し、育てて</a:t>
            </a:r>
            <a:r>
              <a:rPr lang="ja-JP" altLang="en-US" dirty="0" smtClean="0"/>
              <a:t>いただきたい。</a:t>
            </a:r>
            <a:r>
              <a:rPr lang="ja-JP" altLang="en-US" sz="3600" b="1" i="1" dirty="0" smtClean="0">
                <a:solidFill>
                  <a:srgbClr val="FF0000"/>
                </a:solidFill>
              </a:rPr>
              <a:t>「協働」しましょう</a:t>
            </a:r>
            <a:r>
              <a:rPr lang="en-US" altLang="ja-JP" sz="3600" b="1" i="1" dirty="0" smtClean="0">
                <a:solidFill>
                  <a:srgbClr val="FF0000"/>
                </a:solidFill>
              </a:rPr>
              <a:t>!!</a:t>
            </a:r>
            <a:endParaRPr kumimoji="1" lang="ja-JP" altLang="en-US" b="1" i="1" dirty="0">
              <a:solidFill>
                <a:srgbClr val="FF0000"/>
              </a:solidFill>
            </a:endParaRPr>
          </a:p>
        </p:txBody>
      </p:sp>
      <p:sp>
        <p:nvSpPr>
          <p:cNvPr id="4" name="右矢印 3"/>
          <p:cNvSpPr/>
          <p:nvPr/>
        </p:nvSpPr>
        <p:spPr>
          <a:xfrm>
            <a:off x="251520" y="1916832"/>
            <a:ext cx="8568952" cy="720080"/>
          </a:xfrm>
          <a:prstGeom prst="rightArrow">
            <a:avLst/>
          </a:prstGeom>
          <a:gradFill>
            <a:gsLst>
              <a:gs pos="0">
                <a:schemeClr val="accent1">
                  <a:tint val="66000"/>
                  <a:satMod val="160000"/>
                  <a:lumMod val="56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5" name="上矢印吹き出し 4"/>
          <p:cNvSpPr/>
          <p:nvPr/>
        </p:nvSpPr>
        <p:spPr>
          <a:xfrm>
            <a:off x="251520"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ワンストップ機能</a:t>
            </a:r>
            <a:endParaRPr lang="en-US" altLang="ja-JP" sz="2000" dirty="0">
              <a:solidFill>
                <a:prstClr val="black"/>
              </a:solidFill>
            </a:endParaRPr>
          </a:p>
          <a:p>
            <a:pPr algn="ctr" defTabSz="914400"/>
            <a:r>
              <a:rPr lang="ja-JP" altLang="en-US" sz="2000" dirty="0">
                <a:solidFill>
                  <a:prstClr val="black"/>
                </a:solidFill>
              </a:rPr>
              <a:t>（窓口機能）</a:t>
            </a:r>
          </a:p>
        </p:txBody>
      </p:sp>
      <p:sp>
        <p:nvSpPr>
          <p:cNvPr id="6" name="上矢印吹き出し 5"/>
          <p:cNvSpPr/>
          <p:nvPr/>
        </p:nvSpPr>
        <p:spPr>
          <a:xfrm>
            <a:off x="2627784" y="2564904"/>
            <a:ext cx="3888432" cy="1368152"/>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計画相談支援</a:t>
            </a:r>
            <a:endParaRPr lang="en-US" altLang="ja-JP" sz="2000" dirty="0">
              <a:solidFill>
                <a:prstClr val="black"/>
              </a:solidFill>
            </a:endParaRPr>
          </a:p>
        </p:txBody>
      </p:sp>
      <p:sp>
        <p:nvSpPr>
          <p:cNvPr id="7" name="上矢印吹き出し 6"/>
          <p:cNvSpPr/>
          <p:nvPr/>
        </p:nvSpPr>
        <p:spPr>
          <a:xfrm>
            <a:off x="6723533" y="2636912"/>
            <a:ext cx="2088232" cy="1296144"/>
          </a:xfrm>
          <a:prstGeom prst="upArrowCallout">
            <a:avLst>
              <a:gd name="adj1" fmla="val 27082"/>
              <a:gd name="adj2" fmla="val 25000"/>
              <a:gd name="adj3" fmla="val 12510"/>
              <a:gd name="adj4" fmla="val 77467"/>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地域づくり機能</a:t>
            </a:r>
            <a:endParaRPr lang="en-US" altLang="ja-JP" sz="2000" dirty="0">
              <a:solidFill>
                <a:prstClr val="black"/>
              </a:solidFill>
            </a:endParaRPr>
          </a:p>
          <a:p>
            <a:pPr algn="ctr" defTabSz="914400"/>
            <a:r>
              <a:rPr lang="ja-JP" altLang="en-US" sz="2000" dirty="0">
                <a:solidFill>
                  <a:prstClr val="black"/>
                </a:solidFill>
              </a:rPr>
              <a:t>（協議会）</a:t>
            </a:r>
          </a:p>
        </p:txBody>
      </p:sp>
      <p:sp>
        <p:nvSpPr>
          <p:cNvPr id="8" name="正方形/長方形 7"/>
          <p:cNvSpPr/>
          <p:nvPr/>
        </p:nvSpPr>
        <p:spPr>
          <a:xfrm>
            <a:off x="2627785" y="3933056"/>
            <a:ext cx="388843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a:solidFill>
                  <a:prstClr val="black"/>
                </a:solidFill>
              </a:rPr>
              <a:t>基本相談支援</a:t>
            </a:r>
          </a:p>
        </p:txBody>
      </p:sp>
      <p:sp>
        <p:nvSpPr>
          <p:cNvPr id="10" name="角丸四角形 9"/>
          <p:cNvSpPr/>
          <p:nvPr/>
        </p:nvSpPr>
        <p:spPr>
          <a:xfrm>
            <a:off x="5868144"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地域ニーズの掘起し</a:t>
            </a:r>
          </a:p>
        </p:txBody>
      </p:sp>
      <p:sp>
        <p:nvSpPr>
          <p:cNvPr id="11" name="角丸四角形 10"/>
          <p:cNvSpPr/>
          <p:nvPr/>
        </p:nvSpPr>
        <p:spPr>
          <a:xfrm>
            <a:off x="611560" y="1484784"/>
            <a:ext cx="259228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dirty="0">
                <a:solidFill>
                  <a:prstClr val="black"/>
                </a:solidFill>
              </a:rPr>
              <a:t>個別ニーズとの出会い</a:t>
            </a:r>
          </a:p>
        </p:txBody>
      </p:sp>
      <p:sp>
        <p:nvSpPr>
          <p:cNvPr id="12" name="正方形/長方形 11"/>
          <p:cNvSpPr/>
          <p:nvPr/>
        </p:nvSpPr>
        <p:spPr>
          <a:xfrm>
            <a:off x="255873" y="4437112"/>
            <a:ext cx="856024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ja-JP" altLang="en-US" sz="2000" dirty="0" smtClean="0">
                <a:solidFill>
                  <a:srgbClr val="FF0000"/>
                </a:solidFill>
              </a:rPr>
              <a:t>区の相談支援</a:t>
            </a:r>
            <a:endParaRPr lang="ja-JP" altLang="en-US" sz="2000" dirty="0">
              <a:solidFill>
                <a:srgbClr val="FF0000"/>
              </a:solidFill>
            </a:endParaRPr>
          </a:p>
        </p:txBody>
      </p:sp>
      <p:sp>
        <p:nvSpPr>
          <p:cNvPr id="9" name="スライド番号プレースホルダー 8"/>
          <p:cNvSpPr>
            <a:spLocks noGrp="1"/>
          </p:cNvSpPr>
          <p:nvPr>
            <p:ph type="sldNum" sz="quarter" idx="12"/>
          </p:nvPr>
        </p:nvSpPr>
        <p:spPr/>
        <p:txBody>
          <a:bodyPr/>
          <a:lstStyle/>
          <a:p>
            <a:fld id="{E1FC0D02-34A8-42C6-92F1-6304236CD283}" type="slidenum">
              <a:rPr lang="ja-JP" altLang="en-US" smtClean="0">
                <a:solidFill>
                  <a:prstClr val="black">
                    <a:tint val="75000"/>
                  </a:prstClr>
                </a:solidFill>
              </a:rPr>
              <a:pPr/>
              <a:t>49</a:t>
            </a:fld>
            <a:endParaRPr lang="ja-JP" altLang="en-US" dirty="0">
              <a:solidFill>
                <a:prstClr val="black">
                  <a:tint val="75000"/>
                </a:prstClr>
              </a:solidFill>
            </a:endParaRPr>
          </a:p>
        </p:txBody>
      </p:sp>
    </p:spTree>
    <p:extLst>
      <p:ext uri="{BB962C8B-B14F-4D97-AF65-F5344CB8AC3E}">
        <p14:creationId xmlns:p14="http://schemas.microsoft.com/office/powerpoint/2010/main" val="1289454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コンテンツ プレースホルダー 2"/>
          <p:cNvSpPr>
            <a:spLocks noGrp="1"/>
          </p:cNvSpPr>
          <p:nvPr>
            <p:ph idx="1"/>
          </p:nvPr>
        </p:nvSpPr>
        <p:spPr>
          <a:xfrm>
            <a:off x="107157" y="188640"/>
            <a:ext cx="8929688" cy="6553274"/>
          </a:xfrm>
        </p:spPr>
        <p:txBody>
          <a:bodyPr/>
          <a:lstStyle/>
          <a:p>
            <a:pPr marL="0" indent="0" eaLnBrk="1" hangingPunct="1">
              <a:buNone/>
            </a:pPr>
            <a:r>
              <a:rPr lang="ja-JP" altLang="en-US" sz="2400">
                <a:ea typeface="ヒラギノ角ゴ Pro W3" pitchFamily="-84" charset="-128"/>
              </a:rPr>
              <a:t>障害者総合支援法第</a:t>
            </a:r>
            <a:r>
              <a:rPr lang="en-US" altLang="ja-JP" sz="2400">
                <a:ea typeface="ヒラギノ角ゴ Pro W3" pitchFamily="-84" charset="-128"/>
              </a:rPr>
              <a:t>22</a:t>
            </a:r>
            <a:r>
              <a:rPr lang="ja-JP" altLang="en-US" sz="2400">
                <a:ea typeface="ヒラギノ角ゴ Pro W3" pitchFamily="-84" charset="-128"/>
              </a:rPr>
              <a:t>条の</a:t>
            </a:r>
            <a:r>
              <a:rPr lang="en-US" altLang="ja-JP" sz="2400">
                <a:ea typeface="ヒラギノ角ゴ Pro W3" pitchFamily="-84" charset="-128"/>
              </a:rPr>
              <a:t>4</a:t>
            </a:r>
          </a:p>
          <a:p>
            <a:pPr marL="0" indent="0" eaLnBrk="1" hangingPunct="1">
              <a:buNone/>
            </a:pPr>
            <a:r>
              <a:rPr lang="ja-JP" altLang="en-US" sz="1800">
                <a:ea typeface="ヒラギノ角ゴ Pro W3" pitchFamily="-84" charset="-128"/>
              </a:rPr>
              <a:t>市町村は、支給要否決定を行うに当たって必要と認められる場合として厚生労働省令で定める場合には、厚生労働省令で定めるところにより、第二十条第一項の申請に係る障害者又は障害児の保護者に対し、第五十一条の十七第一項第一号に規定する指定特定相談支援事業者が作成する</a:t>
            </a:r>
            <a:r>
              <a:rPr lang="ja-JP" altLang="en-US" sz="1800">
                <a:solidFill>
                  <a:srgbClr val="FF0000"/>
                </a:solidFill>
                <a:ea typeface="ヒラギノ角ゴ Pro W3" pitchFamily="-84" charset="-128"/>
              </a:rPr>
              <a:t>サービス等利用計画案の提出を求めるものとする。</a:t>
            </a:r>
            <a:endParaRPr lang="en-US" altLang="ja-JP" sz="1800">
              <a:solidFill>
                <a:srgbClr val="FF0000"/>
              </a:solidFill>
              <a:ea typeface="ヒラギノ角ゴ Pro W3" pitchFamily="-84" charset="-128"/>
            </a:endParaRPr>
          </a:p>
          <a:p>
            <a:pPr marL="0" indent="0" algn="r" eaLnBrk="1" hangingPunct="1">
              <a:buNone/>
            </a:pPr>
            <a:r>
              <a:rPr lang="ja-JP" altLang="en-US" sz="1800">
                <a:solidFill>
                  <a:srgbClr val="0070C0"/>
                </a:solidFill>
                <a:ea typeface="ヒラギノ角ゴ Pro W3" pitchFamily="-84" charset="-128"/>
              </a:rPr>
              <a:t>（</a:t>
            </a:r>
            <a:r>
              <a:rPr lang="en-US" altLang="ja-JP" sz="1800">
                <a:solidFill>
                  <a:srgbClr val="0070C0"/>
                </a:solidFill>
                <a:ea typeface="ヒラギノ角ゴ Pro W3" pitchFamily="-84" charset="-128"/>
              </a:rPr>
              <a:t>※</a:t>
            </a:r>
            <a:r>
              <a:rPr lang="ja-JP" altLang="en-US" sz="1800">
                <a:solidFill>
                  <a:srgbClr val="0070C0"/>
                </a:solidFill>
                <a:ea typeface="ヒラギノ角ゴ Pro W3" pitchFamily="-84" charset="-128"/>
              </a:rPr>
              <a:t>～ものとする＝義務）</a:t>
            </a:r>
            <a:endParaRPr lang="en-US" altLang="ja-JP" sz="1800">
              <a:solidFill>
                <a:srgbClr val="0070C0"/>
              </a:solidFill>
              <a:ea typeface="ヒラギノ角ゴ Pro W3" pitchFamily="-84" charset="-128"/>
            </a:endParaRPr>
          </a:p>
          <a:p>
            <a:pPr marL="0" indent="0" eaLnBrk="1" hangingPunct="1">
              <a:buNone/>
            </a:pPr>
            <a:endParaRPr lang="en-US" altLang="ja-JP" sz="1800">
              <a:ea typeface="ヒラギノ角ゴ Pro W3" pitchFamily="-84" charset="-128"/>
            </a:endParaRPr>
          </a:p>
          <a:p>
            <a:pPr marL="0" indent="0" eaLnBrk="1" hangingPunct="1">
              <a:buNone/>
            </a:pPr>
            <a:r>
              <a:rPr lang="ja-JP" altLang="en-US" sz="2400">
                <a:ea typeface="ヒラギノ角ゴ Pro W3" pitchFamily="-84" charset="-128"/>
              </a:rPr>
              <a:t>障害者総合支援法施行規則（省令）第</a:t>
            </a:r>
            <a:r>
              <a:rPr lang="en-US" altLang="ja-JP" sz="2400">
                <a:ea typeface="ヒラギノ角ゴ Pro W3" pitchFamily="-84" charset="-128"/>
              </a:rPr>
              <a:t>12</a:t>
            </a:r>
            <a:r>
              <a:rPr lang="ja-JP" altLang="en-US" sz="2400">
                <a:ea typeface="ヒラギノ角ゴ Pro W3" pitchFamily="-84" charset="-128"/>
              </a:rPr>
              <a:t>条の</a:t>
            </a:r>
            <a:r>
              <a:rPr lang="en-US" altLang="ja-JP" sz="2400">
                <a:ea typeface="ヒラギノ角ゴ Pro W3" pitchFamily="-84" charset="-128"/>
              </a:rPr>
              <a:t>2</a:t>
            </a:r>
          </a:p>
          <a:p>
            <a:pPr marL="0" indent="0" eaLnBrk="1" hangingPunct="1">
              <a:buNone/>
            </a:pPr>
            <a:r>
              <a:rPr lang="ja-JP" altLang="en-US" sz="1800">
                <a:ea typeface="ヒラギノ角ゴ Pro W3" pitchFamily="-84" charset="-128"/>
              </a:rPr>
              <a:t>法第二十二条第四項 に規定する厚生労働省令で定める場合は、障害者又は障害児の保護者が法第二十条第一項 の申請をした場合とする。ただし、当該障害者が介護保険法第八条第二十三項 に規定する居宅介護支援又は同法第八条の二第十八項 に規定する介護予防支援の対象となる場合には、市町村が必要と認める場合とする。</a:t>
            </a:r>
            <a:endParaRPr lang="en-US" altLang="ja-JP" sz="1800">
              <a:ea typeface="ヒラギノ角ゴ Pro W3" pitchFamily="-84" charset="-128"/>
            </a:endParaRPr>
          </a:p>
          <a:p>
            <a:pPr marL="0" indent="0" eaLnBrk="1" hangingPunct="1">
              <a:buNone/>
            </a:pPr>
            <a:endParaRPr lang="en-US" altLang="ja-JP" sz="1800">
              <a:ea typeface="ヒラギノ角ゴ Pro W3" pitchFamily="-84" charset="-128"/>
            </a:endParaRPr>
          </a:p>
          <a:p>
            <a:pPr marL="0" indent="0" eaLnBrk="1" hangingPunct="1">
              <a:buNone/>
            </a:pPr>
            <a:r>
              <a:rPr lang="ja-JP" altLang="en-US" sz="2400">
                <a:ea typeface="ヒラギノ角ゴ Pro W3" pitchFamily="-84" charset="-128"/>
              </a:rPr>
              <a:t>障害者総合支援法施行規則（省令）附則第</a:t>
            </a:r>
            <a:r>
              <a:rPr lang="en-US" altLang="ja-JP" sz="2400">
                <a:ea typeface="ヒラギノ角ゴ Pro W3" pitchFamily="-84" charset="-128"/>
              </a:rPr>
              <a:t>5</a:t>
            </a:r>
            <a:r>
              <a:rPr lang="ja-JP" altLang="en-US" sz="2400">
                <a:ea typeface="ヒラギノ角ゴ Pro W3" pitchFamily="-84" charset="-128"/>
              </a:rPr>
              <a:t>条</a:t>
            </a:r>
            <a:endParaRPr lang="en-US" altLang="ja-JP" sz="2400">
              <a:ea typeface="ヒラギノ角ゴ Pro W3" pitchFamily="-84" charset="-128"/>
            </a:endParaRPr>
          </a:p>
          <a:p>
            <a:pPr marL="0" indent="0" eaLnBrk="1" hangingPunct="1">
              <a:buNone/>
            </a:pPr>
            <a:r>
              <a:rPr lang="ja-JP" altLang="en-US" sz="2400">
                <a:ea typeface="ヒラギノ角ゴ Pro W3" pitchFamily="-84" charset="-128"/>
              </a:rPr>
              <a:t>（サービス等利用計画案の提出に関する経過措置）</a:t>
            </a:r>
            <a:endParaRPr lang="en-US" altLang="ja-JP" sz="2400">
              <a:ea typeface="ヒラギノ角ゴ Pro W3" pitchFamily="-84" charset="-128"/>
            </a:endParaRPr>
          </a:p>
          <a:p>
            <a:pPr marL="0" indent="0" eaLnBrk="1" hangingPunct="1">
              <a:buNone/>
            </a:pPr>
            <a:r>
              <a:rPr lang="ja-JP" altLang="en-US" sz="1800">
                <a:solidFill>
                  <a:srgbClr val="FF0000"/>
                </a:solidFill>
                <a:ea typeface="ヒラギノ角ゴ Pro W3" pitchFamily="-84" charset="-128"/>
              </a:rPr>
              <a:t>平成二十七年三月三十一日までの間は</a:t>
            </a:r>
            <a:r>
              <a:rPr lang="ja-JP" altLang="en-US" sz="1800">
                <a:ea typeface="ヒラギノ角ゴ Pro W3" pitchFamily="-84" charset="-128"/>
              </a:rPr>
              <a:t>、第十二条の二及び第三十四条の三十六の規定の適用については、これらの規定中「申請をした場合」とあるのは、「申請をした場合であって市町村が必要と認めるとき」とする。 </a:t>
            </a:r>
            <a:endParaRPr lang="en-US" altLang="ja-JP" sz="1800">
              <a:ea typeface="ヒラギノ角ゴ Pro W3" pitchFamily="-84" charset="-128"/>
            </a:endParaRPr>
          </a:p>
        </p:txBody>
      </p:sp>
      <p:sp>
        <p:nvSpPr>
          <p:cNvPr id="2" name="スライド番号プレースホルダー 1"/>
          <p:cNvSpPr>
            <a:spLocks noGrp="1"/>
          </p:cNvSpPr>
          <p:nvPr>
            <p:ph type="sldNum" sz="quarter" idx="12"/>
          </p:nvPr>
        </p:nvSpPr>
        <p:spPr/>
        <p:txBody>
          <a:bodyPr/>
          <a:lstStyle/>
          <a:p>
            <a:pPr>
              <a:defRPr/>
            </a:pPr>
            <a:fld id="{011B0A03-7C06-4BBA-8088-E53538E114FD}" type="slidenum">
              <a:rPr lang="ja-JP" altLang="en-US" smtClean="0"/>
              <a:pPr>
                <a:defRPr/>
              </a:pPr>
              <a:t>5</a:t>
            </a:fld>
            <a:endParaRPr lang="en-US" altLang="ja-JP"/>
          </a:p>
        </p:txBody>
      </p:sp>
    </p:spTree>
    <p:extLst>
      <p:ext uri="{BB962C8B-B14F-4D97-AF65-F5344CB8AC3E}">
        <p14:creationId xmlns:p14="http://schemas.microsoft.com/office/powerpoint/2010/main" val="347675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dirty="0" smtClean="0"/>
              <a:t>本日の流れ</a:t>
            </a:r>
          </a:p>
        </p:txBody>
      </p:sp>
      <p:sp>
        <p:nvSpPr>
          <p:cNvPr id="3" name="コンテンツ プレースホルダー 2"/>
          <p:cNvSpPr>
            <a:spLocks noGrp="1"/>
          </p:cNvSpPr>
          <p:nvPr>
            <p:ph idx="1"/>
          </p:nvPr>
        </p:nvSpPr>
        <p:spPr>
          <a:xfrm>
            <a:off x="457202" y="1196752"/>
            <a:ext cx="8507288" cy="5661248"/>
          </a:xfrm>
        </p:spPr>
        <p:txBody>
          <a:bodyPr rtlCol="0">
            <a:normAutofit fontScale="85000" lnSpcReduction="20000"/>
          </a:bodyPr>
          <a:lstStyle/>
          <a:p>
            <a:pPr marL="0" indent="0" fontAlgn="auto">
              <a:spcAft>
                <a:spcPts val="0"/>
              </a:spcAft>
              <a:buNone/>
              <a:defRPr/>
            </a:pPr>
            <a:r>
              <a:rPr lang="en-US" altLang="ja-JP" dirty="0" smtClean="0"/>
              <a:t>1.</a:t>
            </a:r>
            <a:r>
              <a:rPr lang="ja-JP" altLang="en-US" dirty="0" smtClean="0"/>
              <a:t>はじめに</a:t>
            </a:r>
            <a:endParaRPr lang="en-US" altLang="ja-JP" dirty="0" smtClean="0"/>
          </a:p>
          <a:p>
            <a:pPr marL="0" indent="0" fontAlgn="auto">
              <a:spcAft>
                <a:spcPts val="0"/>
              </a:spcAft>
              <a:buNone/>
              <a:defRPr/>
            </a:pPr>
            <a:r>
              <a:rPr lang="en-US" altLang="ja-JP" dirty="0" smtClean="0"/>
              <a:t>2.</a:t>
            </a:r>
            <a:r>
              <a:rPr lang="ja-JP" altLang="en-US" dirty="0" smtClean="0"/>
              <a:t>事例</a:t>
            </a:r>
            <a:endParaRPr lang="en-US" altLang="ja-JP" dirty="0" smtClean="0"/>
          </a:p>
          <a:p>
            <a:pPr marL="0" indent="0" fontAlgn="auto">
              <a:spcAft>
                <a:spcPts val="0"/>
              </a:spcAft>
              <a:buNone/>
              <a:defRPr/>
            </a:pPr>
            <a:r>
              <a:rPr lang="en-US" altLang="ja-JP" dirty="0" smtClean="0"/>
              <a:t>3.</a:t>
            </a:r>
            <a:r>
              <a:rPr lang="ja-JP" altLang="en-US" dirty="0" smtClean="0"/>
              <a:t>サービス</a:t>
            </a:r>
            <a:r>
              <a:rPr lang="ja-JP" altLang="en-US" dirty="0"/>
              <a:t>支給</a:t>
            </a:r>
            <a:r>
              <a:rPr lang="ja-JP" altLang="en-US" dirty="0" smtClean="0"/>
              <a:t>決定</a:t>
            </a:r>
            <a:r>
              <a:rPr lang="ja-JP" altLang="en-US" dirty="0"/>
              <a:t>プロセス</a:t>
            </a:r>
            <a:r>
              <a:rPr lang="ja-JP" altLang="en-US" dirty="0" smtClean="0"/>
              <a:t>と</a:t>
            </a:r>
            <a:r>
              <a:rPr lang="ja-JP" altLang="en-US" dirty="0"/>
              <a:t>計画相談支援</a:t>
            </a:r>
            <a:endParaRPr lang="en-US" altLang="ja-JP" dirty="0" smtClean="0"/>
          </a:p>
          <a:p>
            <a:pPr marL="0" indent="0" fontAlgn="auto">
              <a:spcAft>
                <a:spcPts val="0"/>
              </a:spcAft>
              <a:buNone/>
              <a:defRPr/>
            </a:pPr>
            <a:r>
              <a:rPr lang="en-US" altLang="ja-JP" dirty="0" smtClean="0"/>
              <a:t>4.</a:t>
            </a:r>
            <a:r>
              <a:rPr lang="ja-JP" altLang="en-US" dirty="0" smtClean="0"/>
              <a:t>計画相談支援と障害福祉サービスとの関係について</a:t>
            </a:r>
            <a:endParaRPr lang="en-US" altLang="ja-JP" dirty="0" smtClean="0"/>
          </a:p>
          <a:p>
            <a:pPr marL="0" indent="0" fontAlgn="auto">
              <a:spcAft>
                <a:spcPts val="0"/>
              </a:spcAft>
              <a:buNone/>
              <a:defRPr/>
            </a:pPr>
            <a:r>
              <a:rPr lang="ja-JP" altLang="en-US" sz="2600" dirty="0">
                <a:solidFill>
                  <a:prstClr val="black"/>
                </a:solidFill>
              </a:rPr>
              <a:t>　　</a:t>
            </a:r>
            <a:r>
              <a:rPr lang="en-US" altLang="ja-JP" sz="2600" dirty="0" smtClean="0">
                <a:solidFill>
                  <a:prstClr val="black"/>
                </a:solidFill>
              </a:rPr>
              <a:t>(1)</a:t>
            </a:r>
            <a:r>
              <a:rPr lang="ja-JP" altLang="en-US" sz="2600" dirty="0" smtClean="0">
                <a:solidFill>
                  <a:prstClr val="black"/>
                </a:solidFill>
              </a:rPr>
              <a:t>拡げる</a:t>
            </a:r>
            <a:r>
              <a:rPr lang="en-US" altLang="ja-JP" sz="2600" dirty="0">
                <a:solidFill>
                  <a:prstClr val="black"/>
                </a:solidFill>
              </a:rPr>
              <a:t>―</a:t>
            </a:r>
            <a:r>
              <a:rPr lang="ja-JP" altLang="en-US" sz="2600" dirty="0" smtClean="0">
                <a:solidFill>
                  <a:prstClr val="black"/>
                </a:solidFill>
              </a:rPr>
              <a:t>深める</a:t>
            </a:r>
            <a:endParaRPr lang="en-US" altLang="ja-JP" sz="2600" dirty="0">
              <a:solidFill>
                <a:prstClr val="black"/>
              </a:solidFill>
            </a:endParaRPr>
          </a:p>
          <a:p>
            <a:pPr marL="0" indent="0" fontAlgn="auto">
              <a:spcAft>
                <a:spcPts val="0"/>
              </a:spcAft>
              <a:buNone/>
              <a:defRPr/>
            </a:pPr>
            <a:r>
              <a:rPr lang="ja-JP" altLang="en-US" sz="2600" dirty="0">
                <a:solidFill>
                  <a:prstClr val="black"/>
                </a:solidFill>
              </a:rPr>
              <a:t>　　</a:t>
            </a:r>
            <a:r>
              <a:rPr lang="en-US" altLang="ja-JP" sz="2600" dirty="0" smtClean="0">
                <a:solidFill>
                  <a:prstClr val="black"/>
                </a:solidFill>
              </a:rPr>
              <a:t>(2)</a:t>
            </a:r>
            <a:r>
              <a:rPr lang="ja-JP" altLang="en-US" sz="2600" dirty="0" smtClean="0">
                <a:solidFill>
                  <a:prstClr val="black"/>
                </a:solidFill>
              </a:rPr>
              <a:t>対等</a:t>
            </a:r>
            <a:r>
              <a:rPr lang="ja-JP" altLang="en-US" sz="2600" dirty="0">
                <a:solidFill>
                  <a:prstClr val="black"/>
                </a:solidFill>
              </a:rPr>
              <a:t>・双方向・協働の</a:t>
            </a:r>
            <a:r>
              <a:rPr lang="ja-JP" altLang="en-US" sz="2600" dirty="0" smtClean="0">
                <a:solidFill>
                  <a:prstClr val="black"/>
                </a:solidFill>
              </a:rPr>
              <a:t>関係</a:t>
            </a:r>
            <a:endParaRPr lang="en-US" altLang="ja-JP" sz="2600" dirty="0" smtClean="0">
              <a:solidFill>
                <a:prstClr val="black"/>
              </a:solidFill>
            </a:endParaRPr>
          </a:p>
          <a:p>
            <a:pPr marL="0" indent="0" fontAlgn="auto">
              <a:spcAft>
                <a:spcPts val="0"/>
              </a:spcAft>
              <a:buNone/>
              <a:defRPr/>
            </a:pPr>
            <a:r>
              <a:rPr lang="en-US" altLang="ja-JP" sz="2600" dirty="0">
                <a:solidFill>
                  <a:prstClr val="black"/>
                </a:solidFill>
              </a:rPr>
              <a:t> </a:t>
            </a:r>
            <a:r>
              <a:rPr lang="en-US" altLang="ja-JP" sz="2600" dirty="0" smtClean="0">
                <a:solidFill>
                  <a:prstClr val="black"/>
                </a:solidFill>
              </a:rPr>
              <a:t>     </a:t>
            </a:r>
            <a:r>
              <a:rPr lang="en-US" altLang="ja-JP" sz="2600" dirty="0">
                <a:solidFill>
                  <a:prstClr val="black"/>
                </a:solidFill>
              </a:rPr>
              <a:t>(3)</a:t>
            </a:r>
            <a:r>
              <a:rPr lang="ja-JP" altLang="en-US" sz="2600" dirty="0">
                <a:solidFill>
                  <a:prstClr val="black"/>
                </a:solidFill>
              </a:rPr>
              <a:t>総括する</a:t>
            </a:r>
            <a:r>
              <a:rPr lang="en-US" altLang="ja-JP" sz="2600" dirty="0">
                <a:solidFill>
                  <a:prstClr val="black"/>
                </a:solidFill>
              </a:rPr>
              <a:t>―</a:t>
            </a:r>
            <a:r>
              <a:rPr lang="ja-JP" altLang="en-US" sz="2600" dirty="0">
                <a:solidFill>
                  <a:prstClr val="black"/>
                </a:solidFill>
              </a:rPr>
              <a:t>展開</a:t>
            </a:r>
            <a:r>
              <a:rPr lang="ja-JP" altLang="en-US" sz="2600" dirty="0" smtClean="0">
                <a:solidFill>
                  <a:prstClr val="black"/>
                </a:solidFill>
              </a:rPr>
              <a:t>する</a:t>
            </a:r>
            <a:endParaRPr lang="en-US" altLang="ja-JP" sz="2600" dirty="0">
              <a:solidFill>
                <a:prstClr val="black"/>
              </a:solidFill>
            </a:endParaRPr>
          </a:p>
          <a:p>
            <a:pPr marL="0" indent="0" fontAlgn="auto">
              <a:spcAft>
                <a:spcPts val="0"/>
              </a:spcAft>
              <a:buNone/>
              <a:defRPr/>
            </a:pPr>
            <a:r>
              <a:rPr lang="ja-JP" altLang="en-US" sz="2600" dirty="0">
                <a:solidFill>
                  <a:prstClr val="black"/>
                </a:solidFill>
              </a:rPr>
              <a:t>　　</a:t>
            </a:r>
            <a:r>
              <a:rPr lang="en-US" altLang="ja-JP" sz="2600" dirty="0" smtClean="0">
                <a:solidFill>
                  <a:prstClr val="black"/>
                </a:solidFill>
              </a:rPr>
              <a:t>(4)</a:t>
            </a:r>
            <a:r>
              <a:rPr lang="ja-JP" altLang="en-US" sz="2600" dirty="0" smtClean="0">
                <a:solidFill>
                  <a:prstClr val="black"/>
                </a:solidFill>
              </a:rPr>
              <a:t>本人</a:t>
            </a:r>
            <a:r>
              <a:rPr lang="ja-JP" altLang="en-US" sz="2600" dirty="0">
                <a:solidFill>
                  <a:prstClr val="black"/>
                </a:solidFill>
              </a:rPr>
              <a:t>と支援チームとの関係</a:t>
            </a:r>
            <a:endParaRPr lang="en-US" altLang="ja-JP" dirty="0" smtClean="0"/>
          </a:p>
          <a:p>
            <a:pPr marL="0" indent="0" fontAlgn="auto">
              <a:spcAft>
                <a:spcPts val="0"/>
              </a:spcAft>
              <a:buNone/>
              <a:defRPr/>
            </a:pPr>
            <a:r>
              <a:rPr lang="en-US" altLang="ja-JP" dirty="0" smtClean="0"/>
              <a:t>5.</a:t>
            </a:r>
            <a:r>
              <a:rPr lang="ja-JP" altLang="en-US" dirty="0" smtClean="0"/>
              <a:t>計画相談支援について伝えたいその他のポイント</a:t>
            </a:r>
            <a:endParaRPr lang="en-US" altLang="ja-JP" dirty="0" smtClean="0"/>
          </a:p>
          <a:p>
            <a:pPr marL="0" indent="0" fontAlgn="auto">
              <a:spcAft>
                <a:spcPts val="0"/>
              </a:spcAft>
              <a:buNone/>
              <a:defRPr/>
            </a:pPr>
            <a:r>
              <a:rPr lang="ja-JP" altLang="en-US" sz="2600" dirty="0"/>
              <a:t>　　</a:t>
            </a:r>
            <a:r>
              <a:rPr lang="en-US" altLang="ja-JP" sz="2600" dirty="0" smtClean="0"/>
              <a:t>(1)</a:t>
            </a:r>
            <a:r>
              <a:rPr lang="ja-JP" altLang="en-US" sz="2600" dirty="0" smtClean="0"/>
              <a:t>セルフ</a:t>
            </a:r>
            <a:r>
              <a:rPr lang="ja-JP" altLang="en-US" sz="2600" dirty="0"/>
              <a:t>作成について</a:t>
            </a:r>
            <a:endParaRPr lang="en-US" altLang="ja-JP" sz="2600" dirty="0"/>
          </a:p>
          <a:p>
            <a:pPr marL="0" indent="0" fontAlgn="auto">
              <a:spcAft>
                <a:spcPts val="0"/>
              </a:spcAft>
              <a:buNone/>
              <a:defRPr/>
            </a:pPr>
            <a:r>
              <a:rPr lang="ja-JP" altLang="en-US" sz="2600" dirty="0"/>
              <a:t>　　</a:t>
            </a:r>
            <a:r>
              <a:rPr lang="en-US" altLang="ja-JP" sz="2600" dirty="0" smtClean="0"/>
              <a:t>(2)</a:t>
            </a:r>
            <a:r>
              <a:rPr lang="ja-JP" altLang="en-US" sz="2600" dirty="0" smtClean="0"/>
              <a:t>モニタリング</a:t>
            </a:r>
            <a:r>
              <a:rPr lang="ja-JP" altLang="en-US" sz="2600" dirty="0"/>
              <a:t>期間について</a:t>
            </a:r>
            <a:endParaRPr lang="en-US" altLang="ja-JP" sz="2600" dirty="0"/>
          </a:p>
          <a:p>
            <a:pPr marL="0" indent="0" fontAlgn="auto">
              <a:spcAft>
                <a:spcPts val="0"/>
              </a:spcAft>
              <a:buNone/>
              <a:defRPr/>
            </a:pPr>
            <a:r>
              <a:rPr lang="ja-JP" altLang="en-US" sz="2600" dirty="0"/>
              <a:t>　　</a:t>
            </a:r>
            <a:r>
              <a:rPr lang="en-US" altLang="ja-JP" sz="2600" dirty="0" smtClean="0"/>
              <a:t>(3)</a:t>
            </a:r>
            <a:r>
              <a:rPr lang="ja-JP" altLang="en-US" sz="2600" dirty="0" smtClean="0"/>
              <a:t>書式</a:t>
            </a:r>
            <a:r>
              <a:rPr lang="ja-JP" altLang="en-US" sz="2600" dirty="0"/>
              <a:t>について</a:t>
            </a:r>
            <a:endParaRPr lang="en-US" altLang="ja-JP" sz="2600" dirty="0"/>
          </a:p>
          <a:p>
            <a:pPr marL="0" indent="0" fontAlgn="auto">
              <a:spcAft>
                <a:spcPts val="0"/>
              </a:spcAft>
              <a:buNone/>
              <a:defRPr/>
            </a:pPr>
            <a:r>
              <a:rPr lang="ja-JP" altLang="en-US" sz="2600" dirty="0"/>
              <a:t>　　</a:t>
            </a:r>
            <a:r>
              <a:rPr lang="en-US" altLang="ja-JP" sz="2600" dirty="0" smtClean="0"/>
              <a:t>(4)</a:t>
            </a:r>
            <a:r>
              <a:rPr lang="ja-JP" altLang="en-US" sz="2600" dirty="0" smtClean="0"/>
              <a:t>サービス</a:t>
            </a:r>
            <a:r>
              <a:rPr lang="ja-JP" altLang="en-US" sz="2600" dirty="0"/>
              <a:t>提供事業者がニーズキャッチした場合に</a:t>
            </a:r>
            <a:r>
              <a:rPr lang="ja-JP" altLang="en-US" sz="2600" dirty="0" smtClean="0"/>
              <a:t>ついて</a:t>
            </a:r>
            <a:endParaRPr lang="en-US" altLang="ja-JP" sz="2600" dirty="0" smtClean="0"/>
          </a:p>
          <a:p>
            <a:pPr marL="0" indent="0" fontAlgn="auto">
              <a:spcAft>
                <a:spcPts val="0"/>
              </a:spcAft>
              <a:buNone/>
              <a:defRPr/>
            </a:pPr>
            <a:r>
              <a:rPr lang="en-US" altLang="ja-JP" dirty="0" smtClean="0"/>
              <a:t>6.</a:t>
            </a:r>
            <a:r>
              <a:rPr lang="ja-JP" altLang="en-US" dirty="0" smtClean="0"/>
              <a:t>おわりに</a:t>
            </a:r>
            <a:endParaRPr lang="en-US" altLang="ja-JP" sz="2600" dirty="0"/>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6</a:t>
            </a:fld>
            <a:endParaRPr lang="ja-JP" altLang="en-US">
              <a:solidFill>
                <a:prstClr val="black">
                  <a:tint val="75000"/>
                </a:prstClr>
              </a:solidFill>
            </a:endParaRPr>
          </a:p>
        </p:txBody>
      </p:sp>
    </p:spTree>
    <p:extLst>
      <p:ext uri="{BB962C8B-B14F-4D97-AF65-F5344CB8AC3E}">
        <p14:creationId xmlns:p14="http://schemas.microsoft.com/office/powerpoint/2010/main" val="1966768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ー 2"/>
          <p:cNvSpPr>
            <a:spLocks noGrp="1"/>
          </p:cNvSpPr>
          <p:nvPr>
            <p:ph idx="1"/>
          </p:nvPr>
        </p:nvSpPr>
        <p:spPr>
          <a:xfrm>
            <a:off x="179512" y="692696"/>
            <a:ext cx="8229600" cy="792088"/>
          </a:xfrm>
        </p:spPr>
        <p:txBody>
          <a:bodyPr/>
          <a:lstStyle/>
          <a:p>
            <a:pPr marL="0" indent="0" algn="ctr">
              <a:buNone/>
            </a:pPr>
            <a:r>
              <a:rPr lang="en-US" altLang="ja-JP" sz="4400" dirty="0" smtClean="0"/>
              <a:t>2.</a:t>
            </a:r>
            <a:r>
              <a:rPr lang="ja-JP" altLang="en-US" sz="4400" dirty="0" smtClean="0"/>
              <a:t>事例</a:t>
            </a:r>
            <a:endParaRPr lang="en-US" altLang="ja-JP" sz="4400" dirty="0"/>
          </a:p>
        </p:txBody>
      </p:sp>
      <p:sp>
        <p:nvSpPr>
          <p:cNvPr id="3" name="コンテンツ プレースホルダー 2"/>
          <p:cNvSpPr txBox="1">
            <a:spLocks/>
          </p:cNvSpPr>
          <p:nvPr/>
        </p:nvSpPr>
        <p:spPr bwMode="auto">
          <a:xfrm>
            <a:off x="323528" y="3861048"/>
            <a:ext cx="85072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rtlCol="0" anchor="t" anchorCtr="0" compatLnSpc="1">
            <a:prstTxWarp prst="textNoShape">
              <a:avLst/>
            </a:prstTxWarp>
            <a:normAutofit/>
          </a:bodyPr>
          <a:lstStyle>
            <a:lvl1pPr marL="342519" indent="-342519"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114" indent="-285433"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709" indent="-228339"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397"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090" indent="-228339"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773"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456"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145"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1824" indent="-228339" algn="l" defTabSz="91336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defTabSz="914400" fontAlgn="auto">
              <a:spcAft>
                <a:spcPts val="0"/>
              </a:spcAft>
              <a:buFont typeface="Arial" pitchFamily="34" charset="0"/>
              <a:buNone/>
              <a:defRPr/>
            </a:pPr>
            <a:r>
              <a:rPr lang="en-US" altLang="ja-JP" sz="4400" dirty="0" smtClean="0"/>
              <a:t>3.</a:t>
            </a:r>
            <a:r>
              <a:rPr lang="ja-JP" altLang="en-US" sz="4400" dirty="0" smtClean="0"/>
              <a:t>サービス支給決定プロセスと</a:t>
            </a:r>
            <a:endParaRPr lang="en-US" altLang="ja-JP" sz="4400" dirty="0" smtClean="0"/>
          </a:p>
          <a:p>
            <a:pPr marL="0" indent="0" algn="ctr" defTabSz="914400" fontAlgn="auto">
              <a:spcAft>
                <a:spcPts val="0"/>
              </a:spcAft>
              <a:buFont typeface="Arial" pitchFamily="34" charset="0"/>
              <a:buNone/>
              <a:defRPr/>
            </a:pPr>
            <a:r>
              <a:rPr lang="ja-JP" altLang="en-US" sz="4400" dirty="0" smtClean="0"/>
              <a:t>計画相談支援</a:t>
            </a:r>
            <a:endParaRPr lang="en-US" altLang="ja-JP" sz="3600" dirty="0"/>
          </a:p>
        </p:txBody>
      </p:sp>
      <p:sp>
        <p:nvSpPr>
          <p:cNvPr id="2" name="スライド番号プレースホルダー 1"/>
          <p:cNvSpPr>
            <a:spLocks noGrp="1"/>
          </p:cNvSpPr>
          <p:nvPr>
            <p:ph type="sldNum" sz="quarter" idx="12"/>
          </p:nvPr>
        </p:nvSpPr>
        <p:spPr/>
        <p:txBody>
          <a:bodyPr/>
          <a:lstStyle/>
          <a:p>
            <a:pPr>
              <a:defRPr/>
            </a:pPr>
            <a:fld id="{CC0B227F-00C6-4FD5-93BB-ED1B14DA57DE}" type="slidenum">
              <a:rPr lang="ja-JP" altLang="en-US" smtClean="0">
                <a:solidFill>
                  <a:prstClr val="black">
                    <a:tint val="75000"/>
                  </a:prstClr>
                </a:solidFill>
              </a:rPr>
              <a:pPr>
                <a:defRPr/>
              </a:pPr>
              <a:t>7</a:t>
            </a:fld>
            <a:endParaRPr lang="ja-JP" altLang="en-US">
              <a:solidFill>
                <a:prstClr val="black">
                  <a:tint val="75000"/>
                </a:prstClr>
              </a:solidFill>
            </a:endParaRPr>
          </a:p>
        </p:txBody>
      </p:sp>
    </p:spTree>
    <p:extLst>
      <p:ext uri="{BB962C8B-B14F-4D97-AF65-F5344CB8AC3E}">
        <p14:creationId xmlns:p14="http://schemas.microsoft.com/office/powerpoint/2010/main" val="410756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252073" y="1268422"/>
            <a:ext cx="8508023" cy="2484437"/>
          </a:xfrm>
          <a:prstGeom prst="rect">
            <a:avLst/>
          </a:prstGeom>
          <a:gradFill flip="none" rotWithShape="1">
            <a:gsLst>
              <a:gs pos="0">
                <a:schemeClr val="accent6">
                  <a:lumMod val="60000"/>
                  <a:lumOff val="40000"/>
                </a:schemeClr>
              </a:gs>
              <a:gs pos="50000">
                <a:schemeClr val="accent6">
                  <a:lumMod val="40000"/>
                  <a:lumOff val="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48" name="正方形/長方形 47"/>
          <p:cNvSpPr/>
          <p:nvPr/>
        </p:nvSpPr>
        <p:spPr bwMode="auto">
          <a:xfrm>
            <a:off x="2910280" y="4127500"/>
            <a:ext cx="5849815" cy="2165350"/>
          </a:xfrm>
          <a:prstGeom prst="rect">
            <a:avLst/>
          </a:prstGeom>
          <a:gradFill flip="none" rotWithShape="1">
            <a:gsLst>
              <a:gs pos="0">
                <a:schemeClr val="accent5">
                  <a:lumMod val="60000"/>
                  <a:lumOff val="40000"/>
                </a:schemeClr>
              </a:gs>
              <a:gs pos="50000">
                <a:schemeClr val="accent5">
                  <a:lumMod val="40000"/>
                  <a:lumOff val="60000"/>
                </a:schemeClr>
              </a:gs>
              <a:gs pos="100000">
                <a:schemeClr val="bg1"/>
              </a:gs>
            </a:gsLst>
            <a:lin ang="0" scaled="1"/>
            <a:tileRect/>
          </a:gradFill>
          <a:ln w="12700" cap="flat" cmpd="sng" algn="ctr">
            <a:noFill/>
            <a:prstDash val="solid"/>
            <a:round/>
            <a:headEnd type="triangle" w="med" len="med"/>
            <a:tailEnd type="triangle" w="med" len="med"/>
          </a:ln>
          <a:effectLst/>
        </p:spPr>
        <p:txBody>
          <a:bodyPr vert="eaVert" lIns="74212" tIns="8889" rIns="74212" bIns="8889" anchor="ctr"/>
          <a:lstStyle/>
          <a:p>
            <a:pPr algn="ctr">
              <a:defRPr/>
            </a:pPr>
            <a:endParaRPr lang="ja-JP" altLang="en-US" spc="-150" dirty="0">
              <a:solidFill>
                <a:prstClr val="black"/>
              </a:solidFill>
              <a:latin typeface="ＭＳ 明朝" pitchFamily="17" charset="-128"/>
              <a:ea typeface="ＭＳ 明朝" pitchFamily="17" charset="-128"/>
            </a:endParaRPr>
          </a:p>
        </p:txBody>
      </p:sp>
      <p:sp>
        <p:nvSpPr>
          <p:cNvPr id="44" name="三方向矢印 43"/>
          <p:cNvSpPr/>
          <p:nvPr/>
        </p:nvSpPr>
        <p:spPr>
          <a:xfrm rot="5400000">
            <a:off x="6333881" y="1994272"/>
            <a:ext cx="863600" cy="3590192"/>
          </a:xfrm>
          <a:prstGeom prst="leftRightUpArrow">
            <a:avLst>
              <a:gd name="adj1" fmla="val 25000"/>
              <a:gd name="adj2" fmla="val 22539"/>
              <a:gd name="adj3" fmla="val 17617"/>
            </a:avLst>
          </a:prstGeom>
          <a:gradFill flip="none" rotWithShape="1">
            <a:gsLst>
              <a:gs pos="0">
                <a:schemeClr val="accent2">
                  <a:lumMod val="75000"/>
                </a:schemeClr>
              </a:gs>
              <a:gs pos="50000">
                <a:schemeClr val="accent6">
                  <a:lumMod val="60000"/>
                  <a:lumOff val="40000"/>
                </a:schemeClr>
              </a:gs>
              <a:gs pos="100000">
                <a:schemeClr val="accent1">
                  <a:tint val="23500"/>
                  <a:satMod val="160000"/>
                </a:schemeClr>
              </a:gs>
            </a:gsLst>
            <a:lin ang="16200000" scaled="1"/>
            <a:tileRect/>
          </a:gradFill>
          <a:ln>
            <a:noFill/>
          </a:ln>
          <a:effectLst>
            <a:outerShdw blurRad="241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dirty="0">
              <a:solidFill>
                <a:prstClr val="white"/>
              </a:solidFill>
            </a:endParaRPr>
          </a:p>
        </p:txBody>
      </p:sp>
      <p:sp>
        <p:nvSpPr>
          <p:cNvPr id="90" name="右矢印 89"/>
          <p:cNvSpPr/>
          <p:nvPr/>
        </p:nvSpPr>
        <p:spPr>
          <a:xfrm>
            <a:off x="2312083" y="5979966"/>
            <a:ext cx="6646893" cy="833443"/>
          </a:xfrm>
          <a:prstGeom prst="rightArrow">
            <a:avLst>
              <a:gd name="adj1" fmla="val 70415"/>
              <a:gd name="adj2" fmla="val 25914"/>
            </a:avLst>
          </a:prstGeom>
          <a:gradFill flip="none" rotWithShape="1">
            <a:gsLst>
              <a:gs pos="0">
                <a:schemeClr val="tx2">
                  <a:lumMod val="50000"/>
                </a:schemeClr>
              </a:gs>
              <a:gs pos="50000">
                <a:schemeClr val="tx2">
                  <a:lumMod val="60000"/>
                  <a:lumOff val="40000"/>
                </a:schemeClr>
              </a:gs>
              <a:gs pos="100000">
                <a:schemeClr val="tx2">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5957" tIns="45668" rIns="35957" bIns="45668" anchor="b"/>
          <a:lstStyle/>
          <a:p>
            <a:pPr algn="ctr">
              <a:defRPr/>
            </a:pPr>
            <a:r>
              <a:rPr lang="ja-JP" altLang="en-US" sz="2400" b="1" spc="-150" dirty="0">
                <a:solidFill>
                  <a:prstClr val="white"/>
                </a:solidFill>
              </a:rPr>
              <a:t>　　サービス提供責任者</a:t>
            </a:r>
            <a:r>
              <a:rPr lang="en-US" altLang="ja-JP" sz="2400" b="1" spc="-150" dirty="0">
                <a:solidFill>
                  <a:prstClr val="white"/>
                </a:solidFill>
              </a:rPr>
              <a:t>(</a:t>
            </a:r>
            <a:r>
              <a:rPr lang="ja-JP" altLang="en-US" sz="2400" b="1" spc="-150" dirty="0">
                <a:solidFill>
                  <a:prstClr val="white"/>
                </a:solidFill>
              </a:rPr>
              <a:t>居宅介護計画</a:t>
            </a:r>
            <a:r>
              <a:rPr lang="en-US" altLang="ja-JP" sz="2400" b="1" spc="-150" dirty="0">
                <a:solidFill>
                  <a:prstClr val="white"/>
                </a:solidFill>
              </a:rPr>
              <a:t>)</a:t>
            </a:r>
            <a:r>
              <a:rPr lang="ja-JP" altLang="en-US" sz="2400" b="1" spc="-150" dirty="0">
                <a:solidFill>
                  <a:prstClr val="white"/>
                </a:solidFill>
              </a:rPr>
              <a:t>による支援</a:t>
            </a:r>
          </a:p>
        </p:txBody>
      </p:sp>
      <p:sp>
        <p:nvSpPr>
          <p:cNvPr id="53256" name="Rectangle 28"/>
          <p:cNvSpPr>
            <a:spLocks noChangeArrowheads="1"/>
          </p:cNvSpPr>
          <p:nvPr/>
        </p:nvSpPr>
        <p:spPr bwMode="auto">
          <a:xfrm>
            <a:off x="2976197" y="4221163"/>
            <a:ext cx="457200" cy="193040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a:solidFill>
                  <a:prstClr val="black"/>
                </a:solidFill>
              </a:rPr>
              <a:t>相談支援時の状況把握</a:t>
            </a:r>
          </a:p>
        </p:txBody>
      </p:sp>
      <p:sp>
        <p:nvSpPr>
          <p:cNvPr id="53257" name="Rectangle 29"/>
          <p:cNvSpPr>
            <a:spLocks noChangeArrowheads="1"/>
          </p:cNvSpPr>
          <p:nvPr/>
        </p:nvSpPr>
        <p:spPr bwMode="auto">
          <a:xfrm>
            <a:off x="3581406" y="4245006"/>
            <a:ext cx="325315" cy="1920875"/>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a:solidFill>
                  <a:prstClr val="black"/>
                </a:solidFill>
              </a:rPr>
              <a:t>アセスメント</a:t>
            </a:r>
          </a:p>
        </p:txBody>
      </p:sp>
      <p:sp>
        <p:nvSpPr>
          <p:cNvPr id="53258" name="Rectangle 30"/>
          <p:cNvSpPr>
            <a:spLocks noChangeArrowheads="1"/>
          </p:cNvSpPr>
          <p:nvPr/>
        </p:nvSpPr>
        <p:spPr bwMode="auto">
          <a:xfrm>
            <a:off x="4438651" y="4240224"/>
            <a:ext cx="398585" cy="1925637"/>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dirty="0">
                <a:solidFill>
                  <a:prstClr val="black"/>
                </a:solidFill>
              </a:rPr>
              <a:t>居宅介護計画の作成　</a:t>
            </a:r>
          </a:p>
        </p:txBody>
      </p:sp>
      <p:sp>
        <p:nvSpPr>
          <p:cNvPr id="53259" name="Rectangle 31"/>
          <p:cNvSpPr>
            <a:spLocks noChangeArrowheads="1"/>
          </p:cNvSpPr>
          <p:nvPr/>
        </p:nvSpPr>
        <p:spPr bwMode="auto">
          <a:xfrm>
            <a:off x="4970585" y="4237039"/>
            <a:ext cx="391258" cy="1928812"/>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spcBef>
                <a:spcPct val="50000"/>
              </a:spcBef>
            </a:pPr>
            <a:r>
              <a:rPr lang="ja-JP" altLang="en-US" sz="1400" dirty="0">
                <a:solidFill>
                  <a:prstClr val="black"/>
                </a:solidFill>
              </a:rPr>
              <a:t>居宅介護計画の実施　</a:t>
            </a:r>
          </a:p>
        </p:txBody>
      </p:sp>
      <p:sp>
        <p:nvSpPr>
          <p:cNvPr id="53260" name="Rectangle 32"/>
          <p:cNvSpPr>
            <a:spLocks noChangeArrowheads="1"/>
          </p:cNvSpPr>
          <p:nvPr/>
        </p:nvSpPr>
        <p:spPr bwMode="auto">
          <a:xfrm>
            <a:off x="7304948" y="4221163"/>
            <a:ext cx="325315" cy="194310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spcBef>
                <a:spcPct val="50000"/>
              </a:spcBef>
            </a:pPr>
            <a:r>
              <a:rPr lang="ja-JP" altLang="en-US" sz="1400">
                <a:solidFill>
                  <a:prstClr val="black"/>
                </a:solidFill>
              </a:rPr>
              <a:t>中間評価と修正</a:t>
            </a:r>
          </a:p>
        </p:txBody>
      </p:sp>
      <p:sp>
        <p:nvSpPr>
          <p:cNvPr id="53261" name="Rectangle 33"/>
          <p:cNvSpPr>
            <a:spLocks noChangeArrowheads="1"/>
          </p:cNvSpPr>
          <p:nvPr/>
        </p:nvSpPr>
        <p:spPr bwMode="auto">
          <a:xfrm>
            <a:off x="7970228" y="4216400"/>
            <a:ext cx="323850" cy="194945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spcBef>
                <a:spcPct val="50000"/>
              </a:spcBef>
            </a:pPr>
            <a:r>
              <a:rPr lang="ja-JP" altLang="en-US" sz="1400">
                <a:solidFill>
                  <a:prstClr val="black"/>
                </a:solidFill>
              </a:rPr>
              <a:t>終了時評価　　　　　　　</a:t>
            </a:r>
          </a:p>
        </p:txBody>
      </p:sp>
      <p:sp>
        <p:nvSpPr>
          <p:cNvPr id="12302" name="AutoShape 2"/>
          <p:cNvSpPr>
            <a:spLocks noChangeArrowheads="1"/>
          </p:cNvSpPr>
          <p:nvPr/>
        </p:nvSpPr>
        <p:spPr bwMode="auto">
          <a:xfrm>
            <a:off x="429365" y="148050"/>
            <a:ext cx="8308731" cy="567913"/>
          </a:xfrm>
          <a:prstGeom prst="parallelogram">
            <a:avLst>
              <a:gd name="adj" fmla="val 102534"/>
            </a:avLst>
          </a:prstGeom>
          <a:gradFill rotWithShape="1">
            <a:gsLst>
              <a:gs pos="0">
                <a:srgbClr val="97FFB8"/>
              </a:gs>
              <a:gs pos="50000">
                <a:srgbClr val="BFFFD2"/>
              </a:gs>
              <a:gs pos="100000">
                <a:srgbClr val="DFFFE8"/>
              </a:gs>
            </a:gsLst>
            <a:lin ang="16200000" scaled="1"/>
          </a:gradFill>
          <a:ln w="12700" algn="ctr">
            <a:solidFill>
              <a:schemeClr val="bg1"/>
            </a:solidFill>
            <a:miter lim="800000"/>
            <a:headEnd/>
            <a:tailEnd/>
          </a:ln>
        </p:spPr>
        <p:txBody>
          <a:bodyPr wrap="none" lIns="74212" tIns="8889" rIns="74212" bIns="8889" anchor="ctr"/>
          <a:lstStyle/>
          <a:p>
            <a:endParaRPr lang="ja-JP" altLang="en-US">
              <a:solidFill>
                <a:prstClr val="black"/>
              </a:solidFill>
            </a:endParaRPr>
          </a:p>
        </p:txBody>
      </p:sp>
      <p:sp>
        <p:nvSpPr>
          <p:cNvPr id="2" name="タイトル 1"/>
          <p:cNvSpPr>
            <a:spLocks noGrp="1"/>
          </p:cNvSpPr>
          <p:nvPr>
            <p:ph type="title"/>
          </p:nvPr>
        </p:nvSpPr>
        <p:spPr>
          <a:xfrm>
            <a:off x="146539" y="265114"/>
            <a:ext cx="8911004" cy="500062"/>
          </a:xfrm>
        </p:spPr>
        <p:txBody>
          <a:bodyPr rtlCol="0">
            <a:normAutofit fontScale="90000"/>
          </a:bodyPr>
          <a:lstStyle/>
          <a:p>
            <a:pPr>
              <a:defRPr/>
            </a:pPr>
            <a:r>
              <a:rPr lang="ja-JP" altLang="en-US" sz="3600" dirty="0"/>
              <a:t>サ責と相談支援の連携</a:t>
            </a:r>
            <a:r>
              <a:rPr lang="en-US" altLang="ja-JP" sz="3600" dirty="0"/>
              <a:t>【</a:t>
            </a:r>
            <a:r>
              <a:rPr lang="ja-JP" altLang="en-US" sz="3600" dirty="0"/>
              <a:t>本来型</a:t>
            </a:r>
            <a:r>
              <a:rPr lang="en-US" altLang="ja-JP" sz="3600" dirty="0"/>
              <a:t>】</a:t>
            </a:r>
            <a:endParaRPr lang="ja-JP" altLang="en-US" sz="2400" dirty="0"/>
          </a:p>
        </p:txBody>
      </p:sp>
      <p:sp>
        <p:nvSpPr>
          <p:cNvPr id="37" name="右矢印 36"/>
          <p:cNvSpPr/>
          <p:nvPr/>
        </p:nvSpPr>
        <p:spPr>
          <a:xfrm>
            <a:off x="976098" y="764704"/>
            <a:ext cx="7982852" cy="873158"/>
          </a:xfrm>
          <a:prstGeom prst="rightArrow">
            <a:avLst>
              <a:gd name="adj1" fmla="val 70415"/>
              <a:gd name="adj2" fmla="val 50000"/>
            </a:avLst>
          </a:prstGeom>
          <a:gradFill flip="none" rotWithShape="1">
            <a:gsLst>
              <a:gs pos="0">
                <a:srgbClr val="C00000"/>
              </a:gs>
              <a:gs pos="50000">
                <a:srgbClr val="FF0000"/>
              </a:gs>
              <a:gs pos="100000">
                <a:schemeClr val="accent2">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336" tIns="71918" rIns="91336" bIns="45668"/>
          <a:lstStyle/>
          <a:p>
            <a:pPr algn="ctr">
              <a:defRPr/>
            </a:pPr>
            <a:r>
              <a:rPr lang="ja-JP" altLang="en-US" sz="2400" b="1" dirty="0">
                <a:solidFill>
                  <a:prstClr val="white"/>
                </a:solidFill>
              </a:rPr>
              <a:t>相談支援専門員</a:t>
            </a:r>
            <a:r>
              <a:rPr lang="en-US" altLang="ja-JP" sz="2400" b="1" dirty="0">
                <a:solidFill>
                  <a:prstClr val="white"/>
                </a:solidFill>
              </a:rPr>
              <a:t>(</a:t>
            </a:r>
            <a:r>
              <a:rPr lang="ja-JP" altLang="en-US" sz="2400" b="1" dirty="0">
                <a:solidFill>
                  <a:prstClr val="white"/>
                </a:solidFill>
              </a:rPr>
              <a:t>サービス等利用計画</a:t>
            </a:r>
            <a:r>
              <a:rPr lang="en-US" altLang="ja-JP" sz="2400" b="1" dirty="0">
                <a:solidFill>
                  <a:prstClr val="white"/>
                </a:solidFill>
              </a:rPr>
              <a:t>)</a:t>
            </a:r>
            <a:r>
              <a:rPr lang="ja-JP" altLang="en-US" sz="2400" b="1" dirty="0">
                <a:solidFill>
                  <a:prstClr val="white"/>
                </a:solidFill>
              </a:rPr>
              <a:t>による支援</a:t>
            </a:r>
          </a:p>
        </p:txBody>
      </p:sp>
      <p:sp>
        <p:nvSpPr>
          <p:cNvPr id="53267" name="Rectangle 9"/>
          <p:cNvSpPr>
            <a:spLocks noChangeArrowheads="1"/>
          </p:cNvSpPr>
          <p:nvPr/>
        </p:nvSpPr>
        <p:spPr bwMode="auto">
          <a:xfrm>
            <a:off x="5496658" y="1433513"/>
            <a:ext cx="404446" cy="19240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53268" name="Rectangle 19"/>
          <p:cNvSpPr>
            <a:spLocks noChangeArrowheads="1"/>
          </p:cNvSpPr>
          <p:nvPr/>
        </p:nvSpPr>
        <p:spPr bwMode="auto">
          <a:xfrm>
            <a:off x="4954466" y="1412875"/>
            <a:ext cx="408842" cy="19240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サービス利用</a:t>
            </a:r>
          </a:p>
        </p:txBody>
      </p:sp>
      <p:sp>
        <p:nvSpPr>
          <p:cNvPr id="53269" name="Rectangle 23"/>
          <p:cNvSpPr>
            <a:spLocks noChangeArrowheads="1"/>
          </p:cNvSpPr>
          <p:nvPr/>
        </p:nvSpPr>
        <p:spPr bwMode="auto">
          <a:xfrm>
            <a:off x="3014297" y="1412875"/>
            <a:ext cx="427892"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サービス担当者会議</a:t>
            </a:r>
          </a:p>
        </p:txBody>
      </p:sp>
      <p:sp>
        <p:nvSpPr>
          <p:cNvPr id="53270" name="Rectangle 24"/>
          <p:cNvSpPr>
            <a:spLocks noChangeArrowheads="1"/>
          </p:cNvSpPr>
          <p:nvPr/>
        </p:nvSpPr>
        <p:spPr bwMode="auto">
          <a:xfrm>
            <a:off x="2193684" y="1412875"/>
            <a:ext cx="317988" cy="2160588"/>
          </a:xfrm>
          <a:prstGeom prst="rect">
            <a:avLst/>
          </a:prstGeom>
          <a:solidFill>
            <a:srgbClr val="FF0000"/>
          </a:solidFill>
          <a:ln w="9525">
            <a:solidFill>
              <a:srgbClr val="000000"/>
            </a:solidFill>
            <a:miter lim="800000"/>
            <a:headEnd/>
            <a:tailEnd/>
          </a:ln>
        </p:spPr>
        <p:txBody>
          <a:bodyPr vert="eaVert" wrap="none" lIns="91336" tIns="45668" rIns="91336" bIns="45668" anchor="ctr"/>
          <a:lstStyle/>
          <a:p>
            <a:pPr algn="ctr"/>
            <a:r>
              <a:rPr lang="ja-JP" altLang="en-US" sz="1400">
                <a:solidFill>
                  <a:prstClr val="white"/>
                </a:solidFill>
              </a:rPr>
              <a:t>サービス利用計画案の作成</a:t>
            </a:r>
          </a:p>
        </p:txBody>
      </p:sp>
      <p:sp>
        <p:nvSpPr>
          <p:cNvPr id="53271" name="Rectangle 34"/>
          <p:cNvSpPr>
            <a:spLocks noChangeArrowheads="1"/>
          </p:cNvSpPr>
          <p:nvPr/>
        </p:nvSpPr>
        <p:spPr bwMode="auto">
          <a:xfrm>
            <a:off x="1351111" y="1412875"/>
            <a:ext cx="309197"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アセスメント・課題分析</a:t>
            </a:r>
          </a:p>
        </p:txBody>
      </p:sp>
      <p:sp>
        <p:nvSpPr>
          <p:cNvPr id="53272" name="Rectangle 9"/>
          <p:cNvSpPr>
            <a:spLocks noChangeArrowheads="1"/>
          </p:cNvSpPr>
          <p:nvPr/>
        </p:nvSpPr>
        <p:spPr bwMode="auto">
          <a:xfrm>
            <a:off x="7961436" y="1433513"/>
            <a:ext cx="332642" cy="19240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終結</a:t>
            </a:r>
          </a:p>
        </p:txBody>
      </p:sp>
      <p:sp>
        <p:nvSpPr>
          <p:cNvPr id="99" name="線吹き出し 2 (枠付き) 98"/>
          <p:cNvSpPr/>
          <p:nvPr/>
        </p:nvSpPr>
        <p:spPr>
          <a:xfrm>
            <a:off x="5502525" y="4797456"/>
            <a:ext cx="1525465" cy="1166813"/>
          </a:xfrm>
          <a:prstGeom prst="borderCallout2">
            <a:avLst>
              <a:gd name="adj1" fmla="val -1529"/>
              <a:gd name="adj2" fmla="val 51270"/>
              <a:gd name="adj3" fmla="val -62565"/>
              <a:gd name="adj4" fmla="val 50890"/>
              <a:gd name="adj5" fmla="val -90321"/>
              <a:gd name="adj6" fmla="val 105149"/>
            </a:avLst>
          </a:prstGeom>
          <a:solidFill>
            <a:schemeClr val="bg1"/>
          </a:solidFill>
          <a:ln w="25400">
            <a:prstDash val="sysDash"/>
            <a:headEnd type="oval"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defRPr/>
            </a:pPr>
            <a:r>
              <a:rPr lang="ja-JP" altLang="en-US" sz="1400" b="1" dirty="0">
                <a:solidFill>
                  <a:prstClr val="black"/>
                </a:solidFill>
              </a:rPr>
              <a:t>サービスの提供状況、目標の達成状況、本人の心身の変化について評価を共有</a:t>
            </a:r>
          </a:p>
        </p:txBody>
      </p:sp>
      <p:sp>
        <p:nvSpPr>
          <p:cNvPr id="53276" name="Rectangle 33"/>
          <p:cNvSpPr>
            <a:spLocks noChangeArrowheads="1"/>
          </p:cNvSpPr>
          <p:nvPr/>
        </p:nvSpPr>
        <p:spPr bwMode="auto">
          <a:xfrm>
            <a:off x="8368812" y="4216400"/>
            <a:ext cx="257908" cy="194945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spcBef>
                <a:spcPct val="50000"/>
              </a:spcBef>
            </a:pPr>
            <a:r>
              <a:rPr lang="ja-JP" altLang="en-US" sz="1400">
                <a:solidFill>
                  <a:prstClr val="black"/>
                </a:solidFill>
              </a:rPr>
              <a:t>　終了・バトンタッチ　　　　　　</a:t>
            </a:r>
          </a:p>
        </p:txBody>
      </p:sp>
      <p:sp>
        <p:nvSpPr>
          <p:cNvPr id="53277" name="Rectangle 9"/>
          <p:cNvSpPr>
            <a:spLocks noChangeArrowheads="1"/>
          </p:cNvSpPr>
          <p:nvPr/>
        </p:nvSpPr>
        <p:spPr bwMode="auto">
          <a:xfrm>
            <a:off x="5961185" y="1433513"/>
            <a:ext cx="405912" cy="19240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53278" name="Rectangle 9"/>
          <p:cNvSpPr>
            <a:spLocks noChangeArrowheads="1"/>
          </p:cNvSpPr>
          <p:nvPr/>
        </p:nvSpPr>
        <p:spPr bwMode="auto">
          <a:xfrm>
            <a:off x="6427177" y="1433513"/>
            <a:ext cx="404446" cy="19240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53279" name="Rectangle 9"/>
          <p:cNvSpPr>
            <a:spLocks noChangeArrowheads="1"/>
          </p:cNvSpPr>
          <p:nvPr/>
        </p:nvSpPr>
        <p:spPr bwMode="auto">
          <a:xfrm>
            <a:off x="7230209" y="1433513"/>
            <a:ext cx="405912" cy="19240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42" name="正方形/長方形 41"/>
          <p:cNvSpPr/>
          <p:nvPr/>
        </p:nvSpPr>
        <p:spPr>
          <a:xfrm>
            <a:off x="-14654" y="9555"/>
            <a:ext cx="2924907" cy="276991"/>
          </a:xfrm>
          <a:prstGeom prst="rect">
            <a:avLst/>
          </a:prstGeom>
        </p:spPr>
        <p:txBody>
          <a:bodyPr wrap="square" lIns="91336" tIns="45668" rIns="91336" bIns="45668">
            <a:spAutoFit/>
          </a:bodyPr>
          <a:lstStyle/>
          <a:p>
            <a:pPr>
              <a:defRPr/>
            </a:pPr>
            <a:r>
              <a:rPr lang="ja-JP" altLang="en-US" sz="1200" dirty="0">
                <a:solidFill>
                  <a:srgbClr val="000000"/>
                </a:solidFill>
                <a:latin typeface="ＭＳ Ｐゴシック"/>
              </a:rPr>
              <a:t>「出典厚労省：岡部改変」をさらに改変</a:t>
            </a:r>
            <a:endParaRPr lang="ja-JP" altLang="en-US" sz="1200" dirty="0">
              <a:solidFill>
                <a:prstClr val="black"/>
              </a:solidFill>
            </a:endParaRPr>
          </a:p>
        </p:txBody>
      </p:sp>
      <p:sp>
        <p:nvSpPr>
          <p:cNvPr id="53283" name="Rectangle 18"/>
          <p:cNvSpPr>
            <a:spLocks noChangeArrowheads="1"/>
          </p:cNvSpPr>
          <p:nvPr/>
        </p:nvSpPr>
        <p:spPr bwMode="auto">
          <a:xfrm>
            <a:off x="981808" y="1416081"/>
            <a:ext cx="266700" cy="2157413"/>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契　　　約</a:t>
            </a:r>
          </a:p>
        </p:txBody>
      </p:sp>
      <p:sp>
        <p:nvSpPr>
          <p:cNvPr id="53284" name="Rectangle 18"/>
          <p:cNvSpPr>
            <a:spLocks noChangeArrowheads="1"/>
          </p:cNvSpPr>
          <p:nvPr/>
        </p:nvSpPr>
        <p:spPr bwMode="auto">
          <a:xfrm>
            <a:off x="650635" y="1720861"/>
            <a:ext cx="232997" cy="987425"/>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案提出依頼</a:t>
            </a:r>
          </a:p>
        </p:txBody>
      </p:sp>
      <p:sp>
        <p:nvSpPr>
          <p:cNvPr id="53285" name="Rectangle 18"/>
          <p:cNvSpPr>
            <a:spLocks noChangeArrowheads="1"/>
          </p:cNvSpPr>
          <p:nvPr/>
        </p:nvSpPr>
        <p:spPr bwMode="auto">
          <a:xfrm>
            <a:off x="383955" y="1720861"/>
            <a:ext cx="265235" cy="987425"/>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相談受付</a:t>
            </a:r>
          </a:p>
        </p:txBody>
      </p:sp>
      <p:sp>
        <p:nvSpPr>
          <p:cNvPr id="53286" name="Rectangle 24"/>
          <p:cNvSpPr>
            <a:spLocks noChangeArrowheads="1"/>
          </p:cNvSpPr>
          <p:nvPr/>
        </p:nvSpPr>
        <p:spPr bwMode="auto">
          <a:xfrm>
            <a:off x="3678120" y="1412875"/>
            <a:ext cx="495300"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dirty="0" smtClean="0">
                <a:solidFill>
                  <a:prstClr val="black"/>
                </a:solidFill>
              </a:rPr>
              <a:t>サービス等利用</a:t>
            </a:r>
            <a:r>
              <a:rPr lang="ja-JP" altLang="en-US" sz="1400" dirty="0">
                <a:solidFill>
                  <a:prstClr val="black"/>
                </a:solidFill>
              </a:rPr>
              <a:t>計画の確定</a:t>
            </a:r>
          </a:p>
        </p:txBody>
      </p:sp>
      <p:sp>
        <p:nvSpPr>
          <p:cNvPr id="53287" name="Rectangle 23"/>
          <p:cNvSpPr>
            <a:spLocks noChangeArrowheads="1"/>
          </p:cNvSpPr>
          <p:nvPr/>
        </p:nvSpPr>
        <p:spPr bwMode="auto">
          <a:xfrm>
            <a:off x="2577612" y="1412875"/>
            <a:ext cx="332642"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支給決定</a:t>
            </a:r>
          </a:p>
        </p:txBody>
      </p:sp>
      <p:sp>
        <p:nvSpPr>
          <p:cNvPr id="53288" name="Rectangle 18"/>
          <p:cNvSpPr>
            <a:spLocks noChangeArrowheads="1"/>
          </p:cNvSpPr>
          <p:nvPr/>
        </p:nvSpPr>
        <p:spPr bwMode="auto">
          <a:xfrm>
            <a:off x="650635" y="2708275"/>
            <a:ext cx="232997" cy="8651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区分認定</a:t>
            </a:r>
          </a:p>
        </p:txBody>
      </p:sp>
      <p:sp>
        <p:nvSpPr>
          <p:cNvPr id="54" name="角丸四角形 53"/>
          <p:cNvSpPr/>
          <p:nvPr/>
        </p:nvSpPr>
        <p:spPr>
          <a:xfrm>
            <a:off x="2910258" y="1268419"/>
            <a:ext cx="597877" cy="4967287"/>
          </a:xfrm>
          <a:prstGeom prst="roundRect">
            <a:avLst/>
          </a:prstGeom>
          <a:solidFill>
            <a:srgbClr val="92D050">
              <a:alpha val="30000"/>
            </a:srgb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57" name="角丸四角形 56"/>
          <p:cNvSpPr/>
          <p:nvPr/>
        </p:nvSpPr>
        <p:spPr>
          <a:xfrm>
            <a:off x="7164271" y="1341446"/>
            <a:ext cx="597877" cy="4967287"/>
          </a:xfrm>
          <a:prstGeom prst="roundRect">
            <a:avLst/>
          </a:prstGeom>
          <a:solidFill>
            <a:srgbClr val="92D050">
              <a:alpha val="30000"/>
            </a:srgb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98" name="線吹き出し 2 (枠付き) 97"/>
          <p:cNvSpPr/>
          <p:nvPr/>
        </p:nvSpPr>
        <p:spPr>
          <a:xfrm>
            <a:off x="136308" y="3933848"/>
            <a:ext cx="1368669" cy="1447006"/>
          </a:xfrm>
          <a:prstGeom prst="borderCallout2">
            <a:avLst>
              <a:gd name="adj1" fmla="val 12"/>
              <a:gd name="adj2" fmla="val 102967"/>
              <a:gd name="adj3" fmla="val -426"/>
              <a:gd name="adj4" fmla="val 161186"/>
              <a:gd name="adj5" fmla="val -1141"/>
              <a:gd name="adj6" fmla="val 209873"/>
            </a:avLst>
          </a:prstGeom>
          <a:solidFill>
            <a:schemeClr val="bg1">
              <a:alpha val="14000"/>
            </a:schemeClr>
          </a:solidFill>
          <a:ln w="25400">
            <a:headEnd type="oval"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defRPr/>
            </a:pPr>
            <a:r>
              <a:rPr lang="ja-JP" altLang="en-US" sz="1400" b="1" dirty="0">
                <a:solidFill>
                  <a:prstClr val="black"/>
                </a:solidFill>
              </a:rPr>
              <a:t>本人や環境に関する諸情報を共有し、ニーズ、支援方針を統一し役割を明確化</a:t>
            </a:r>
          </a:p>
        </p:txBody>
      </p:sp>
      <p:cxnSp>
        <p:nvCxnSpPr>
          <p:cNvPr id="56" name="直線矢印コネクタ 55"/>
          <p:cNvCxnSpPr/>
          <p:nvPr/>
        </p:nvCxnSpPr>
        <p:spPr>
          <a:xfrm>
            <a:off x="5369174" y="4437063"/>
            <a:ext cx="1861038" cy="0"/>
          </a:xfrm>
          <a:prstGeom prst="straightConnector1">
            <a:avLst/>
          </a:prstGeom>
          <a:ln w="539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上下矢印 61"/>
          <p:cNvSpPr/>
          <p:nvPr/>
        </p:nvSpPr>
        <p:spPr>
          <a:xfrm>
            <a:off x="3043609" y="3573464"/>
            <a:ext cx="265234" cy="64770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r>
              <a:rPr lang="ja-JP" altLang="en-US" sz="1000" dirty="0">
                <a:solidFill>
                  <a:prstClr val="black"/>
                </a:solidFill>
              </a:rPr>
              <a:t>連動</a:t>
            </a:r>
          </a:p>
        </p:txBody>
      </p:sp>
      <p:sp>
        <p:nvSpPr>
          <p:cNvPr id="63" name="上下矢印 62"/>
          <p:cNvSpPr/>
          <p:nvPr/>
        </p:nvSpPr>
        <p:spPr>
          <a:xfrm>
            <a:off x="7363561" y="3573464"/>
            <a:ext cx="266700" cy="64770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r>
              <a:rPr lang="ja-JP" altLang="en-US" sz="1000" dirty="0">
                <a:solidFill>
                  <a:prstClr val="black"/>
                </a:solidFill>
              </a:rPr>
              <a:t>連動</a:t>
            </a:r>
          </a:p>
        </p:txBody>
      </p:sp>
      <p:sp>
        <p:nvSpPr>
          <p:cNvPr id="53297" name="テキスト ボックス 44"/>
          <p:cNvSpPr txBox="1">
            <a:spLocks noChangeArrowheads="1"/>
          </p:cNvSpPr>
          <p:nvPr/>
        </p:nvSpPr>
        <p:spPr bwMode="auto">
          <a:xfrm>
            <a:off x="5767780" y="3644929"/>
            <a:ext cx="665285" cy="307975"/>
          </a:xfrm>
          <a:prstGeom prst="rect">
            <a:avLst/>
          </a:prstGeom>
          <a:noFill/>
          <a:ln w="9525">
            <a:noFill/>
            <a:miter lim="800000"/>
            <a:headEnd/>
            <a:tailEnd/>
          </a:ln>
        </p:spPr>
        <p:txBody>
          <a:bodyPr lIns="91336" tIns="45668" rIns="91336" bIns="45668">
            <a:spAutoFit/>
          </a:bodyPr>
          <a:lstStyle/>
          <a:p>
            <a:r>
              <a:rPr lang="ja-JP" altLang="en-US" sz="1400">
                <a:solidFill>
                  <a:prstClr val="black"/>
                </a:solidFill>
              </a:rPr>
              <a:t>実施</a:t>
            </a:r>
          </a:p>
        </p:txBody>
      </p:sp>
      <p:sp>
        <p:nvSpPr>
          <p:cNvPr id="50" name="Rectangle 23"/>
          <p:cNvSpPr>
            <a:spLocks noChangeArrowheads="1"/>
          </p:cNvSpPr>
          <p:nvPr/>
        </p:nvSpPr>
        <p:spPr bwMode="auto">
          <a:xfrm>
            <a:off x="1714505" y="1412875"/>
            <a:ext cx="341435"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サービス事業者との調整</a:t>
            </a:r>
          </a:p>
        </p:txBody>
      </p:sp>
      <p:sp>
        <p:nvSpPr>
          <p:cNvPr id="51" name="Rectangle 18"/>
          <p:cNvSpPr>
            <a:spLocks noChangeArrowheads="1"/>
          </p:cNvSpPr>
          <p:nvPr/>
        </p:nvSpPr>
        <p:spPr bwMode="auto">
          <a:xfrm>
            <a:off x="1780443" y="4240213"/>
            <a:ext cx="265234" cy="1852612"/>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利用相談の受付</a:t>
            </a:r>
          </a:p>
        </p:txBody>
      </p:sp>
      <p:pic>
        <p:nvPicPr>
          <p:cNvPr id="46" name="図 1"/>
          <p:cNvPicPr>
            <a:picLocks noChangeAspect="1"/>
          </p:cNvPicPr>
          <p:nvPr/>
        </p:nvPicPr>
        <p:blipFill>
          <a:blip r:embed="rId3" cstate="print"/>
          <a:srcRect/>
          <a:stretch>
            <a:fillRect/>
          </a:stretch>
        </p:blipFill>
        <p:spPr bwMode="auto">
          <a:xfrm>
            <a:off x="2075008" y="5030788"/>
            <a:ext cx="873369" cy="1358900"/>
          </a:xfrm>
          <a:prstGeom prst="rect">
            <a:avLst/>
          </a:prstGeom>
          <a:noFill/>
          <a:ln w="9525">
            <a:noFill/>
            <a:miter lim="800000"/>
            <a:headEnd/>
            <a:tailEnd/>
          </a:ln>
        </p:spPr>
      </p:pic>
      <p:sp>
        <p:nvSpPr>
          <p:cNvPr id="55" name="Rectangle 30"/>
          <p:cNvSpPr>
            <a:spLocks noChangeArrowheads="1"/>
          </p:cNvSpPr>
          <p:nvPr/>
        </p:nvSpPr>
        <p:spPr bwMode="auto">
          <a:xfrm>
            <a:off x="3974128" y="4240224"/>
            <a:ext cx="398585" cy="1925637"/>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dirty="0">
                <a:solidFill>
                  <a:prstClr val="black"/>
                </a:solidFill>
              </a:rPr>
              <a:t>個別支援会議　</a:t>
            </a:r>
          </a:p>
        </p:txBody>
      </p:sp>
      <p:sp>
        <p:nvSpPr>
          <p:cNvPr id="53273" name="テキスト ボックス 90"/>
          <p:cNvSpPr txBox="1">
            <a:spLocks noChangeArrowheads="1"/>
          </p:cNvSpPr>
          <p:nvPr/>
        </p:nvSpPr>
        <p:spPr bwMode="auto">
          <a:xfrm>
            <a:off x="48380" y="1249394"/>
            <a:ext cx="1000857" cy="523875"/>
          </a:xfrm>
          <a:prstGeom prst="rect">
            <a:avLst/>
          </a:prstGeom>
          <a:noFill/>
          <a:ln w="9525">
            <a:noFill/>
            <a:miter lim="800000"/>
            <a:headEnd/>
            <a:tailEnd/>
          </a:ln>
        </p:spPr>
        <p:txBody>
          <a:bodyPr lIns="91336" tIns="45668" rIns="91336" bIns="45668">
            <a:spAutoFit/>
          </a:bodyPr>
          <a:lstStyle/>
          <a:p>
            <a:pPr algn="ctr"/>
            <a:r>
              <a:rPr lang="ja-JP" altLang="en-US" sz="1400" b="1">
                <a:solidFill>
                  <a:prstClr val="black"/>
                </a:solidFill>
              </a:rPr>
              <a:t>相談支援</a:t>
            </a:r>
            <a:endParaRPr lang="en-US" altLang="ja-JP" sz="1400" b="1">
              <a:solidFill>
                <a:prstClr val="black"/>
              </a:solidFill>
            </a:endParaRPr>
          </a:p>
          <a:p>
            <a:pPr algn="ctr"/>
            <a:r>
              <a:rPr lang="ja-JP" altLang="en-US" sz="1400" b="1">
                <a:solidFill>
                  <a:prstClr val="black"/>
                </a:solidFill>
              </a:rPr>
              <a:t>専門員</a:t>
            </a:r>
          </a:p>
        </p:txBody>
      </p:sp>
      <p:pic>
        <p:nvPicPr>
          <p:cNvPr id="53281" name="図 21" descr="男.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118718" y="323859"/>
            <a:ext cx="955431" cy="944563"/>
          </a:xfrm>
          <a:prstGeom prst="rect">
            <a:avLst/>
          </a:prstGeom>
          <a:noFill/>
          <a:ln w="9525">
            <a:noFill/>
            <a:miter lim="800000"/>
            <a:headEnd/>
            <a:tailEnd/>
          </a:ln>
        </p:spPr>
      </p:pic>
      <p:sp>
        <p:nvSpPr>
          <p:cNvPr id="53274" name="テキスト ボックス 93"/>
          <p:cNvSpPr txBox="1">
            <a:spLocks noChangeArrowheads="1"/>
          </p:cNvSpPr>
          <p:nvPr/>
        </p:nvSpPr>
        <p:spPr bwMode="auto">
          <a:xfrm>
            <a:off x="1472715" y="6237319"/>
            <a:ext cx="1836126" cy="523875"/>
          </a:xfrm>
          <a:prstGeom prst="rect">
            <a:avLst/>
          </a:prstGeom>
          <a:noFill/>
          <a:ln w="9525">
            <a:noFill/>
            <a:miter lim="800000"/>
            <a:headEnd/>
            <a:tailEnd/>
          </a:ln>
        </p:spPr>
        <p:txBody>
          <a:bodyPr lIns="35957" tIns="45668" rIns="35957" bIns="45668">
            <a:spAutoFit/>
          </a:bodyPr>
          <a:lstStyle/>
          <a:p>
            <a:pPr algn="ctr"/>
            <a:r>
              <a:rPr lang="ja-JP" altLang="en-US" sz="1400" b="1" dirty="0">
                <a:solidFill>
                  <a:prstClr val="black"/>
                </a:solidFill>
              </a:rPr>
              <a:t>サービス提供</a:t>
            </a:r>
            <a:endParaRPr lang="en-US" altLang="ja-JP" sz="1400" b="1" dirty="0">
              <a:solidFill>
                <a:prstClr val="black"/>
              </a:solidFill>
            </a:endParaRPr>
          </a:p>
          <a:p>
            <a:pPr algn="ctr"/>
            <a:r>
              <a:rPr lang="ja-JP" altLang="en-US" sz="1400" b="1" dirty="0">
                <a:solidFill>
                  <a:prstClr val="black"/>
                </a:solidFill>
              </a:rPr>
              <a:t>責任者</a:t>
            </a:r>
            <a:endParaRPr lang="en-US" altLang="ja-JP" sz="1400" b="1" dirty="0">
              <a:solidFill>
                <a:prstClr val="black"/>
              </a:solidFill>
            </a:endParaRPr>
          </a:p>
        </p:txBody>
      </p:sp>
      <p:sp>
        <p:nvSpPr>
          <p:cNvPr id="3" name="下矢印 2"/>
          <p:cNvSpPr/>
          <p:nvPr/>
        </p:nvSpPr>
        <p:spPr>
          <a:xfrm>
            <a:off x="1780443" y="3644900"/>
            <a:ext cx="265234" cy="48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58" name="Rectangle 18"/>
          <p:cNvSpPr>
            <a:spLocks noChangeArrowheads="1"/>
          </p:cNvSpPr>
          <p:nvPr/>
        </p:nvSpPr>
        <p:spPr bwMode="auto">
          <a:xfrm>
            <a:off x="383955" y="2708275"/>
            <a:ext cx="265235" cy="8651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支給申請</a:t>
            </a:r>
          </a:p>
        </p:txBody>
      </p:sp>
      <p:sp>
        <p:nvSpPr>
          <p:cNvPr id="4" name="スライド番号プレースホルダー 3"/>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139198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81"/>
                                        </p:tgtEl>
                                        <p:attrNameLst>
                                          <p:attrName>style.visibility</p:attrName>
                                        </p:attrNameLst>
                                      </p:cBhvr>
                                      <p:to>
                                        <p:strVal val="visible"/>
                                      </p:to>
                                    </p:set>
                                    <p:animEffect transition="in" filter="fade">
                                      <p:cBhvr>
                                        <p:cTn id="7" dur="500"/>
                                        <p:tgtEl>
                                          <p:spTgt spid="532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73"/>
                                        </p:tgtEl>
                                        <p:attrNameLst>
                                          <p:attrName>style.visibility</p:attrName>
                                        </p:attrNameLst>
                                      </p:cBhvr>
                                      <p:to>
                                        <p:strVal val="visible"/>
                                      </p:to>
                                    </p:set>
                                    <p:animEffect transition="in" filter="fade">
                                      <p:cBhvr>
                                        <p:cTn id="10" dur="500"/>
                                        <p:tgtEl>
                                          <p:spTgt spid="532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100"/>
                                        <p:tgtEl>
                                          <p:spTgt spid="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285"/>
                                        </p:tgtEl>
                                        <p:attrNameLst>
                                          <p:attrName>style.visibility</p:attrName>
                                        </p:attrNameLst>
                                      </p:cBhvr>
                                      <p:to>
                                        <p:strVal val="visible"/>
                                      </p:to>
                                    </p:set>
                                    <p:animEffect transition="in" filter="fade">
                                      <p:cBhvr>
                                        <p:cTn id="20" dur="500"/>
                                        <p:tgtEl>
                                          <p:spTgt spid="532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284"/>
                                        </p:tgtEl>
                                        <p:attrNameLst>
                                          <p:attrName>style.visibility</p:attrName>
                                        </p:attrNameLst>
                                      </p:cBhvr>
                                      <p:to>
                                        <p:strVal val="visible"/>
                                      </p:to>
                                    </p:set>
                                    <p:animEffect transition="in" filter="fade">
                                      <p:cBhvr>
                                        <p:cTn id="30" dur="500"/>
                                        <p:tgtEl>
                                          <p:spTgt spid="532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288"/>
                                        </p:tgtEl>
                                        <p:attrNameLst>
                                          <p:attrName>style.visibility</p:attrName>
                                        </p:attrNameLst>
                                      </p:cBhvr>
                                      <p:to>
                                        <p:strVal val="visible"/>
                                      </p:to>
                                    </p:set>
                                    <p:animEffect transition="in" filter="fade">
                                      <p:cBhvr>
                                        <p:cTn id="35" dur="500"/>
                                        <p:tgtEl>
                                          <p:spTgt spid="532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83"/>
                                        </p:tgtEl>
                                        <p:attrNameLst>
                                          <p:attrName>style.visibility</p:attrName>
                                        </p:attrNameLst>
                                      </p:cBhvr>
                                      <p:to>
                                        <p:strVal val="visible"/>
                                      </p:to>
                                    </p:set>
                                    <p:animEffect transition="in" filter="fade">
                                      <p:cBhvr>
                                        <p:cTn id="40" dur="500"/>
                                        <p:tgtEl>
                                          <p:spTgt spid="5328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3271"/>
                                        </p:tgtEl>
                                        <p:attrNameLst>
                                          <p:attrName>style.visibility</p:attrName>
                                        </p:attrNameLst>
                                      </p:cBhvr>
                                      <p:to>
                                        <p:strVal val="visible"/>
                                      </p:to>
                                    </p:set>
                                    <p:animEffect transition="in" filter="fade">
                                      <p:cBhvr>
                                        <p:cTn id="45" dur="500"/>
                                        <p:tgtEl>
                                          <p:spTgt spid="532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nodeType="afterGroup">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3274"/>
                                        </p:tgtEl>
                                        <p:attrNameLst>
                                          <p:attrName>style.visibility</p:attrName>
                                        </p:attrNameLst>
                                      </p:cBhvr>
                                      <p:to>
                                        <p:strVal val="visible"/>
                                      </p:to>
                                    </p:set>
                                    <p:animEffect transition="in" filter="fade">
                                      <p:cBhvr>
                                        <p:cTn id="65" dur="500"/>
                                        <p:tgtEl>
                                          <p:spTgt spid="5327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3270"/>
                                        </p:tgtEl>
                                        <p:attrNameLst>
                                          <p:attrName>style.visibility</p:attrName>
                                        </p:attrNameLst>
                                      </p:cBhvr>
                                      <p:to>
                                        <p:strVal val="visible"/>
                                      </p:to>
                                    </p:set>
                                    <p:animEffect transition="in" filter="fade">
                                      <p:cBhvr>
                                        <p:cTn id="70" dur="500"/>
                                        <p:tgtEl>
                                          <p:spTgt spid="532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3287"/>
                                        </p:tgtEl>
                                        <p:attrNameLst>
                                          <p:attrName>style.visibility</p:attrName>
                                        </p:attrNameLst>
                                      </p:cBhvr>
                                      <p:to>
                                        <p:strVal val="visible"/>
                                      </p:to>
                                    </p:set>
                                    <p:animEffect transition="in" filter="fade">
                                      <p:cBhvr>
                                        <p:cTn id="75" dur="500"/>
                                        <p:tgtEl>
                                          <p:spTgt spid="5328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3269"/>
                                        </p:tgtEl>
                                        <p:attrNameLst>
                                          <p:attrName>style.visibility</p:attrName>
                                        </p:attrNameLst>
                                      </p:cBhvr>
                                      <p:to>
                                        <p:strVal val="visible"/>
                                      </p:to>
                                    </p:set>
                                    <p:animEffect transition="in" filter="fade">
                                      <p:cBhvr>
                                        <p:cTn id="80" dur="500"/>
                                        <p:tgtEl>
                                          <p:spTgt spid="53269"/>
                                        </p:tgtEl>
                                      </p:cBhvr>
                                    </p:animEffect>
                                  </p:childTnLst>
                                </p:cTn>
                              </p:par>
                            </p:childTnLst>
                          </p:cTn>
                        </p:par>
                        <p:par>
                          <p:cTn id="81" fill="hold" nodeType="afterGroup">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53256"/>
                                        </p:tgtEl>
                                        <p:attrNameLst>
                                          <p:attrName>style.visibility</p:attrName>
                                        </p:attrNameLst>
                                      </p:cBhvr>
                                      <p:to>
                                        <p:strVal val="visible"/>
                                      </p:to>
                                    </p:set>
                                    <p:animEffect transition="in" filter="fade">
                                      <p:cBhvr>
                                        <p:cTn id="84" dur="500"/>
                                        <p:tgtEl>
                                          <p:spTgt spid="53256"/>
                                        </p:tgtEl>
                                      </p:cBhvr>
                                    </p:animEffect>
                                  </p:childTnLst>
                                </p:cTn>
                              </p:par>
                              <p:par>
                                <p:cTn id="85" presetID="22" presetClass="entr" presetSubtype="8"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wipe(left)">
                                      <p:cBhvr>
                                        <p:cTn id="87" dur="1600"/>
                                        <p:tgtEl>
                                          <p:spTgt spid="9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140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1100"/>
                                        <p:tgtEl>
                                          <p:spTgt spid="98"/>
                                        </p:tgtEl>
                                      </p:cBhvr>
                                    </p:animEffect>
                                  </p:childTnLst>
                                </p:cTn>
                              </p:par>
                              <p:par>
                                <p:cTn id="93" presetID="16" presetClass="entr" presetSubtype="42"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barn(outHorizontal)">
                                      <p:cBhvr>
                                        <p:cTn id="95" dur="500"/>
                                        <p:tgtEl>
                                          <p:spTgt spid="62"/>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heel(1)">
                                      <p:cBhvr>
                                        <p:cTn id="98" dur="1000"/>
                                        <p:tgtEl>
                                          <p:spTgt spid="5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3286"/>
                                        </p:tgtEl>
                                        <p:attrNameLst>
                                          <p:attrName>style.visibility</p:attrName>
                                        </p:attrNameLst>
                                      </p:cBhvr>
                                      <p:to>
                                        <p:strVal val="visible"/>
                                      </p:to>
                                    </p:set>
                                    <p:animEffect transition="in" filter="fade">
                                      <p:cBhvr>
                                        <p:cTn id="103" dur="500"/>
                                        <p:tgtEl>
                                          <p:spTgt spid="5328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3257"/>
                                        </p:tgtEl>
                                        <p:attrNameLst>
                                          <p:attrName>style.visibility</p:attrName>
                                        </p:attrNameLst>
                                      </p:cBhvr>
                                      <p:to>
                                        <p:strVal val="visible"/>
                                      </p:to>
                                    </p:set>
                                    <p:animEffect transition="in" filter="fade">
                                      <p:cBhvr>
                                        <p:cTn id="106" dur="800"/>
                                        <p:tgtEl>
                                          <p:spTgt spid="53257"/>
                                        </p:tgtEl>
                                      </p:cBhvr>
                                    </p:animEffect>
                                  </p:childTnLst>
                                </p:cTn>
                              </p:par>
                            </p:childTnLst>
                          </p:cTn>
                        </p:par>
                        <p:par>
                          <p:cTn id="107" fill="hold" nodeType="afterGroup">
                            <p:stCondLst>
                              <p:cond delay="800"/>
                            </p:stCondLst>
                            <p:childTnLst>
                              <p:par>
                                <p:cTn id="108" presetID="10"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900"/>
                                        <p:tgtEl>
                                          <p:spTgt spid="55"/>
                                        </p:tgtEl>
                                      </p:cBhvr>
                                    </p:animEffect>
                                  </p:childTnLst>
                                </p:cTn>
                              </p:par>
                            </p:childTnLst>
                          </p:cTn>
                        </p:par>
                        <p:par>
                          <p:cTn id="111" fill="hold" nodeType="afterGroup">
                            <p:stCondLst>
                              <p:cond delay="1700"/>
                            </p:stCondLst>
                            <p:childTnLst>
                              <p:par>
                                <p:cTn id="112" presetID="10" presetClass="entr" presetSubtype="0" fill="hold" grpId="0" nodeType="afterEffect">
                                  <p:stCondLst>
                                    <p:cond delay="100"/>
                                  </p:stCondLst>
                                  <p:childTnLst>
                                    <p:set>
                                      <p:cBhvr>
                                        <p:cTn id="113" dur="1" fill="hold">
                                          <p:stCondLst>
                                            <p:cond delay="0"/>
                                          </p:stCondLst>
                                        </p:cTn>
                                        <p:tgtEl>
                                          <p:spTgt spid="53258"/>
                                        </p:tgtEl>
                                        <p:attrNameLst>
                                          <p:attrName>style.visibility</p:attrName>
                                        </p:attrNameLst>
                                      </p:cBhvr>
                                      <p:to>
                                        <p:strVal val="visible"/>
                                      </p:to>
                                    </p:set>
                                    <p:animEffect transition="in" filter="fade">
                                      <p:cBhvr>
                                        <p:cTn id="114" dur="800"/>
                                        <p:tgtEl>
                                          <p:spTgt spid="5325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3268"/>
                                        </p:tgtEl>
                                        <p:attrNameLst>
                                          <p:attrName>style.visibility</p:attrName>
                                        </p:attrNameLst>
                                      </p:cBhvr>
                                      <p:to>
                                        <p:strVal val="visible"/>
                                      </p:to>
                                    </p:set>
                                    <p:animEffect transition="in" filter="fade">
                                      <p:cBhvr>
                                        <p:cTn id="119" dur="500"/>
                                        <p:tgtEl>
                                          <p:spTgt spid="5326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3259"/>
                                        </p:tgtEl>
                                        <p:attrNameLst>
                                          <p:attrName>style.visibility</p:attrName>
                                        </p:attrNameLst>
                                      </p:cBhvr>
                                      <p:to>
                                        <p:strVal val="visible"/>
                                      </p:to>
                                    </p:set>
                                    <p:animEffect transition="in" filter="fade">
                                      <p:cBhvr>
                                        <p:cTn id="122" dur="500"/>
                                        <p:tgtEl>
                                          <p:spTgt spid="5325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800"/>
                                        <p:tgtEl>
                                          <p:spTgt spid="4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3297"/>
                                        </p:tgtEl>
                                        <p:attrNameLst>
                                          <p:attrName>style.visibility</p:attrName>
                                        </p:attrNameLst>
                                      </p:cBhvr>
                                      <p:to>
                                        <p:strVal val="visible"/>
                                      </p:to>
                                    </p:set>
                                    <p:animEffect transition="in" filter="fade">
                                      <p:cBhvr>
                                        <p:cTn id="130" dur="500"/>
                                        <p:tgtEl>
                                          <p:spTgt spid="5329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wipe(left)">
                                      <p:cBhvr>
                                        <p:cTn id="135" dur="2000"/>
                                        <p:tgtEl>
                                          <p:spTgt spid="56"/>
                                        </p:tgtEl>
                                      </p:cBhvr>
                                    </p:animEffect>
                                  </p:childTnLst>
                                </p:cTn>
                              </p:par>
                              <p:par>
                                <p:cTn id="136" presetID="10" presetClass="entr" presetSubtype="0" fill="hold" grpId="0" nodeType="withEffect">
                                  <p:stCondLst>
                                    <p:cond delay="400"/>
                                  </p:stCondLst>
                                  <p:childTnLst>
                                    <p:set>
                                      <p:cBhvr>
                                        <p:cTn id="137" dur="1" fill="hold">
                                          <p:stCondLst>
                                            <p:cond delay="0"/>
                                          </p:stCondLst>
                                        </p:cTn>
                                        <p:tgtEl>
                                          <p:spTgt spid="53267"/>
                                        </p:tgtEl>
                                        <p:attrNameLst>
                                          <p:attrName>style.visibility</p:attrName>
                                        </p:attrNameLst>
                                      </p:cBhvr>
                                      <p:to>
                                        <p:strVal val="visible"/>
                                      </p:to>
                                    </p:set>
                                    <p:animEffect transition="in" filter="fade">
                                      <p:cBhvr>
                                        <p:cTn id="138" dur="500"/>
                                        <p:tgtEl>
                                          <p:spTgt spid="53267"/>
                                        </p:tgtEl>
                                      </p:cBhvr>
                                    </p:animEffect>
                                  </p:childTnLst>
                                </p:cTn>
                              </p:par>
                              <p:par>
                                <p:cTn id="139" presetID="10" presetClass="entr" presetSubtype="0" fill="hold" grpId="0" nodeType="withEffect">
                                  <p:stCondLst>
                                    <p:cond delay="800"/>
                                  </p:stCondLst>
                                  <p:childTnLst>
                                    <p:set>
                                      <p:cBhvr>
                                        <p:cTn id="140" dur="1" fill="hold">
                                          <p:stCondLst>
                                            <p:cond delay="0"/>
                                          </p:stCondLst>
                                        </p:cTn>
                                        <p:tgtEl>
                                          <p:spTgt spid="53277"/>
                                        </p:tgtEl>
                                        <p:attrNameLst>
                                          <p:attrName>style.visibility</p:attrName>
                                        </p:attrNameLst>
                                      </p:cBhvr>
                                      <p:to>
                                        <p:strVal val="visible"/>
                                      </p:to>
                                    </p:set>
                                    <p:animEffect transition="in" filter="fade">
                                      <p:cBhvr>
                                        <p:cTn id="141" dur="500"/>
                                        <p:tgtEl>
                                          <p:spTgt spid="53277"/>
                                        </p:tgtEl>
                                      </p:cBhvr>
                                    </p:animEffect>
                                  </p:childTnLst>
                                </p:cTn>
                              </p:par>
                              <p:par>
                                <p:cTn id="142" presetID="10" presetClass="entr" presetSubtype="0" fill="hold" grpId="0" nodeType="withEffect">
                                  <p:stCondLst>
                                    <p:cond delay="1300"/>
                                  </p:stCondLst>
                                  <p:childTnLst>
                                    <p:set>
                                      <p:cBhvr>
                                        <p:cTn id="143" dur="1" fill="hold">
                                          <p:stCondLst>
                                            <p:cond delay="0"/>
                                          </p:stCondLst>
                                        </p:cTn>
                                        <p:tgtEl>
                                          <p:spTgt spid="53278"/>
                                        </p:tgtEl>
                                        <p:attrNameLst>
                                          <p:attrName>style.visibility</p:attrName>
                                        </p:attrNameLst>
                                      </p:cBhvr>
                                      <p:to>
                                        <p:strVal val="visible"/>
                                      </p:to>
                                    </p:set>
                                    <p:animEffect transition="in" filter="fade">
                                      <p:cBhvr>
                                        <p:cTn id="144" dur="500"/>
                                        <p:tgtEl>
                                          <p:spTgt spid="5327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3279"/>
                                        </p:tgtEl>
                                        <p:attrNameLst>
                                          <p:attrName>style.visibility</p:attrName>
                                        </p:attrNameLst>
                                      </p:cBhvr>
                                      <p:to>
                                        <p:strVal val="visible"/>
                                      </p:to>
                                    </p:set>
                                    <p:animEffect transition="in" filter="fade">
                                      <p:cBhvr>
                                        <p:cTn id="149" dur="500"/>
                                        <p:tgtEl>
                                          <p:spTgt spid="5327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3260"/>
                                        </p:tgtEl>
                                        <p:attrNameLst>
                                          <p:attrName>style.visibility</p:attrName>
                                        </p:attrNameLst>
                                      </p:cBhvr>
                                      <p:to>
                                        <p:strVal val="visible"/>
                                      </p:to>
                                    </p:set>
                                    <p:animEffect transition="in" filter="fade">
                                      <p:cBhvr>
                                        <p:cTn id="152" dur="500"/>
                                        <p:tgtEl>
                                          <p:spTgt spid="53260"/>
                                        </p:tgtEl>
                                      </p:cBhvr>
                                    </p:animEffect>
                                  </p:childTnLst>
                                </p:cTn>
                              </p:par>
                              <p:par>
                                <p:cTn id="153" presetID="16" presetClass="entr" presetSubtype="42"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barn(outHorizontal)">
                                      <p:cBhvr>
                                        <p:cTn id="155" dur="800"/>
                                        <p:tgtEl>
                                          <p:spTgt spid="63"/>
                                        </p:tgtEl>
                                      </p:cBhvr>
                                    </p:animEffect>
                                  </p:childTnLst>
                                </p:cTn>
                              </p:par>
                            </p:childTnLst>
                          </p:cTn>
                        </p:par>
                        <p:par>
                          <p:cTn id="156" fill="hold" nodeType="afterGroup">
                            <p:stCondLst>
                              <p:cond delay="800"/>
                            </p:stCondLst>
                            <p:childTnLst>
                              <p:par>
                                <p:cTn id="157" presetID="10" presetClass="entr" presetSubtype="0" fill="hold" grpId="0" nodeType="afterEffect">
                                  <p:stCondLst>
                                    <p:cond delay="0"/>
                                  </p:stCondLst>
                                  <p:childTnLst>
                                    <p:set>
                                      <p:cBhvr>
                                        <p:cTn id="158" dur="1" fill="hold">
                                          <p:stCondLst>
                                            <p:cond delay="0"/>
                                          </p:stCondLst>
                                        </p:cTn>
                                        <p:tgtEl>
                                          <p:spTgt spid="99"/>
                                        </p:tgtEl>
                                        <p:attrNameLst>
                                          <p:attrName>style.visibility</p:attrName>
                                        </p:attrNameLst>
                                      </p:cBhvr>
                                      <p:to>
                                        <p:strVal val="visible"/>
                                      </p:to>
                                    </p:set>
                                    <p:animEffect transition="in" filter="fade">
                                      <p:cBhvr>
                                        <p:cTn id="159" dur="700"/>
                                        <p:tgtEl>
                                          <p:spTgt spid="99"/>
                                        </p:tgtEl>
                                      </p:cBhvr>
                                    </p:animEffect>
                                  </p:childTnLst>
                                </p:cTn>
                              </p:par>
                              <p:par>
                                <p:cTn id="160" presetID="21" presetClass="entr" presetSubtype="1"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wheel(1)">
                                      <p:cBhvr>
                                        <p:cTn id="162" dur="900"/>
                                        <p:tgtEl>
                                          <p:spTgt spid="57"/>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3272"/>
                                        </p:tgtEl>
                                        <p:attrNameLst>
                                          <p:attrName>style.visibility</p:attrName>
                                        </p:attrNameLst>
                                      </p:cBhvr>
                                      <p:to>
                                        <p:strVal val="visible"/>
                                      </p:to>
                                    </p:set>
                                    <p:animEffect transition="in" filter="fade">
                                      <p:cBhvr>
                                        <p:cTn id="167" dur="500"/>
                                        <p:tgtEl>
                                          <p:spTgt spid="5327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3261"/>
                                        </p:tgtEl>
                                        <p:attrNameLst>
                                          <p:attrName>style.visibility</p:attrName>
                                        </p:attrNameLst>
                                      </p:cBhvr>
                                      <p:to>
                                        <p:strVal val="visible"/>
                                      </p:to>
                                    </p:set>
                                    <p:animEffect transition="in" filter="fade">
                                      <p:cBhvr>
                                        <p:cTn id="170" dur="500"/>
                                        <p:tgtEl>
                                          <p:spTgt spid="53261"/>
                                        </p:tgtEl>
                                      </p:cBhvr>
                                    </p:animEffect>
                                  </p:childTnLst>
                                </p:cTn>
                              </p:par>
                            </p:childTnLst>
                          </p:cTn>
                        </p:par>
                        <p:par>
                          <p:cTn id="171" fill="hold" nodeType="afterGroup">
                            <p:stCondLst>
                              <p:cond delay="500"/>
                            </p:stCondLst>
                            <p:childTnLst>
                              <p:par>
                                <p:cTn id="172" presetID="10" presetClass="entr" presetSubtype="0" fill="hold" grpId="0" nodeType="afterEffect">
                                  <p:stCondLst>
                                    <p:cond delay="0"/>
                                  </p:stCondLst>
                                  <p:childTnLst>
                                    <p:set>
                                      <p:cBhvr>
                                        <p:cTn id="173" dur="1" fill="hold">
                                          <p:stCondLst>
                                            <p:cond delay="0"/>
                                          </p:stCondLst>
                                        </p:cTn>
                                        <p:tgtEl>
                                          <p:spTgt spid="53276"/>
                                        </p:tgtEl>
                                        <p:attrNameLst>
                                          <p:attrName>style.visibility</p:attrName>
                                        </p:attrNameLst>
                                      </p:cBhvr>
                                      <p:to>
                                        <p:strVal val="visible"/>
                                      </p:to>
                                    </p:set>
                                    <p:animEffect transition="in" filter="fade">
                                      <p:cBhvr>
                                        <p:cTn id="174" dur="500"/>
                                        <p:tgtEl>
                                          <p:spTgt spid="5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7" grpId="0" animBg="1"/>
      <p:bldP spid="53258" grpId="0" animBg="1"/>
      <p:bldP spid="53259" grpId="0" animBg="1"/>
      <p:bldP spid="53260" grpId="0" animBg="1"/>
      <p:bldP spid="53261" grpId="0" animBg="1"/>
      <p:bldP spid="53267" grpId="0" animBg="1"/>
      <p:bldP spid="53268" grpId="0" animBg="1"/>
      <p:bldP spid="53269" grpId="0" animBg="1"/>
      <p:bldP spid="53270" grpId="0" animBg="1"/>
      <p:bldP spid="53271" grpId="0" animBg="1"/>
      <p:bldP spid="53272" grpId="0" animBg="1"/>
      <p:bldP spid="99" grpId="0" animBg="1"/>
      <p:bldP spid="53276" grpId="0" animBg="1"/>
      <p:bldP spid="53277" grpId="0" animBg="1"/>
      <p:bldP spid="53278" grpId="0" animBg="1"/>
      <p:bldP spid="53279" grpId="0" animBg="1"/>
      <p:bldP spid="53283" grpId="0" animBg="1"/>
      <p:bldP spid="53284" grpId="0" animBg="1"/>
      <p:bldP spid="53285" grpId="0" animBg="1"/>
      <p:bldP spid="53286" grpId="0" animBg="1"/>
      <p:bldP spid="53287" grpId="0" animBg="1"/>
      <p:bldP spid="53288" grpId="0" animBg="1"/>
      <p:bldP spid="54" grpId="0" animBg="1"/>
      <p:bldP spid="57" grpId="0" animBg="1"/>
      <p:bldP spid="98" grpId="0" animBg="1"/>
      <p:bldP spid="62" grpId="0" animBg="1"/>
      <p:bldP spid="63" grpId="0" animBg="1"/>
      <p:bldP spid="53297" grpId="0"/>
      <p:bldP spid="50" grpId="0" animBg="1"/>
      <p:bldP spid="51" grpId="0" animBg="1"/>
      <p:bldP spid="55" grpId="0" animBg="1"/>
      <p:bldP spid="53273" grpId="0"/>
      <p:bldP spid="53274" grpId="0"/>
      <p:bldP spid="3"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bwMode="auto">
          <a:xfrm>
            <a:off x="908540" y="1196975"/>
            <a:ext cx="7917474" cy="2165350"/>
          </a:xfrm>
          <a:prstGeom prst="rect">
            <a:avLst/>
          </a:prstGeom>
          <a:gradFill flip="none" rotWithShape="1">
            <a:gsLst>
              <a:gs pos="0">
                <a:schemeClr val="accent5">
                  <a:lumMod val="60000"/>
                  <a:lumOff val="40000"/>
                </a:schemeClr>
              </a:gs>
              <a:gs pos="50000">
                <a:schemeClr val="accent5">
                  <a:lumMod val="40000"/>
                  <a:lumOff val="60000"/>
                </a:schemeClr>
              </a:gs>
              <a:gs pos="100000">
                <a:schemeClr val="bg1"/>
              </a:gs>
            </a:gsLst>
            <a:lin ang="0" scaled="1"/>
            <a:tileRect/>
          </a:gradFill>
          <a:ln w="12700" cap="flat" cmpd="sng" algn="ctr">
            <a:noFill/>
            <a:prstDash val="solid"/>
            <a:round/>
            <a:headEnd type="triangle" w="med" len="med"/>
            <a:tailEnd type="triangle" w="med" len="med"/>
          </a:ln>
          <a:effectLst/>
        </p:spPr>
        <p:txBody>
          <a:bodyPr vert="eaVert" lIns="74212" tIns="8889" rIns="74212" bIns="8889" anchor="ctr"/>
          <a:lstStyle/>
          <a:p>
            <a:pPr algn="ctr">
              <a:defRPr/>
            </a:pPr>
            <a:endParaRPr lang="ja-JP" altLang="en-US" spc="-150" dirty="0">
              <a:solidFill>
                <a:prstClr val="black"/>
              </a:solidFill>
              <a:latin typeface="ＭＳ 明朝" pitchFamily="17" charset="-128"/>
              <a:ea typeface="ＭＳ 明朝" pitchFamily="17" charset="-128"/>
            </a:endParaRPr>
          </a:p>
        </p:txBody>
      </p:sp>
      <p:cxnSp>
        <p:nvCxnSpPr>
          <p:cNvPr id="68" name="直線矢印コネクタ 67"/>
          <p:cNvCxnSpPr/>
          <p:nvPr/>
        </p:nvCxnSpPr>
        <p:spPr>
          <a:xfrm>
            <a:off x="4440118" y="1557338"/>
            <a:ext cx="3182815" cy="0"/>
          </a:xfrm>
          <a:prstGeom prst="straightConnector1">
            <a:avLst/>
          </a:prstGeom>
          <a:ln w="539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976221" y="4040197"/>
            <a:ext cx="5849815" cy="2484437"/>
          </a:xfrm>
          <a:prstGeom prst="rect">
            <a:avLst/>
          </a:prstGeom>
          <a:gradFill flip="none" rotWithShape="1">
            <a:gsLst>
              <a:gs pos="0">
                <a:schemeClr val="accent6">
                  <a:lumMod val="60000"/>
                  <a:lumOff val="40000"/>
                </a:schemeClr>
              </a:gs>
              <a:gs pos="50000">
                <a:schemeClr val="accent6">
                  <a:lumMod val="40000"/>
                  <a:lumOff val="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44" name="三方向矢印 43"/>
          <p:cNvSpPr/>
          <p:nvPr/>
        </p:nvSpPr>
        <p:spPr>
          <a:xfrm rot="5400000">
            <a:off x="6797919" y="2702927"/>
            <a:ext cx="895350" cy="2023697"/>
          </a:xfrm>
          <a:prstGeom prst="leftRightUpArrow">
            <a:avLst>
              <a:gd name="adj1" fmla="val 25000"/>
              <a:gd name="adj2" fmla="val 22539"/>
              <a:gd name="adj3" fmla="val 17617"/>
            </a:avLst>
          </a:prstGeom>
          <a:gradFill flip="none" rotWithShape="1">
            <a:gsLst>
              <a:gs pos="0">
                <a:schemeClr val="accent2">
                  <a:lumMod val="75000"/>
                </a:schemeClr>
              </a:gs>
              <a:gs pos="50000">
                <a:schemeClr val="accent6">
                  <a:lumMod val="60000"/>
                  <a:lumOff val="40000"/>
                </a:schemeClr>
              </a:gs>
              <a:gs pos="100000">
                <a:schemeClr val="accent1">
                  <a:tint val="23500"/>
                  <a:satMod val="160000"/>
                </a:schemeClr>
              </a:gs>
            </a:gsLst>
            <a:lin ang="16200000" scaled="1"/>
            <a:tileRect/>
          </a:gradFill>
          <a:ln>
            <a:noFill/>
          </a:ln>
          <a:effectLst>
            <a:outerShdw blurRad="241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dirty="0">
              <a:solidFill>
                <a:prstClr val="white"/>
              </a:solidFill>
            </a:endParaRPr>
          </a:p>
        </p:txBody>
      </p:sp>
      <p:sp>
        <p:nvSpPr>
          <p:cNvPr id="90" name="右矢印 89"/>
          <p:cNvSpPr/>
          <p:nvPr/>
        </p:nvSpPr>
        <p:spPr>
          <a:xfrm>
            <a:off x="1177265" y="692726"/>
            <a:ext cx="7781546" cy="833443"/>
          </a:xfrm>
          <a:prstGeom prst="rightArrow">
            <a:avLst>
              <a:gd name="adj1" fmla="val 70415"/>
              <a:gd name="adj2" fmla="val 25914"/>
            </a:avLst>
          </a:prstGeom>
          <a:gradFill flip="none" rotWithShape="1">
            <a:gsLst>
              <a:gs pos="0">
                <a:schemeClr val="tx2">
                  <a:lumMod val="50000"/>
                </a:schemeClr>
              </a:gs>
              <a:gs pos="50000">
                <a:schemeClr val="tx2">
                  <a:lumMod val="60000"/>
                  <a:lumOff val="40000"/>
                </a:schemeClr>
              </a:gs>
              <a:gs pos="100000">
                <a:schemeClr val="tx2">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5957" tIns="45668" rIns="35957" bIns="45668"/>
          <a:lstStyle/>
          <a:p>
            <a:pPr algn="ctr">
              <a:defRPr/>
            </a:pPr>
            <a:r>
              <a:rPr lang="ja-JP" altLang="en-US" sz="2400" b="1" spc="-150" dirty="0">
                <a:solidFill>
                  <a:prstClr val="white"/>
                </a:solidFill>
              </a:rPr>
              <a:t>　　サービス提供責任者</a:t>
            </a:r>
            <a:r>
              <a:rPr lang="en-US" altLang="ja-JP" sz="2400" b="1" spc="-150" dirty="0">
                <a:solidFill>
                  <a:prstClr val="white"/>
                </a:solidFill>
              </a:rPr>
              <a:t>(</a:t>
            </a:r>
            <a:r>
              <a:rPr lang="ja-JP" altLang="en-US" sz="2400" b="1" spc="-150" dirty="0">
                <a:solidFill>
                  <a:prstClr val="white"/>
                </a:solidFill>
              </a:rPr>
              <a:t>居宅介護計画</a:t>
            </a:r>
            <a:r>
              <a:rPr lang="en-US" altLang="ja-JP" sz="2400" b="1" spc="-150" dirty="0">
                <a:solidFill>
                  <a:prstClr val="white"/>
                </a:solidFill>
              </a:rPr>
              <a:t>)</a:t>
            </a:r>
            <a:r>
              <a:rPr lang="ja-JP" altLang="en-US" sz="2400" b="1" spc="-150" dirty="0">
                <a:solidFill>
                  <a:prstClr val="white"/>
                </a:solidFill>
              </a:rPr>
              <a:t>による支援</a:t>
            </a:r>
          </a:p>
        </p:txBody>
      </p:sp>
      <p:sp>
        <p:nvSpPr>
          <p:cNvPr id="53256" name="Rectangle 28"/>
          <p:cNvSpPr>
            <a:spLocks noChangeArrowheads="1"/>
          </p:cNvSpPr>
          <p:nvPr/>
        </p:nvSpPr>
        <p:spPr bwMode="auto">
          <a:xfrm>
            <a:off x="4040067" y="1317656"/>
            <a:ext cx="332642" cy="1871663"/>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a:solidFill>
                  <a:prstClr val="black"/>
                </a:solidFill>
              </a:rPr>
              <a:t>相談支援へ情報提供</a:t>
            </a:r>
          </a:p>
        </p:txBody>
      </p:sp>
      <p:sp>
        <p:nvSpPr>
          <p:cNvPr id="53257" name="Rectangle 29"/>
          <p:cNvSpPr>
            <a:spLocks noChangeArrowheads="1"/>
          </p:cNvSpPr>
          <p:nvPr/>
        </p:nvSpPr>
        <p:spPr bwMode="auto">
          <a:xfrm>
            <a:off x="1255840" y="1312894"/>
            <a:ext cx="259373" cy="1920875"/>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a:solidFill>
                  <a:prstClr val="black"/>
                </a:solidFill>
              </a:rPr>
              <a:t>アセスメント</a:t>
            </a:r>
          </a:p>
        </p:txBody>
      </p:sp>
      <p:sp>
        <p:nvSpPr>
          <p:cNvPr id="53258" name="Rectangle 30"/>
          <p:cNvSpPr>
            <a:spLocks noChangeArrowheads="1"/>
          </p:cNvSpPr>
          <p:nvPr/>
        </p:nvSpPr>
        <p:spPr bwMode="auto">
          <a:xfrm>
            <a:off x="1913819" y="1312894"/>
            <a:ext cx="331177" cy="1920875"/>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dirty="0">
                <a:solidFill>
                  <a:prstClr val="black"/>
                </a:solidFill>
              </a:rPr>
              <a:t>居宅介護計画の作成　</a:t>
            </a:r>
          </a:p>
        </p:txBody>
      </p:sp>
      <p:sp>
        <p:nvSpPr>
          <p:cNvPr id="53259" name="Rectangle 31"/>
          <p:cNvSpPr>
            <a:spLocks noChangeArrowheads="1"/>
          </p:cNvSpPr>
          <p:nvPr/>
        </p:nvSpPr>
        <p:spPr bwMode="auto">
          <a:xfrm>
            <a:off x="2319711" y="1285906"/>
            <a:ext cx="325315" cy="1952625"/>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spcBef>
                <a:spcPct val="50000"/>
              </a:spcBef>
            </a:pPr>
            <a:r>
              <a:rPr lang="ja-JP" altLang="en-US" sz="1400" dirty="0">
                <a:solidFill>
                  <a:prstClr val="black"/>
                </a:solidFill>
              </a:rPr>
              <a:t>居宅介護計画の実施　</a:t>
            </a:r>
          </a:p>
        </p:txBody>
      </p:sp>
      <p:sp>
        <p:nvSpPr>
          <p:cNvPr id="53260" name="Rectangle 32"/>
          <p:cNvSpPr>
            <a:spLocks noChangeArrowheads="1"/>
          </p:cNvSpPr>
          <p:nvPr/>
        </p:nvSpPr>
        <p:spPr bwMode="auto">
          <a:xfrm>
            <a:off x="7636124" y="1319213"/>
            <a:ext cx="325315" cy="194310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spcBef>
                <a:spcPct val="50000"/>
              </a:spcBef>
            </a:pPr>
            <a:r>
              <a:rPr lang="ja-JP" altLang="en-US" sz="1400">
                <a:solidFill>
                  <a:prstClr val="black"/>
                </a:solidFill>
              </a:rPr>
              <a:t>中間評価と修正</a:t>
            </a:r>
          </a:p>
        </p:txBody>
      </p:sp>
      <p:sp>
        <p:nvSpPr>
          <p:cNvPr id="53261" name="Rectangle 33"/>
          <p:cNvSpPr>
            <a:spLocks noChangeArrowheads="1"/>
          </p:cNvSpPr>
          <p:nvPr/>
        </p:nvSpPr>
        <p:spPr bwMode="auto">
          <a:xfrm>
            <a:off x="8074270" y="1317626"/>
            <a:ext cx="323850" cy="1949450"/>
          </a:xfrm>
          <a:prstGeom prst="rect">
            <a:avLst/>
          </a:prstGeom>
          <a:solidFill>
            <a:srgbClr val="FFFF99"/>
          </a:solidFill>
          <a:ln w="9525">
            <a:solidFill>
              <a:schemeClr val="tx1"/>
            </a:solidFill>
            <a:miter lim="800000"/>
            <a:headEnd/>
            <a:tailEnd/>
          </a:ln>
        </p:spPr>
        <p:txBody>
          <a:bodyPr vert="eaVert" wrap="none" lIns="91336" tIns="45668" rIns="91336" bIns="45668" anchor="ctr" anchorCtr="1"/>
          <a:lstStyle/>
          <a:p>
            <a:pPr algn="ctr">
              <a:spcBef>
                <a:spcPct val="50000"/>
              </a:spcBef>
            </a:pPr>
            <a:r>
              <a:rPr lang="ja-JP" altLang="en-US" sz="1400">
                <a:solidFill>
                  <a:prstClr val="black"/>
                </a:solidFill>
              </a:rPr>
              <a:t>終了時評価　　　　　　　</a:t>
            </a:r>
          </a:p>
        </p:txBody>
      </p:sp>
      <p:sp>
        <p:nvSpPr>
          <p:cNvPr id="13327" name="AutoShape 2"/>
          <p:cNvSpPr>
            <a:spLocks noChangeArrowheads="1"/>
          </p:cNvSpPr>
          <p:nvPr/>
        </p:nvSpPr>
        <p:spPr bwMode="auto">
          <a:xfrm>
            <a:off x="429365" y="138488"/>
            <a:ext cx="8308731" cy="577475"/>
          </a:xfrm>
          <a:prstGeom prst="parallelogram">
            <a:avLst>
              <a:gd name="adj" fmla="val 102534"/>
            </a:avLst>
          </a:prstGeom>
          <a:gradFill rotWithShape="1">
            <a:gsLst>
              <a:gs pos="0">
                <a:srgbClr val="97FFB8"/>
              </a:gs>
              <a:gs pos="50000">
                <a:srgbClr val="BFFFD2"/>
              </a:gs>
              <a:gs pos="100000">
                <a:srgbClr val="DFFFE8"/>
              </a:gs>
            </a:gsLst>
            <a:lin ang="16200000" scaled="1"/>
          </a:gradFill>
          <a:ln w="12700" algn="ctr">
            <a:solidFill>
              <a:schemeClr val="bg1"/>
            </a:solidFill>
            <a:miter lim="800000"/>
            <a:headEnd/>
            <a:tailEnd/>
          </a:ln>
        </p:spPr>
        <p:txBody>
          <a:bodyPr wrap="none" lIns="74212" tIns="8889" rIns="74212" bIns="8889" anchor="ctr"/>
          <a:lstStyle/>
          <a:p>
            <a:endParaRPr lang="ja-JP" altLang="en-US">
              <a:solidFill>
                <a:prstClr val="black"/>
              </a:solidFill>
            </a:endParaRPr>
          </a:p>
        </p:txBody>
      </p:sp>
      <p:sp>
        <p:nvSpPr>
          <p:cNvPr id="2" name="タイトル 1"/>
          <p:cNvSpPr>
            <a:spLocks noGrp="1"/>
          </p:cNvSpPr>
          <p:nvPr>
            <p:ph type="title"/>
          </p:nvPr>
        </p:nvSpPr>
        <p:spPr>
          <a:xfrm>
            <a:off x="146539" y="265114"/>
            <a:ext cx="8911004" cy="500062"/>
          </a:xfrm>
        </p:spPr>
        <p:txBody>
          <a:bodyPr rtlCol="0">
            <a:normAutofit fontScale="90000"/>
          </a:bodyPr>
          <a:lstStyle/>
          <a:p>
            <a:pPr>
              <a:defRPr/>
            </a:pPr>
            <a:r>
              <a:rPr lang="ja-JP" altLang="en-US" sz="3600" dirty="0"/>
              <a:t>サ責と相談支援の連携</a:t>
            </a:r>
            <a:r>
              <a:rPr lang="en-US" altLang="ja-JP" sz="3600" dirty="0"/>
              <a:t>【</a:t>
            </a:r>
            <a:r>
              <a:rPr lang="ja-JP" altLang="en-US" sz="3600" dirty="0"/>
              <a:t>今年度まで多い形</a:t>
            </a:r>
            <a:r>
              <a:rPr lang="en-US" altLang="ja-JP" sz="3600" dirty="0"/>
              <a:t>】</a:t>
            </a:r>
            <a:endParaRPr lang="ja-JP" altLang="en-US" sz="2400" dirty="0"/>
          </a:p>
        </p:txBody>
      </p:sp>
      <p:sp>
        <p:nvSpPr>
          <p:cNvPr id="37" name="右矢印 36"/>
          <p:cNvSpPr/>
          <p:nvPr/>
        </p:nvSpPr>
        <p:spPr>
          <a:xfrm>
            <a:off x="2976745" y="6021288"/>
            <a:ext cx="5982204" cy="873158"/>
          </a:xfrm>
          <a:prstGeom prst="rightArrow">
            <a:avLst>
              <a:gd name="adj1" fmla="val 70415"/>
              <a:gd name="adj2" fmla="val 50000"/>
            </a:avLst>
          </a:prstGeom>
          <a:gradFill flip="none" rotWithShape="1">
            <a:gsLst>
              <a:gs pos="0">
                <a:srgbClr val="C00000"/>
              </a:gs>
              <a:gs pos="50000">
                <a:srgbClr val="FF0000"/>
              </a:gs>
              <a:gs pos="100000">
                <a:schemeClr val="accent2">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336" tIns="71918" rIns="91336" bIns="45668" anchor="b"/>
          <a:lstStyle/>
          <a:p>
            <a:pPr algn="ctr">
              <a:defRPr/>
            </a:pPr>
            <a:r>
              <a:rPr lang="ja-JP" altLang="en-US" sz="2000" b="1" dirty="0">
                <a:solidFill>
                  <a:prstClr val="white"/>
                </a:solidFill>
              </a:rPr>
              <a:t>相談支援専門員</a:t>
            </a:r>
            <a:r>
              <a:rPr lang="en-US" altLang="ja-JP" sz="2000" b="1" dirty="0">
                <a:solidFill>
                  <a:prstClr val="white"/>
                </a:solidFill>
              </a:rPr>
              <a:t>(</a:t>
            </a:r>
            <a:r>
              <a:rPr lang="ja-JP" altLang="en-US" sz="2000" b="1" dirty="0">
                <a:solidFill>
                  <a:prstClr val="white"/>
                </a:solidFill>
              </a:rPr>
              <a:t>サービス等利用計画</a:t>
            </a:r>
            <a:r>
              <a:rPr lang="en-US" altLang="ja-JP" sz="2000" b="1" dirty="0">
                <a:solidFill>
                  <a:prstClr val="white"/>
                </a:solidFill>
              </a:rPr>
              <a:t>)</a:t>
            </a:r>
            <a:r>
              <a:rPr lang="ja-JP" altLang="en-US" sz="2000" b="1" dirty="0">
                <a:solidFill>
                  <a:prstClr val="white"/>
                </a:solidFill>
              </a:rPr>
              <a:t>による支援</a:t>
            </a:r>
          </a:p>
        </p:txBody>
      </p:sp>
      <p:sp>
        <p:nvSpPr>
          <p:cNvPr id="53267" name="Rectangle 9"/>
          <p:cNvSpPr>
            <a:spLocks noChangeArrowheads="1"/>
          </p:cNvSpPr>
          <p:nvPr/>
        </p:nvSpPr>
        <p:spPr bwMode="auto">
          <a:xfrm>
            <a:off x="6661638" y="4205288"/>
            <a:ext cx="241789" cy="21399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53268" name="Rectangle 19"/>
          <p:cNvSpPr>
            <a:spLocks noChangeArrowheads="1"/>
          </p:cNvSpPr>
          <p:nvPr/>
        </p:nvSpPr>
        <p:spPr bwMode="auto">
          <a:xfrm>
            <a:off x="6233751" y="4184650"/>
            <a:ext cx="325315"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サービス利用</a:t>
            </a:r>
          </a:p>
        </p:txBody>
      </p:sp>
      <p:sp>
        <p:nvSpPr>
          <p:cNvPr id="53269" name="Rectangle 23"/>
          <p:cNvSpPr>
            <a:spLocks noChangeArrowheads="1"/>
          </p:cNvSpPr>
          <p:nvPr/>
        </p:nvSpPr>
        <p:spPr bwMode="auto">
          <a:xfrm>
            <a:off x="5038019" y="4184650"/>
            <a:ext cx="331177"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サービス担当者会議</a:t>
            </a:r>
          </a:p>
        </p:txBody>
      </p:sp>
      <p:sp>
        <p:nvSpPr>
          <p:cNvPr id="53270" name="Rectangle 24"/>
          <p:cNvSpPr>
            <a:spLocks noChangeArrowheads="1"/>
          </p:cNvSpPr>
          <p:nvPr/>
        </p:nvSpPr>
        <p:spPr bwMode="auto">
          <a:xfrm>
            <a:off x="4438656" y="4184650"/>
            <a:ext cx="266700" cy="2160588"/>
          </a:xfrm>
          <a:prstGeom prst="rect">
            <a:avLst/>
          </a:prstGeom>
          <a:solidFill>
            <a:srgbClr val="FF0000"/>
          </a:solidFill>
          <a:ln w="9525">
            <a:solidFill>
              <a:srgbClr val="000000"/>
            </a:solidFill>
            <a:miter lim="800000"/>
            <a:headEnd/>
            <a:tailEnd/>
          </a:ln>
        </p:spPr>
        <p:txBody>
          <a:bodyPr vert="eaVert" wrap="none" lIns="91336" tIns="45668" rIns="91336" bIns="45668" anchor="ctr"/>
          <a:lstStyle/>
          <a:p>
            <a:pPr algn="ctr"/>
            <a:r>
              <a:rPr lang="ja-JP" altLang="en-US" sz="1400">
                <a:solidFill>
                  <a:prstClr val="white"/>
                </a:solidFill>
              </a:rPr>
              <a:t>サービス利用計画案の作成</a:t>
            </a:r>
          </a:p>
        </p:txBody>
      </p:sp>
      <p:sp>
        <p:nvSpPr>
          <p:cNvPr id="53272" name="Rectangle 9"/>
          <p:cNvSpPr>
            <a:spLocks noChangeArrowheads="1"/>
          </p:cNvSpPr>
          <p:nvPr/>
        </p:nvSpPr>
        <p:spPr bwMode="auto">
          <a:xfrm>
            <a:off x="8077200" y="4205288"/>
            <a:ext cx="395654" cy="21399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終結</a:t>
            </a:r>
          </a:p>
        </p:txBody>
      </p:sp>
      <p:sp>
        <p:nvSpPr>
          <p:cNvPr id="53276" name="Rectangle 33"/>
          <p:cNvSpPr>
            <a:spLocks noChangeArrowheads="1"/>
          </p:cNvSpPr>
          <p:nvPr/>
        </p:nvSpPr>
        <p:spPr bwMode="auto">
          <a:xfrm>
            <a:off x="8472854" y="1317626"/>
            <a:ext cx="257908" cy="194945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spcBef>
                <a:spcPct val="50000"/>
              </a:spcBef>
            </a:pPr>
            <a:r>
              <a:rPr lang="ja-JP" altLang="en-US" sz="1400">
                <a:solidFill>
                  <a:prstClr val="black"/>
                </a:solidFill>
              </a:rPr>
              <a:t>　終了・バトンタッチ　　　　　　</a:t>
            </a:r>
          </a:p>
        </p:txBody>
      </p:sp>
      <p:sp>
        <p:nvSpPr>
          <p:cNvPr id="53277" name="Rectangle 9"/>
          <p:cNvSpPr>
            <a:spLocks noChangeArrowheads="1"/>
          </p:cNvSpPr>
          <p:nvPr/>
        </p:nvSpPr>
        <p:spPr bwMode="auto">
          <a:xfrm>
            <a:off x="6989890" y="4205288"/>
            <a:ext cx="243254" cy="21399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53278" name="Rectangle 9"/>
          <p:cNvSpPr>
            <a:spLocks noChangeArrowheads="1"/>
          </p:cNvSpPr>
          <p:nvPr/>
        </p:nvSpPr>
        <p:spPr bwMode="auto">
          <a:xfrm>
            <a:off x="7323993" y="4205288"/>
            <a:ext cx="241789" cy="21399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53279" name="Rectangle 9"/>
          <p:cNvSpPr>
            <a:spLocks noChangeArrowheads="1"/>
          </p:cNvSpPr>
          <p:nvPr/>
        </p:nvSpPr>
        <p:spPr bwMode="auto">
          <a:xfrm>
            <a:off x="7618535" y="4205288"/>
            <a:ext cx="372208" cy="213995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モニタリング・評価</a:t>
            </a:r>
          </a:p>
        </p:txBody>
      </p:sp>
      <p:sp>
        <p:nvSpPr>
          <p:cNvPr id="42" name="正方形/長方形 41"/>
          <p:cNvSpPr/>
          <p:nvPr/>
        </p:nvSpPr>
        <p:spPr>
          <a:xfrm>
            <a:off x="7329" y="22"/>
            <a:ext cx="2625905" cy="276932"/>
          </a:xfrm>
          <a:prstGeom prst="rect">
            <a:avLst/>
          </a:prstGeom>
        </p:spPr>
        <p:txBody>
          <a:bodyPr wrap="none" lIns="91336" tIns="45668" rIns="91336" bIns="45668">
            <a:spAutoFit/>
          </a:bodyPr>
          <a:lstStyle/>
          <a:p>
            <a:pPr>
              <a:defRPr/>
            </a:pPr>
            <a:r>
              <a:rPr lang="ja-JP" altLang="en-US" sz="1200" dirty="0">
                <a:solidFill>
                  <a:srgbClr val="000000"/>
                </a:solidFill>
                <a:latin typeface="ＭＳ Ｐゴシック"/>
              </a:rPr>
              <a:t>「出典厚労省：岡部改変」をさらに改変</a:t>
            </a:r>
            <a:endParaRPr lang="ja-JP" altLang="en-US" sz="1200" dirty="0">
              <a:solidFill>
                <a:prstClr val="black"/>
              </a:solidFill>
            </a:endParaRPr>
          </a:p>
        </p:txBody>
      </p:sp>
      <p:sp>
        <p:nvSpPr>
          <p:cNvPr id="53285" name="Rectangle 18"/>
          <p:cNvSpPr>
            <a:spLocks noChangeArrowheads="1"/>
          </p:cNvSpPr>
          <p:nvPr/>
        </p:nvSpPr>
        <p:spPr bwMode="auto">
          <a:xfrm>
            <a:off x="3043609" y="4184650"/>
            <a:ext cx="265234" cy="1295400"/>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相談受付</a:t>
            </a:r>
          </a:p>
        </p:txBody>
      </p:sp>
      <p:sp>
        <p:nvSpPr>
          <p:cNvPr id="53286" name="Rectangle 24"/>
          <p:cNvSpPr>
            <a:spLocks noChangeArrowheads="1"/>
          </p:cNvSpPr>
          <p:nvPr/>
        </p:nvSpPr>
        <p:spPr bwMode="auto">
          <a:xfrm>
            <a:off x="5436603" y="4184650"/>
            <a:ext cx="331177"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prstClr val="black"/>
                </a:solidFill>
              </a:rPr>
              <a:t>サービス利用計画の確定</a:t>
            </a:r>
          </a:p>
        </p:txBody>
      </p:sp>
      <p:sp>
        <p:nvSpPr>
          <p:cNvPr id="53287" name="Rectangle 23"/>
          <p:cNvSpPr>
            <a:spLocks noChangeArrowheads="1"/>
          </p:cNvSpPr>
          <p:nvPr/>
        </p:nvSpPr>
        <p:spPr bwMode="auto">
          <a:xfrm>
            <a:off x="4771292" y="4184650"/>
            <a:ext cx="199292"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支給決定</a:t>
            </a:r>
          </a:p>
        </p:txBody>
      </p:sp>
      <p:sp>
        <p:nvSpPr>
          <p:cNvPr id="54" name="角丸四角形 53"/>
          <p:cNvSpPr/>
          <p:nvPr/>
        </p:nvSpPr>
        <p:spPr>
          <a:xfrm>
            <a:off x="7622931" y="1319236"/>
            <a:ext cx="405912" cy="5062537"/>
          </a:xfrm>
          <a:prstGeom prst="roundRect">
            <a:avLst/>
          </a:prstGeom>
          <a:solidFill>
            <a:srgbClr val="92D050">
              <a:alpha val="30000"/>
            </a:srgb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cxnSp>
        <p:nvCxnSpPr>
          <p:cNvPr id="56" name="直線矢印コネクタ 55"/>
          <p:cNvCxnSpPr/>
          <p:nvPr/>
        </p:nvCxnSpPr>
        <p:spPr>
          <a:xfrm flipV="1">
            <a:off x="2645020" y="1552586"/>
            <a:ext cx="1195754" cy="4763"/>
          </a:xfrm>
          <a:prstGeom prst="straightConnector1">
            <a:avLst/>
          </a:prstGeom>
          <a:ln w="539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上下矢印 61"/>
          <p:cNvSpPr/>
          <p:nvPr/>
        </p:nvSpPr>
        <p:spPr>
          <a:xfrm>
            <a:off x="4173437" y="3286125"/>
            <a:ext cx="265235" cy="86360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r>
              <a:rPr lang="ja-JP" altLang="en-US" sz="1000" dirty="0">
                <a:solidFill>
                  <a:prstClr val="black"/>
                </a:solidFill>
              </a:rPr>
              <a:t>連動</a:t>
            </a:r>
          </a:p>
        </p:txBody>
      </p:sp>
      <p:sp>
        <p:nvSpPr>
          <p:cNvPr id="63" name="上下矢印 62"/>
          <p:cNvSpPr/>
          <p:nvPr/>
        </p:nvSpPr>
        <p:spPr>
          <a:xfrm>
            <a:off x="5102472" y="3286125"/>
            <a:ext cx="266700" cy="86360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r>
              <a:rPr lang="ja-JP" altLang="en-US" sz="1000" dirty="0">
                <a:solidFill>
                  <a:prstClr val="black"/>
                </a:solidFill>
              </a:rPr>
              <a:t>連動</a:t>
            </a:r>
          </a:p>
        </p:txBody>
      </p:sp>
      <p:sp>
        <p:nvSpPr>
          <p:cNvPr id="53297" name="テキスト ボックス 44"/>
          <p:cNvSpPr txBox="1">
            <a:spLocks noChangeArrowheads="1"/>
          </p:cNvSpPr>
          <p:nvPr/>
        </p:nvSpPr>
        <p:spPr bwMode="auto">
          <a:xfrm>
            <a:off x="6698300" y="3543300"/>
            <a:ext cx="665285" cy="306388"/>
          </a:xfrm>
          <a:prstGeom prst="rect">
            <a:avLst/>
          </a:prstGeom>
          <a:noFill/>
          <a:ln w="9525">
            <a:noFill/>
            <a:miter lim="800000"/>
            <a:headEnd/>
            <a:tailEnd/>
          </a:ln>
        </p:spPr>
        <p:txBody>
          <a:bodyPr lIns="91336" tIns="45668" rIns="91336" bIns="45668">
            <a:spAutoFit/>
          </a:bodyPr>
          <a:lstStyle/>
          <a:p>
            <a:r>
              <a:rPr lang="ja-JP" altLang="en-US" sz="1400">
                <a:solidFill>
                  <a:prstClr val="black"/>
                </a:solidFill>
              </a:rPr>
              <a:t>実施</a:t>
            </a:r>
          </a:p>
        </p:txBody>
      </p:sp>
      <p:sp>
        <p:nvSpPr>
          <p:cNvPr id="51" name="Rectangle 18"/>
          <p:cNvSpPr>
            <a:spLocks noChangeArrowheads="1"/>
          </p:cNvSpPr>
          <p:nvPr/>
        </p:nvSpPr>
        <p:spPr bwMode="auto">
          <a:xfrm>
            <a:off x="915866" y="1285886"/>
            <a:ext cx="265234" cy="1947863"/>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利用相談の受付</a:t>
            </a:r>
          </a:p>
        </p:txBody>
      </p:sp>
      <p:pic>
        <p:nvPicPr>
          <p:cNvPr id="46" name="図 1"/>
          <p:cNvPicPr>
            <a:picLocks noChangeAspect="1"/>
          </p:cNvPicPr>
          <p:nvPr/>
        </p:nvPicPr>
        <p:blipFill>
          <a:blip r:embed="rId3" cstate="print"/>
          <a:srcRect/>
          <a:stretch>
            <a:fillRect/>
          </a:stretch>
        </p:blipFill>
        <p:spPr bwMode="auto">
          <a:xfrm>
            <a:off x="118720" y="333375"/>
            <a:ext cx="873369" cy="1358900"/>
          </a:xfrm>
          <a:prstGeom prst="rect">
            <a:avLst/>
          </a:prstGeom>
          <a:noFill/>
          <a:ln w="9525">
            <a:noFill/>
            <a:miter lim="800000"/>
            <a:headEnd/>
            <a:tailEnd/>
          </a:ln>
        </p:spPr>
      </p:pic>
      <p:sp>
        <p:nvSpPr>
          <p:cNvPr id="55" name="Rectangle 30"/>
          <p:cNvSpPr>
            <a:spLocks noChangeArrowheads="1"/>
          </p:cNvSpPr>
          <p:nvPr/>
        </p:nvSpPr>
        <p:spPr bwMode="auto">
          <a:xfrm>
            <a:off x="1589943" y="1312874"/>
            <a:ext cx="256442" cy="1925637"/>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dirty="0">
                <a:solidFill>
                  <a:prstClr val="black"/>
                </a:solidFill>
              </a:rPr>
              <a:t>個別支援会議　</a:t>
            </a:r>
          </a:p>
        </p:txBody>
      </p:sp>
      <p:sp>
        <p:nvSpPr>
          <p:cNvPr id="53273" name="テキスト ボックス 90"/>
          <p:cNvSpPr txBox="1">
            <a:spLocks noChangeArrowheads="1"/>
          </p:cNvSpPr>
          <p:nvPr/>
        </p:nvSpPr>
        <p:spPr bwMode="auto">
          <a:xfrm>
            <a:off x="1902073" y="6289706"/>
            <a:ext cx="1000858" cy="523875"/>
          </a:xfrm>
          <a:prstGeom prst="rect">
            <a:avLst/>
          </a:prstGeom>
          <a:noFill/>
          <a:ln w="9525">
            <a:noFill/>
            <a:miter lim="800000"/>
            <a:headEnd/>
            <a:tailEnd/>
          </a:ln>
        </p:spPr>
        <p:txBody>
          <a:bodyPr lIns="91336" tIns="45668" rIns="91336" bIns="45668">
            <a:spAutoFit/>
          </a:bodyPr>
          <a:lstStyle/>
          <a:p>
            <a:pPr algn="ctr"/>
            <a:r>
              <a:rPr lang="ja-JP" altLang="en-US" sz="1400" b="1">
                <a:solidFill>
                  <a:prstClr val="black"/>
                </a:solidFill>
              </a:rPr>
              <a:t>相談支援</a:t>
            </a:r>
            <a:endParaRPr lang="en-US" altLang="ja-JP" sz="1400" b="1">
              <a:solidFill>
                <a:prstClr val="black"/>
              </a:solidFill>
            </a:endParaRPr>
          </a:p>
          <a:p>
            <a:pPr algn="ctr"/>
            <a:r>
              <a:rPr lang="ja-JP" altLang="en-US" sz="1400" b="1">
                <a:solidFill>
                  <a:prstClr val="black"/>
                </a:solidFill>
              </a:rPr>
              <a:t>専門員</a:t>
            </a:r>
          </a:p>
        </p:txBody>
      </p:sp>
      <p:pic>
        <p:nvPicPr>
          <p:cNvPr id="53281" name="図 21" descr="男.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1953384" y="5345114"/>
            <a:ext cx="955431" cy="944562"/>
          </a:xfrm>
          <a:prstGeom prst="rect">
            <a:avLst/>
          </a:prstGeom>
          <a:noFill/>
          <a:ln w="9525">
            <a:noFill/>
            <a:miter lim="800000"/>
            <a:headEnd/>
            <a:tailEnd/>
          </a:ln>
        </p:spPr>
      </p:pic>
      <p:sp>
        <p:nvSpPr>
          <p:cNvPr id="53274" name="テキスト ボックス 93"/>
          <p:cNvSpPr txBox="1">
            <a:spLocks noChangeArrowheads="1"/>
          </p:cNvSpPr>
          <p:nvPr/>
        </p:nvSpPr>
        <p:spPr bwMode="auto">
          <a:xfrm>
            <a:off x="-10258" y="1268414"/>
            <a:ext cx="1059474" cy="738664"/>
          </a:xfrm>
          <a:prstGeom prst="rect">
            <a:avLst/>
          </a:prstGeom>
          <a:noFill/>
          <a:ln w="9525">
            <a:noFill/>
            <a:miter lim="800000"/>
            <a:headEnd/>
            <a:tailEnd/>
          </a:ln>
        </p:spPr>
        <p:txBody>
          <a:bodyPr lIns="35957" tIns="45668" rIns="35957" bIns="45668">
            <a:spAutoFit/>
          </a:bodyPr>
          <a:lstStyle/>
          <a:p>
            <a:pPr algn="ctr"/>
            <a:r>
              <a:rPr lang="ja-JP" altLang="en-US" sz="1400" b="1" dirty="0">
                <a:solidFill>
                  <a:prstClr val="black"/>
                </a:solidFill>
              </a:rPr>
              <a:t>サービス</a:t>
            </a:r>
            <a:endParaRPr lang="en-US" altLang="ja-JP" sz="1400" b="1" dirty="0">
              <a:solidFill>
                <a:prstClr val="black"/>
              </a:solidFill>
            </a:endParaRPr>
          </a:p>
          <a:p>
            <a:pPr algn="ctr"/>
            <a:r>
              <a:rPr lang="ja-JP" altLang="en-US" sz="1400" b="1" dirty="0">
                <a:solidFill>
                  <a:prstClr val="black"/>
                </a:solidFill>
              </a:rPr>
              <a:t>提供</a:t>
            </a:r>
            <a:endParaRPr lang="en-US" altLang="ja-JP" sz="1400" b="1" dirty="0">
              <a:solidFill>
                <a:prstClr val="black"/>
              </a:solidFill>
            </a:endParaRPr>
          </a:p>
          <a:p>
            <a:pPr algn="ctr"/>
            <a:r>
              <a:rPr lang="ja-JP" altLang="en-US" sz="1400" b="1" dirty="0">
                <a:solidFill>
                  <a:prstClr val="black"/>
                </a:solidFill>
              </a:rPr>
              <a:t>責任者</a:t>
            </a:r>
            <a:endParaRPr lang="en-US" altLang="ja-JP" sz="1400" b="1" dirty="0">
              <a:solidFill>
                <a:prstClr val="black"/>
              </a:solidFill>
            </a:endParaRPr>
          </a:p>
        </p:txBody>
      </p:sp>
      <p:sp>
        <p:nvSpPr>
          <p:cNvPr id="3" name="下矢印 2"/>
          <p:cNvSpPr/>
          <p:nvPr/>
        </p:nvSpPr>
        <p:spPr>
          <a:xfrm>
            <a:off x="3043609" y="3362325"/>
            <a:ext cx="265234"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49" name="Rectangle 18"/>
          <p:cNvSpPr>
            <a:spLocks noChangeArrowheads="1"/>
          </p:cNvSpPr>
          <p:nvPr/>
        </p:nvSpPr>
        <p:spPr bwMode="auto">
          <a:xfrm>
            <a:off x="3043609" y="5480050"/>
            <a:ext cx="265234" cy="8651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支給申請</a:t>
            </a:r>
          </a:p>
        </p:txBody>
      </p:sp>
      <p:sp>
        <p:nvSpPr>
          <p:cNvPr id="59" name="Rectangle 28"/>
          <p:cNvSpPr>
            <a:spLocks noChangeArrowheads="1"/>
          </p:cNvSpPr>
          <p:nvPr/>
        </p:nvSpPr>
        <p:spPr bwMode="auto">
          <a:xfrm>
            <a:off x="5103937" y="1331913"/>
            <a:ext cx="290146" cy="1930400"/>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a:solidFill>
                  <a:prstClr val="black"/>
                </a:solidFill>
              </a:rPr>
              <a:t>相談支援の状況把握</a:t>
            </a:r>
          </a:p>
        </p:txBody>
      </p:sp>
      <p:sp>
        <p:nvSpPr>
          <p:cNvPr id="64" name="Rectangle 30"/>
          <p:cNvSpPr>
            <a:spLocks noChangeArrowheads="1"/>
          </p:cNvSpPr>
          <p:nvPr/>
        </p:nvSpPr>
        <p:spPr bwMode="auto">
          <a:xfrm>
            <a:off x="5835162" y="1336675"/>
            <a:ext cx="323850" cy="1925638"/>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dirty="0">
                <a:solidFill>
                  <a:prstClr val="black"/>
                </a:solidFill>
              </a:rPr>
              <a:t>居宅介護計画の修正　</a:t>
            </a:r>
          </a:p>
        </p:txBody>
      </p:sp>
      <p:sp>
        <p:nvSpPr>
          <p:cNvPr id="65" name="Rectangle 31"/>
          <p:cNvSpPr>
            <a:spLocks noChangeArrowheads="1"/>
          </p:cNvSpPr>
          <p:nvPr/>
        </p:nvSpPr>
        <p:spPr bwMode="auto">
          <a:xfrm>
            <a:off x="6233751" y="1333531"/>
            <a:ext cx="325315" cy="1928813"/>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spcBef>
                <a:spcPct val="50000"/>
              </a:spcBef>
            </a:pPr>
            <a:r>
              <a:rPr lang="ja-JP" altLang="en-US" sz="1400" dirty="0">
                <a:solidFill>
                  <a:prstClr val="black"/>
                </a:solidFill>
              </a:rPr>
              <a:t>居宅介護計画の実施　</a:t>
            </a:r>
          </a:p>
        </p:txBody>
      </p:sp>
      <p:sp>
        <p:nvSpPr>
          <p:cNvPr id="66" name="Rectangle 30"/>
          <p:cNvSpPr>
            <a:spLocks noChangeArrowheads="1"/>
          </p:cNvSpPr>
          <p:nvPr/>
        </p:nvSpPr>
        <p:spPr bwMode="auto">
          <a:xfrm>
            <a:off x="5509846" y="1336675"/>
            <a:ext cx="257908" cy="1925638"/>
          </a:xfrm>
          <a:prstGeom prst="rect">
            <a:avLst/>
          </a:prstGeom>
          <a:solidFill>
            <a:srgbClr val="FFFF99"/>
          </a:solidFill>
          <a:ln w="9525">
            <a:solidFill>
              <a:schemeClr val="tx1"/>
            </a:solidFill>
            <a:miter lim="800000"/>
            <a:headEnd/>
            <a:tailEnd/>
          </a:ln>
        </p:spPr>
        <p:txBody>
          <a:bodyPr vert="eaVert" wrap="none" lIns="91336" tIns="45668" rIns="91336" bIns="45668" anchor="ctr"/>
          <a:lstStyle/>
          <a:p>
            <a:pPr algn="ctr"/>
            <a:r>
              <a:rPr lang="ja-JP" altLang="en-US" sz="1400">
                <a:solidFill>
                  <a:prstClr val="black"/>
                </a:solidFill>
              </a:rPr>
              <a:t>個別支援会議　</a:t>
            </a:r>
          </a:p>
        </p:txBody>
      </p:sp>
      <p:sp>
        <p:nvSpPr>
          <p:cNvPr id="53284" name="Rectangle 18"/>
          <p:cNvSpPr>
            <a:spLocks noChangeArrowheads="1"/>
          </p:cNvSpPr>
          <p:nvPr/>
        </p:nvSpPr>
        <p:spPr bwMode="auto">
          <a:xfrm>
            <a:off x="3376273" y="4184650"/>
            <a:ext cx="231531"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計画案提出依頼</a:t>
            </a:r>
          </a:p>
        </p:txBody>
      </p:sp>
      <p:sp>
        <p:nvSpPr>
          <p:cNvPr id="53283" name="Rectangle 18"/>
          <p:cNvSpPr>
            <a:spLocks noChangeArrowheads="1"/>
          </p:cNvSpPr>
          <p:nvPr/>
        </p:nvSpPr>
        <p:spPr bwMode="auto">
          <a:xfrm>
            <a:off x="3707425" y="4184681"/>
            <a:ext cx="266700" cy="2157413"/>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契　　　約</a:t>
            </a:r>
          </a:p>
        </p:txBody>
      </p:sp>
      <p:sp>
        <p:nvSpPr>
          <p:cNvPr id="53271" name="Rectangle 34"/>
          <p:cNvSpPr>
            <a:spLocks noChangeArrowheads="1"/>
          </p:cNvSpPr>
          <p:nvPr/>
        </p:nvSpPr>
        <p:spPr bwMode="auto">
          <a:xfrm>
            <a:off x="4040066" y="4184650"/>
            <a:ext cx="309196" cy="2160588"/>
          </a:xfrm>
          <a:prstGeom prst="rect">
            <a:avLst/>
          </a:prstGeom>
          <a:solidFill>
            <a:schemeClr val="bg1"/>
          </a:solidFill>
          <a:ln w="9525">
            <a:solidFill>
              <a:srgbClr val="000000"/>
            </a:solidFill>
            <a:miter lim="800000"/>
            <a:headEnd/>
            <a:tailEnd/>
          </a:ln>
        </p:spPr>
        <p:txBody>
          <a:bodyPr vert="eaVert" wrap="none" lIns="91336" tIns="45668" rIns="91336" bIns="45668" anchor="ctr"/>
          <a:lstStyle/>
          <a:p>
            <a:pPr algn="ctr"/>
            <a:r>
              <a:rPr lang="ja-JP" altLang="en-US" sz="1400">
                <a:solidFill>
                  <a:srgbClr val="000000"/>
                </a:solidFill>
              </a:rPr>
              <a:t>アセスメント・課題分析</a:t>
            </a:r>
          </a:p>
        </p:txBody>
      </p:sp>
      <p:sp>
        <p:nvSpPr>
          <p:cNvPr id="67" name="下矢印 66"/>
          <p:cNvSpPr/>
          <p:nvPr/>
        </p:nvSpPr>
        <p:spPr>
          <a:xfrm>
            <a:off x="4040067" y="3362325"/>
            <a:ext cx="133350"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60" name="角丸四角形 59"/>
          <p:cNvSpPr/>
          <p:nvPr/>
        </p:nvSpPr>
        <p:spPr>
          <a:xfrm>
            <a:off x="3974145" y="1285899"/>
            <a:ext cx="464527" cy="5095875"/>
          </a:xfrm>
          <a:prstGeom prst="roundRect">
            <a:avLst/>
          </a:prstGeom>
          <a:solidFill>
            <a:srgbClr val="92D050">
              <a:alpha val="30000"/>
            </a:srgb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57" name="角丸四角形 56"/>
          <p:cNvSpPr/>
          <p:nvPr/>
        </p:nvSpPr>
        <p:spPr>
          <a:xfrm>
            <a:off x="4972052" y="1268421"/>
            <a:ext cx="464526" cy="5113337"/>
          </a:xfrm>
          <a:prstGeom prst="roundRect">
            <a:avLst/>
          </a:prstGeom>
          <a:solidFill>
            <a:srgbClr val="92D050">
              <a:alpha val="30000"/>
            </a:srgbClr>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endParaRPr lang="ja-JP" altLang="en-US">
              <a:solidFill>
                <a:prstClr val="white"/>
              </a:solidFill>
            </a:endParaRPr>
          </a:p>
        </p:txBody>
      </p:sp>
      <p:sp>
        <p:nvSpPr>
          <p:cNvPr id="6" name="角丸四角形 5"/>
          <p:cNvSpPr/>
          <p:nvPr/>
        </p:nvSpPr>
        <p:spPr>
          <a:xfrm>
            <a:off x="2776909" y="1792288"/>
            <a:ext cx="1063869" cy="1397000"/>
          </a:xfrm>
          <a:prstGeom prst="roundRect">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68" rIns="91336" bIns="45668" anchor="ctr"/>
          <a:lstStyle/>
          <a:p>
            <a:pPr algn="ctr">
              <a:defRPr/>
            </a:pPr>
            <a:r>
              <a:rPr lang="ja-JP" altLang="en-US" sz="1400" dirty="0">
                <a:solidFill>
                  <a:prstClr val="black"/>
                </a:solidFill>
              </a:rPr>
              <a:t>受給者証の更新等</a:t>
            </a:r>
          </a:p>
        </p:txBody>
      </p:sp>
      <p:sp>
        <p:nvSpPr>
          <p:cNvPr id="4" name="右中かっこ 3"/>
          <p:cNvSpPr/>
          <p:nvPr/>
        </p:nvSpPr>
        <p:spPr>
          <a:xfrm rot="5400000">
            <a:off x="1531537" y="3011088"/>
            <a:ext cx="528637" cy="1628043"/>
          </a:xfrm>
          <a:prstGeom prst="rightBrace">
            <a:avLst>
              <a:gd name="adj1" fmla="val 33507"/>
              <a:gd name="adj2" fmla="val 50000"/>
            </a:avLst>
          </a:prstGeom>
          <a:ln w="25400"/>
        </p:spPr>
        <p:style>
          <a:lnRef idx="1">
            <a:schemeClr val="dk1"/>
          </a:lnRef>
          <a:fillRef idx="0">
            <a:schemeClr val="dk1"/>
          </a:fillRef>
          <a:effectRef idx="0">
            <a:schemeClr val="dk1"/>
          </a:effectRef>
          <a:fontRef idx="minor">
            <a:schemeClr val="tx1"/>
          </a:fontRef>
        </p:style>
        <p:txBody>
          <a:bodyPr lIns="91336" tIns="45668" rIns="91336" bIns="45668" anchor="ctr"/>
          <a:lstStyle/>
          <a:p>
            <a:pPr algn="ctr">
              <a:defRPr/>
            </a:pPr>
            <a:endParaRPr lang="ja-JP" altLang="en-US">
              <a:solidFill>
                <a:prstClr val="black"/>
              </a:solidFill>
            </a:endParaRPr>
          </a:p>
        </p:txBody>
      </p:sp>
      <p:sp>
        <p:nvSpPr>
          <p:cNvPr id="19514" name="テキスト ボックス 4"/>
          <p:cNvSpPr txBox="1">
            <a:spLocks noChangeArrowheads="1"/>
          </p:cNvSpPr>
          <p:nvPr/>
        </p:nvSpPr>
        <p:spPr bwMode="auto">
          <a:xfrm>
            <a:off x="1255839" y="4205288"/>
            <a:ext cx="1175238" cy="654986"/>
          </a:xfrm>
          <a:prstGeom prst="rect">
            <a:avLst/>
          </a:prstGeom>
          <a:noFill/>
          <a:ln w="9525">
            <a:noFill/>
            <a:miter lim="800000"/>
            <a:headEnd/>
            <a:tailEnd/>
          </a:ln>
        </p:spPr>
        <p:txBody>
          <a:bodyPr lIns="91336" tIns="45668" rIns="91336" bIns="45668">
            <a:spAutoFit/>
          </a:bodyPr>
          <a:lstStyle/>
          <a:p>
            <a:r>
              <a:rPr lang="ja-JP" altLang="en-US">
                <a:solidFill>
                  <a:prstClr val="black"/>
                </a:solidFill>
              </a:rPr>
              <a:t>法改正前</a:t>
            </a:r>
            <a:endParaRPr lang="en-US" altLang="ja-JP">
              <a:solidFill>
                <a:prstClr val="black"/>
              </a:solidFill>
            </a:endParaRPr>
          </a:p>
          <a:p>
            <a:r>
              <a:rPr lang="ja-JP" altLang="en-US">
                <a:solidFill>
                  <a:prstClr val="black"/>
                </a:solidFill>
              </a:rPr>
              <a:t>に実施済</a:t>
            </a:r>
          </a:p>
        </p:txBody>
      </p:sp>
      <p:sp>
        <p:nvSpPr>
          <p:cNvPr id="5" name="スライド番号プレースホルダー 4"/>
          <p:cNvSpPr>
            <a:spLocks noGrp="1"/>
          </p:cNvSpPr>
          <p:nvPr>
            <p:ph type="sldNum" sz="quarter" idx="12"/>
          </p:nvPr>
        </p:nvSpPr>
        <p:spPr/>
        <p:txBody>
          <a:bodyPr/>
          <a:lstStyle/>
          <a:p>
            <a:fld id="{DF58203E-DA8F-4FF4-8214-76828CBBE0A3}" type="slidenum">
              <a:rPr lang="ja-JP" altLang="en-US" smtClean="0">
                <a:solidFill>
                  <a:prstClr val="black">
                    <a:tint val="75000"/>
                  </a:prstClr>
                </a:solidFill>
              </a:rPr>
              <a:pPr/>
              <a:t>9</a:t>
            </a:fld>
            <a:endParaRPr lang="ja-JP" altLang="en-US">
              <a:solidFill>
                <a:prstClr val="black">
                  <a:tint val="75000"/>
                </a:prstClr>
              </a:solidFill>
            </a:endParaRPr>
          </a:p>
        </p:txBody>
      </p:sp>
    </p:spTree>
    <p:extLst>
      <p:ext uri="{BB962C8B-B14F-4D97-AF65-F5344CB8AC3E}">
        <p14:creationId xmlns:p14="http://schemas.microsoft.com/office/powerpoint/2010/main" val="1762621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74"/>
                                        </p:tgtEl>
                                        <p:attrNameLst>
                                          <p:attrName>style.visibility</p:attrName>
                                        </p:attrNameLst>
                                      </p:cBhvr>
                                      <p:to>
                                        <p:strVal val="visible"/>
                                      </p:to>
                                    </p:set>
                                    <p:animEffect transition="in" filter="fade">
                                      <p:cBhvr>
                                        <p:cTn id="10" dur="500"/>
                                        <p:tgtEl>
                                          <p:spTgt spid="53274"/>
                                        </p:tgtEl>
                                      </p:cBhvr>
                                    </p:animEffect>
                                  </p:childTnLst>
                                </p:cTn>
                              </p:par>
                              <p:par>
                                <p:cTn id="11" presetID="22" presetClass="entr" presetSubtype="8" fill="hold" nodeType="withEffect">
                                  <p:stCondLst>
                                    <p:cond delay="20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1400"/>
                                        <p:tgtEl>
                                          <p:spTgt spid="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700"/>
                                        <p:tgtEl>
                                          <p:spTgt spid="51"/>
                                        </p:tgtEl>
                                      </p:cBhvr>
                                    </p:animEffect>
                                  </p:childTnLst>
                                </p:cTn>
                              </p:par>
                              <p:par>
                                <p:cTn id="19" presetID="10" presetClass="entr" presetSubtype="0" fill="hold" grpId="0" nodeType="withEffect">
                                  <p:stCondLst>
                                    <p:cond delay="400"/>
                                  </p:stCondLst>
                                  <p:childTnLst>
                                    <p:set>
                                      <p:cBhvr>
                                        <p:cTn id="20" dur="1" fill="hold">
                                          <p:stCondLst>
                                            <p:cond delay="0"/>
                                          </p:stCondLst>
                                        </p:cTn>
                                        <p:tgtEl>
                                          <p:spTgt spid="53257"/>
                                        </p:tgtEl>
                                        <p:attrNameLst>
                                          <p:attrName>style.visibility</p:attrName>
                                        </p:attrNameLst>
                                      </p:cBhvr>
                                      <p:to>
                                        <p:strVal val="visible"/>
                                      </p:to>
                                    </p:set>
                                    <p:animEffect transition="in" filter="fade">
                                      <p:cBhvr>
                                        <p:cTn id="21" dur="700"/>
                                        <p:tgtEl>
                                          <p:spTgt spid="53257"/>
                                        </p:tgtEl>
                                      </p:cBhvr>
                                    </p:animEffect>
                                  </p:childTnLst>
                                </p:cTn>
                              </p:par>
                            </p:childTnLst>
                          </p:cTn>
                        </p:par>
                        <p:par>
                          <p:cTn id="22" fill="hold" nodeType="afterGroup">
                            <p:stCondLst>
                              <p:cond delay="1100"/>
                            </p:stCondLst>
                            <p:childTnLst>
                              <p:par>
                                <p:cTn id="23" presetID="10"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900"/>
                                        <p:tgtEl>
                                          <p:spTgt spid="55"/>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3258"/>
                                        </p:tgtEl>
                                        <p:attrNameLst>
                                          <p:attrName>style.visibility</p:attrName>
                                        </p:attrNameLst>
                                      </p:cBhvr>
                                      <p:to>
                                        <p:strVal val="visible"/>
                                      </p:to>
                                    </p:set>
                                    <p:animEffect transition="in" filter="fade">
                                      <p:cBhvr>
                                        <p:cTn id="29" dur="1100"/>
                                        <p:tgtEl>
                                          <p:spTgt spid="53258"/>
                                        </p:tgtEl>
                                      </p:cBhvr>
                                    </p:animEffect>
                                  </p:childTnLst>
                                </p:cTn>
                              </p:par>
                            </p:childTnLst>
                          </p:cTn>
                        </p:par>
                        <p:par>
                          <p:cTn id="30" fill="hold" nodeType="afterGroup">
                            <p:stCondLst>
                              <p:cond delay="3100"/>
                            </p:stCondLst>
                            <p:childTnLst>
                              <p:par>
                                <p:cTn id="31" presetID="10" presetClass="entr" presetSubtype="0" fill="hold" grpId="0" nodeType="afterEffect">
                                  <p:stCondLst>
                                    <p:cond delay="0"/>
                                  </p:stCondLst>
                                  <p:childTnLst>
                                    <p:set>
                                      <p:cBhvr>
                                        <p:cTn id="32" dur="1" fill="hold">
                                          <p:stCondLst>
                                            <p:cond delay="0"/>
                                          </p:stCondLst>
                                        </p:cTn>
                                        <p:tgtEl>
                                          <p:spTgt spid="53259"/>
                                        </p:tgtEl>
                                        <p:attrNameLst>
                                          <p:attrName>style.visibility</p:attrName>
                                        </p:attrNameLst>
                                      </p:cBhvr>
                                      <p:to>
                                        <p:strVal val="visible"/>
                                      </p:to>
                                    </p:set>
                                    <p:animEffect transition="in" filter="fade">
                                      <p:cBhvr>
                                        <p:cTn id="33" dur="1100"/>
                                        <p:tgtEl>
                                          <p:spTgt spid="5325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9514"/>
                                        </p:tgtEl>
                                        <p:attrNameLst>
                                          <p:attrName>style.visibility</p:attrName>
                                        </p:attrNameLst>
                                      </p:cBhvr>
                                      <p:to>
                                        <p:strVal val="visible"/>
                                      </p:to>
                                    </p:set>
                                    <p:animEffect transition="in" filter="dissolve">
                                      <p:cBhvr>
                                        <p:cTn id="41" dur="500"/>
                                        <p:tgtEl>
                                          <p:spTgt spid="195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400"/>
                                        <p:tgtEl>
                                          <p:spTgt spid="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800"/>
                                        <p:tgtEl>
                                          <p:spTgt spid="3"/>
                                        </p:tgtEl>
                                      </p:cBhvr>
                                    </p:animEffect>
                                  </p:childTnLst>
                                </p:cTn>
                              </p:par>
                              <p:par>
                                <p:cTn id="57" presetID="10" presetClass="entr" presetSubtype="0" fill="hold" nodeType="withEffect">
                                  <p:stCondLst>
                                    <p:cond delay="700"/>
                                  </p:stCondLst>
                                  <p:childTnLst>
                                    <p:set>
                                      <p:cBhvr>
                                        <p:cTn id="58" dur="1" fill="hold">
                                          <p:stCondLst>
                                            <p:cond delay="0"/>
                                          </p:stCondLst>
                                        </p:cTn>
                                        <p:tgtEl>
                                          <p:spTgt spid="53281"/>
                                        </p:tgtEl>
                                        <p:attrNameLst>
                                          <p:attrName>style.visibility</p:attrName>
                                        </p:attrNameLst>
                                      </p:cBhvr>
                                      <p:to>
                                        <p:strVal val="visible"/>
                                      </p:to>
                                    </p:set>
                                    <p:animEffect transition="in" filter="fade">
                                      <p:cBhvr>
                                        <p:cTn id="59" dur="800"/>
                                        <p:tgtEl>
                                          <p:spTgt spid="53281"/>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53273"/>
                                        </p:tgtEl>
                                        <p:attrNameLst>
                                          <p:attrName>style.visibility</p:attrName>
                                        </p:attrNameLst>
                                      </p:cBhvr>
                                      <p:to>
                                        <p:strVal val="visible"/>
                                      </p:to>
                                    </p:set>
                                    <p:animEffect transition="in" filter="fade">
                                      <p:cBhvr>
                                        <p:cTn id="62" dur="700"/>
                                        <p:tgtEl>
                                          <p:spTgt spid="53273"/>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53285"/>
                                        </p:tgtEl>
                                        <p:attrNameLst>
                                          <p:attrName>style.visibility</p:attrName>
                                        </p:attrNameLst>
                                      </p:cBhvr>
                                      <p:to>
                                        <p:strVal val="visible"/>
                                      </p:to>
                                    </p:set>
                                    <p:animEffect transition="in" filter="fade">
                                      <p:cBhvr>
                                        <p:cTn id="65" dur="900"/>
                                        <p:tgtEl>
                                          <p:spTgt spid="532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3284"/>
                                        </p:tgtEl>
                                        <p:attrNameLst>
                                          <p:attrName>style.visibility</p:attrName>
                                        </p:attrNameLst>
                                      </p:cBhvr>
                                      <p:to>
                                        <p:strVal val="visible"/>
                                      </p:to>
                                    </p:set>
                                    <p:animEffect transition="in" filter="fade">
                                      <p:cBhvr>
                                        <p:cTn id="75" dur="500"/>
                                        <p:tgtEl>
                                          <p:spTgt spid="5328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3283"/>
                                        </p:tgtEl>
                                        <p:attrNameLst>
                                          <p:attrName>style.visibility</p:attrName>
                                        </p:attrNameLst>
                                      </p:cBhvr>
                                      <p:to>
                                        <p:strVal val="visible"/>
                                      </p:to>
                                    </p:set>
                                    <p:animEffect transition="in" filter="fade">
                                      <p:cBhvr>
                                        <p:cTn id="80" dur="500"/>
                                        <p:tgtEl>
                                          <p:spTgt spid="53283"/>
                                        </p:tgtEl>
                                      </p:cBhvr>
                                    </p:animEffect>
                                  </p:childTnLst>
                                </p:cTn>
                              </p:par>
                              <p:par>
                                <p:cTn id="81" presetID="22" presetClass="entr" presetSubtype="8"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left)">
                                      <p:cBhvr>
                                        <p:cTn id="83" dur="1100"/>
                                        <p:tgtEl>
                                          <p:spTgt spid="3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3256"/>
                                        </p:tgtEl>
                                        <p:attrNameLst>
                                          <p:attrName>style.visibility</p:attrName>
                                        </p:attrNameLst>
                                      </p:cBhvr>
                                      <p:to>
                                        <p:strVal val="visible"/>
                                      </p:to>
                                    </p:set>
                                    <p:animEffect transition="in" filter="fade">
                                      <p:cBhvr>
                                        <p:cTn id="88" dur="500"/>
                                        <p:tgtEl>
                                          <p:spTgt spid="5325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3271"/>
                                        </p:tgtEl>
                                        <p:attrNameLst>
                                          <p:attrName>style.visibility</p:attrName>
                                        </p:attrNameLst>
                                      </p:cBhvr>
                                      <p:to>
                                        <p:strVal val="visible"/>
                                      </p:to>
                                    </p:set>
                                    <p:animEffect transition="in" filter="fade">
                                      <p:cBhvr>
                                        <p:cTn id="98" dur="700"/>
                                        <p:tgtEl>
                                          <p:spTgt spid="5327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42" fill="hold" grpId="0"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outHorizontal)">
                                      <p:cBhvr>
                                        <p:cTn id="103" dur="700"/>
                                        <p:tgtEl>
                                          <p:spTgt spid="62"/>
                                        </p:tgtEl>
                                      </p:cBhvr>
                                    </p:animEffect>
                                  </p:childTnLst>
                                </p:cTn>
                              </p:par>
                              <p:par>
                                <p:cTn id="104" presetID="21" presetClass="entr" presetSubtype="1" fill="hold" grpId="0" nodeType="withEffect">
                                  <p:stCondLst>
                                    <p:cond delay="200"/>
                                  </p:stCondLst>
                                  <p:childTnLst>
                                    <p:set>
                                      <p:cBhvr>
                                        <p:cTn id="105" dur="1" fill="hold">
                                          <p:stCondLst>
                                            <p:cond delay="0"/>
                                          </p:stCondLst>
                                        </p:cTn>
                                        <p:tgtEl>
                                          <p:spTgt spid="60"/>
                                        </p:tgtEl>
                                        <p:attrNameLst>
                                          <p:attrName>style.visibility</p:attrName>
                                        </p:attrNameLst>
                                      </p:cBhvr>
                                      <p:to>
                                        <p:strVal val="visible"/>
                                      </p:to>
                                    </p:set>
                                    <p:animEffect transition="in" filter="wheel(1)">
                                      <p:cBhvr>
                                        <p:cTn id="106" dur="1200"/>
                                        <p:tgtEl>
                                          <p:spTgt spid="6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3270"/>
                                        </p:tgtEl>
                                        <p:attrNameLst>
                                          <p:attrName>style.visibility</p:attrName>
                                        </p:attrNameLst>
                                      </p:cBhvr>
                                      <p:to>
                                        <p:strVal val="visible"/>
                                      </p:to>
                                    </p:set>
                                    <p:animEffect transition="in" filter="fade">
                                      <p:cBhvr>
                                        <p:cTn id="111" dur="500"/>
                                        <p:tgtEl>
                                          <p:spTgt spid="5327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100"/>
                                  </p:stCondLst>
                                  <p:childTnLst>
                                    <p:set>
                                      <p:cBhvr>
                                        <p:cTn id="115" dur="1" fill="hold">
                                          <p:stCondLst>
                                            <p:cond delay="0"/>
                                          </p:stCondLst>
                                        </p:cTn>
                                        <p:tgtEl>
                                          <p:spTgt spid="68"/>
                                        </p:tgtEl>
                                        <p:attrNameLst>
                                          <p:attrName>style.visibility</p:attrName>
                                        </p:attrNameLst>
                                      </p:cBhvr>
                                      <p:to>
                                        <p:strVal val="visible"/>
                                      </p:to>
                                    </p:set>
                                    <p:animEffect transition="in" filter="wipe(left)">
                                      <p:cBhvr>
                                        <p:cTn id="116" dur="1600"/>
                                        <p:tgtEl>
                                          <p:spTgt spid="68"/>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3287"/>
                                        </p:tgtEl>
                                        <p:attrNameLst>
                                          <p:attrName>style.visibility</p:attrName>
                                        </p:attrNameLst>
                                      </p:cBhvr>
                                      <p:to>
                                        <p:strVal val="visible"/>
                                      </p:to>
                                    </p:set>
                                    <p:animEffect transition="in" filter="fade">
                                      <p:cBhvr>
                                        <p:cTn id="121" dur="600"/>
                                        <p:tgtEl>
                                          <p:spTgt spid="5328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3269"/>
                                        </p:tgtEl>
                                        <p:attrNameLst>
                                          <p:attrName>style.visibility</p:attrName>
                                        </p:attrNameLst>
                                      </p:cBhvr>
                                      <p:to>
                                        <p:strVal val="visible"/>
                                      </p:to>
                                    </p:set>
                                    <p:animEffect transition="in" filter="fade">
                                      <p:cBhvr>
                                        <p:cTn id="126" dur="600"/>
                                        <p:tgtEl>
                                          <p:spTgt spid="5326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500"/>
                                        <p:tgtEl>
                                          <p:spTgt spid="5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ntr" presetSubtype="42" fill="hold" grpId="0" nodeType="click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barn(outHorizontal)">
                                      <p:cBhvr>
                                        <p:cTn id="136" dur="700"/>
                                        <p:tgtEl>
                                          <p:spTgt spid="63"/>
                                        </p:tgtEl>
                                      </p:cBhvr>
                                    </p:animEffect>
                                  </p:childTnLst>
                                </p:cTn>
                              </p:par>
                              <p:par>
                                <p:cTn id="137" presetID="21" presetClass="entr" presetSubtype="1" fill="hold" grpId="0" nodeType="withEffect">
                                  <p:stCondLst>
                                    <p:cond delay="300"/>
                                  </p:stCondLst>
                                  <p:childTnLst>
                                    <p:set>
                                      <p:cBhvr>
                                        <p:cTn id="138" dur="1" fill="hold">
                                          <p:stCondLst>
                                            <p:cond delay="0"/>
                                          </p:stCondLst>
                                        </p:cTn>
                                        <p:tgtEl>
                                          <p:spTgt spid="57"/>
                                        </p:tgtEl>
                                        <p:attrNameLst>
                                          <p:attrName>style.visibility</p:attrName>
                                        </p:attrNameLst>
                                      </p:cBhvr>
                                      <p:to>
                                        <p:strVal val="visible"/>
                                      </p:to>
                                    </p:set>
                                    <p:animEffect transition="in" filter="wheel(1)">
                                      <p:cBhvr>
                                        <p:cTn id="139" dur="1300"/>
                                        <p:tgtEl>
                                          <p:spTgt spid="57"/>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3286"/>
                                        </p:tgtEl>
                                        <p:attrNameLst>
                                          <p:attrName>style.visibility</p:attrName>
                                        </p:attrNameLst>
                                      </p:cBhvr>
                                      <p:to>
                                        <p:strVal val="visible"/>
                                      </p:to>
                                    </p:set>
                                    <p:animEffect transition="in" filter="fade">
                                      <p:cBhvr>
                                        <p:cTn id="144" dur="500"/>
                                        <p:tgtEl>
                                          <p:spTgt spid="53286"/>
                                        </p:tgtEl>
                                      </p:cBhvr>
                                    </p:animEffect>
                                  </p:childTnLst>
                                </p:cTn>
                              </p:par>
                            </p:childTnLst>
                          </p:cTn>
                        </p:par>
                        <p:par>
                          <p:cTn id="145" fill="hold" nodeType="afterGroup">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900"/>
                                        <p:tgtEl>
                                          <p:spTgt spid="66"/>
                                        </p:tgtEl>
                                      </p:cBhvr>
                                    </p:animEffect>
                                  </p:childTnLst>
                                </p:cTn>
                              </p:par>
                              <p:par>
                                <p:cTn id="149" presetID="10" presetClass="entr" presetSubtype="0" fill="hold" grpId="0" nodeType="withEffect">
                                  <p:stCondLst>
                                    <p:cond delay="30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900"/>
                                        <p:tgtEl>
                                          <p:spTgt spid="6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53268"/>
                                        </p:tgtEl>
                                        <p:attrNameLst>
                                          <p:attrName>style.visibility</p:attrName>
                                        </p:attrNameLst>
                                      </p:cBhvr>
                                      <p:to>
                                        <p:strVal val="visible"/>
                                      </p:to>
                                    </p:set>
                                    <p:animEffect transition="in" filter="fade">
                                      <p:cBhvr>
                                        <p:cTn id="156" dur="500"/>
                                        <p:tgtEl>
                                          <p:spTgt spid="532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fade">
                                      <p:cBhvr>
                                        <p:cTn id="159" dur="500"/>
                                        <p:tgtEl>
                                          <p:spTgt spid="65"/>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nodeType="click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wipe(left)">
                                      <p:cBhvr>
                                        <p:cTn id="164" dur="800"/>
                                        <p:tgtEl>
                                          <p:spTgt spid="4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3297"/>
                                        </p:tgtEl>
                                        <p:attrNameLst>
                                          <p:attrName>style.visibility</p:attrName>
                                        </p:attrNameLst>
                                      </p:cBhvr>
                                      <p:to>
                                        <p:strVal val="visible"/>
                                      </p:to>
                                    </p:set>
                                    <p:animEffect transition="in" filter="fade">
                                      <p:cBhvr>
                                        <p:cTn id="167" dur="500"/>
                                        <p:tgtEl>
                                          <p:spTgt spid="53297"/>
                                        </p:tgtEl>
                                      </p:cBhvr>
                                    </p:animEffect>
                                  </p:childTnLst>
                                </p:cTn>
                              </p:par>
                              <p:par>
                                <p:cTn id="168" presetID="10" presetClass="entr" presetSubtype="0" fill="hold" grpId="0" nodeType="withEffect">
                                  <p:stCondLst>
                                    <p:cond delay="400"/>
                                  </p:stCondLst>
                                  <p:childTnLst>
                                    <p:set>
                                      <p:cBhvr>
                                        <p:cTn id="169" dur="1" fill="hold">
                                          <p:stCondLst>
                                            <p:cond delay="0"/>
                                          </p:stCondLst>
                                        </p:cTn>
                                        <p:tgtEl>
                                          <p:spTgt spid="53267"/>
                                        </p:tgtEl>
                                        <p:attrNameLst>
                                          <p:attrName>style.visibility</p:attrName>
                                        </p:attrNameLst>
                                      </p:cBhvr>
                                      <p:to>
                                        <p:strVal val="visible"/>
                                      </p:to>
                                    </p:set>
                                    <p:animEffect transition="in" filter="fade">
                                      <p:cBhvr>
                                        <p:cTn id="170" dur="500"/>
                                        <p:tgtEl>
                                          <p:spTgt spid="53267"/>
                                        </p:tgtEl>
                                      </p:cBhvr>
                                    </p:animEffect>
                                  </p:childTnLst>
                                </p:cTn>
                              </p:par>
                              <p:par>
                                <p:cTn id="171" presetID="10" presetClass="entr" presetSubtype="0" fill="hold" grpId="0" nodeType="withEffect">
                                  <p:stCondLst>
                                    <p:cond delay="800"/>
                                  </p:stCondLst>
                                  <p:childTnLst>
                                    <p:set>
                                      <p:cBhvr>
                                        <p:cTn id="172" dur="1" fill="hold">
                                          <p:stCondLst>
                                            <p:cond delay="0"/>
                                          </p:stCondLst>
                                        </p:cTn>
                                        <p:tgtEl>
                                          <p:spTgt spid="53277"/>
                                        </p:tgtEl>
                                        <p:attrNameLst>
                                          <p:attrName>style.visibility</p:attrName>
                                        </p:attrNameLst>
                                      </p:cBhvr>
                                      <p:to>
                                        <p:strVal val="visible"/>
                                      </p:to>
                                    </p:set>
                                    <p:animEffect transition="in" filter="fade">
                                      <p:cBhvr>
                                        <p:cTn id="173" dur="500"/>
                                        <p:tgtEl>
                                          <p:spTgt spid="53277"/>
                                        </p:tgtEl>
                                      </p:cBhvr>
                                    </p:animEffect>
                                  </p:childTnLst>
                                </p:cTn>
                              </p:par>
                              <p:par>
                                <p:cTn id="174" presetID="10" presetClass="entr" presetSubtype="0" fill="hold" grpId="0" nodeType="withEffect">
                                  <p:stCondLst>
                                    <p:cond delay="1300"/>
                                  </p:stCondLst>
                                  <p:childTnLst>
                                    <p:set>
                                      <p:cBhvr>
                                        <p:cTn id="175" dur="1" fill="hold">
                                          <p:stCondLst>
                                            <p:cond delay="0"/>
                                          </p:stCondLst>
                                        </p:cTn>
                                        <p:tgtEl>
                                          <p:spTgt spid="53278"/>
                                        </p:tgtEl>
                                        <p:attrNameLst>
                                          <p:attrName>style.visibility</p:attrName>
                                        </p:attrNameLst>
                                      </p:cBhvr>
                                      <p:to>
                                        <p:strVal val="visible"/>
                                      </p:to>
                                    </p:set>
                                    <p:animEffect transition="in" filter="fade">
                                      <p:cBhvr>
                                        <p:cTn id="176" dur="500"/>
                                        <p:tgtEl>
                                          <p:spTgt spid="53278"/>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53279"/>
                                        </p:tgtEl>
                                        <p:attrNameLst>
                                          <p:attrName>style.visibility</p:attrName>
                                        </p:attrNameLst>
                                      </p:cBhvr>
                                      <p:to>
                                        <p:strVal val="visible"/>
                                      </p:to>
                                    </p:set>
                                    <p:animEffect transition="in" filter="fade">
                                      <p:cBhvr>
                                        <p:cTn id="181" dur="500"/>
                                        <p:tgtEl>
                                          <p:spTgt spid="5327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260"/>
                                        </p:tgtEl>
                                        <p:attrNameLst>
                                          <p:attrName>style.visibility</p:attrName>
                                        </p:attrNameLst>
                                      </p:cBhvr>
                                      <p:to>
                                        <p:strVal val="visible"/>
                                      </p:to>
                                    </p:set>
                                    <p:animEffect transition="in" filter="fade">
                                      <p:cBhvr>
                                        <p:cTn id="184" dur="500"/>
                                        <p:tgtEl>
                                          <p:spTgt spid="53260"/>
                                        </p:tgtEl>
                                      </p:cBhvr>
                                    </p:animEffect>
                                  </p:childTnLst>
                                </p:cTn>
                              </p:par>
                              <p:par>
                                <p:cTn id="185" presetID="21" presetClass="entr" presetSubtype="1" fill="hold" grpId="0" nodeType="withEffect">
                                  <p:stCondLst>
                                    <p:cond delay="300"/>
                                  </p:stCondLst>
                                  <p:childTnLst>
                                    <p:set>
                                      <p:cBhvr>
                                        <p:cTn id="186" dur="1" fill="hold">
                                          <p:stCondLst>
                                            <p:cond delay="0"/>
                                          </p:stCondLst>
                                        </p:cTn>
                                        <p:tgtEl>
                                          <p:spTgt spid="54"/>
                                        </p:tgtEl>
                                        <p:attrNameLst>
                                          <p:attrName>style.visibility</p:attrName>
                                        </p:attrNameLst>
                                      </p:cBhvr>
                                      <p:to>
                                        <p:strVal val="visible"/>
                                      </p:to>
                                    </p:set>
                                    <p:animEffect transition="in" filter="wheel(1)">
                                      <p:cBhvr>
                                        <p:cTn id="187" dur="1100"/>
                                        <p:tgtEl>
                                          <p:spTgt spid="54"/>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3272"/>
                                        </p:tgtEl>
                                        <p:attrNameLst>
                                          <p:attrName>style.visibility</p:attrName>
                                        </p:attrNameLst>
                                      </p:cBhvr>
                                      <p:to>
                                        <p:strVal val="visible"/>
                                      </p:to>
                                    </p:set>
                                    <p:animEffect transition="in" filter="fade">
                                      <p:cBhvr>
                                        <p:cTn id="192" dur="500"/>
                                        <p:tgtEl>
                                          <p:spTgt spid="5327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53261"/>
                                        </p:tgtEl>
                                        <p:attrNameLst>
                                          <p:attrName>style.visibility</p:attrName>
                                        </p:attrNameLst>
                                      </p:cBhvr>
                                      <p:to>
                                        <p:strVal val="visible"/>
                                      </p:to>
                                    </p:set>
                                    <p:animEffect transition="in" filter="fade">
                                      <p:cBhvr>
                                        <p:cTn id="195" dur="500"/>
                                        <p:tgtEl>
                                          <p:spTgt spid="53261"/>
                                        </p:tgtEl>
                                      </p:cBhvr>
                                    </p:animEffect>
                                  </p:childTnLst>
                                </p:cTn>
                              </p:par>
                            </p:childTnLst>
                          </p:cTn>
                        </p:par>
                        <p:par>
                          <p:cTn id="196" fill="hold" nodeType="afterGroup">
                            <p:stCondLst>
                              <p:cond delay="500"/>
                            </p:stCondLst>
                            <p:childTnLst>
                              <p:par>
                                <p:cTn id="197" presetID="10" presetClass="entr" presetSubtype="0" fill="hold" grpId="0" nodeType="afterEffect">
                                  <p:stCondLst>
                                    <p:cond delay="0"/>
                                  </p:stCondLst>
                                  <p:childTnLst>
                                    <p:set>
                                      <p:cBhvr>
                                        <p:cTn id="198" dur="1" fill="hold">
                                          <p:stCondLst>
                                            <p:cond delay="0"/>
                                          </p:stCondLst>
                                        </p:cTn>
                                        <p:tgtEl>
                                          <p:spTgt spid="53276"/>
                                        </p:tgtEl>
                                        <p:attrNameLst>
                                          <p:attrName>style.visibility</p:attrName>
                                        </p:attrNameLst>
                                      </p:cBhvr>
                                      <p:to>
                                        <p:strVal val="visible"/>
                                      </p:to>
                                    </p:set>
                                    <p:animEffect transition="in" filter="fade">
                                      <p:cBhvr>
                                        <p:cTn id="199" dur="500"/>
                                        <p:tgtEl>
                                          <p:spTgt spid="5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7" grpId="0" animBg="1"/>
      <p:bldP spid="53258" grpId="0" animBg="1"/>
      <p:bldP spid="53259" grpId="0" animBg="1"/>
      <p:bldP spid="53260" grpId="0" animBg="1"/>
      <p:bldP spid="53261" grpId="0" animBg="1"/>
      <p:bldP spid="53267" grpId="0" animBg="1"/>
      <p:bldP spid="53268" grpId="0" animBg="1"/>
      <p:bldP spid="53269" grpId="0" animBg="1"/>
      <p:bldP spid="53270" grpId="0" animBg="1"/>
      <p:bldP spid="53272" grpId="0" animBg="1"/>
      <p:bldP spid="53276" grpId="0" animBg="1"/>
      <p:bldP spid="53277" grpId="0" animBg="1"/>
      <p:bldP spid="53278" grpId="0" animBg="1"/>
      <p:bldP spid="53279" grpId="0" animBg="1"/>
      <p:bldP spid="53285" grpId="0" animBg="1"/>
      <p:bldP spid="53286" grpId="0" animBg="1"/>
      <p:bldP spid="53287" grpId="0" animBg="1"/>
      <p:bldP spid="54" grpId="0" animBg="1"/>
      <p:bldP spid="62" grpId="0" animBg="1"/>
      <p:bldP spid="63" grpId="0" animBg="1"/>
      <p:bldP spid="53297" grpId="0"/>
      <p:bldP spid="51" grpId="0" animBg="1"/>
      <p:bldP spid="55" grpId="0" animBg="1"/>
      <p:bldP spid="53273" grpId="0"/>
      <p:bldP spid="53274" grpId="0"/>
      <p:bldP spid="3" grpId="0" animBg="1"/>
      <p:bldP spid="49" grpId="0" animBg="1"/>
      <p:bldP spid="59" grpId="0" animBg="1"/>
      <p:bldP spid="64" grpId="0" animBg="1"/>
      <p:bldP spid="65" grpId="0" animBg="1"/>
      <p:bldP spid="66" grpId="0" animBg="1"/>
      <p:bldP spid="53284" grpId="0" animBg="1"/>
      <p:bldP spid="53283" grpId="0" animBg="1"/>
      <p:bldP spid="53271" grpId="0" animBg="1"/>
      <p:bldP spid="67" grpId="0" animBg="1"/>
      <p:bldP spid="60" grpId="0" animBg="1"/>
      <p:bldP spid="57" grpId="0" animBg="1"/>
      <p:bldP spid="6" grpId="0" animBg="1"/>
      <p:bldP spid="4" grpId="0" animBg="1"/>
      <p:bldP spid="195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4"/>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30" tIns="45716" rIns="91430" bIns="45716" numCol="1" spcCol="0" rtlCol="0" fromWordArt="0" anchor="ctr" anchorCtr="0" forceAA="0" compatLnSpc="1">
        <a:prstTxWarp prst="textNoShape">
          <a:avLst/>
        </a:prstTxWarp>
        <a:noAutofit/>
      </a:bodyPr>
      <a:lstStyle>
        <a:defPPr algn="ctr">
          <a:defRPr kumimoji="1" sz="28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127000">
          <a:solidFill>
            <a:srgbClr val="0070C0"/>
          </a:solidFill>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ysClr val="window" lastClr="FFFFFF"/>
        </a:solidFill>
        <a:ln w="25400" cap="flat" cmpd="sng" algn="ctr">
          <a:solidFill>
            <a:sysClr val="windowText" lastClr="000000"/>
          </a:solidFill>
          <a:prstDash val="solid"/>
        </a:ln>
        <a:effectLst/>
      </a:spPr>
      <a:bodyPr rot="0" spcFirstLastPara="0" vert="horz" wrap="square" lIns="91440" tIns="45720" rIns="91440" bIns="45720" numCol="1" spcCol="0" rtlCol="0" fromWordArt="0" anchor="ctr" anchorCtr="0" forceAA="0" compatLnSpc="1">
        <a:prstTxWarp prst="textNoShape">
          <a:avLst/>
        </a:prstTxWarp>
        <a:noAutofit/>
      </a:bodyPr>
      <a:lstStyle>
        <a:defPPr>
          <a:defRPr/>
        </a:defPPr>
      </a:lstStyle>
    </a:spDef>
  </a:objectDefaults>
  <a:extraClrSchemeLst/>
</a:theme>
</file>

<file path=ppt/theme/theme7.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Y標準">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3262</TotalTime>
  <Words>3809</Words>
  <Application>Microsoft Office PowerPoint</Application>
  <PresentationFormat>画面に合わせる (4:3)</PresentationFormat>
  <Paragraphs>662</Paragraphs>
  <Slides>49</Slides>
  <Notes>11</Notes>
  <HiddenSlides>0</HiddenSlides>
  <MMClips>0</MMClips>
  <ScaleCrop>false</ScaleCrop>
  <HeadingPairs>
    <vt:vector size="4" baseType="variant">
      <vt:variant>
        <vt:lpstr>テーマ</vt:lpstr>
      </vt:variant>
      <vt:variant>
        <vt:i4>13</vt:i4>
      </vt:variant>
      <vt:variant>
        <vt:lpstr>スライド タイトル</vt:lpstr>
      </vt:variant>
      <vt:variant>
        <vt:i4>49</vt:i4>
      </vt:variant>
    </vt:vector>
  </HeadingPairs>
  <TitlesOfParts>
    <vt:vector size="62" baseType="lpstr">
      <vt:lpstr>1_Office ​​テーマ</vt:lpstr>
      <vt:lpstr>Office テーマ</vt:lpstr>
      <vt:lpstr>5_Office ​​テーマ</vt:lpstr>
      <vt:lpstr>2_Office ​​テーマ</vt:lpstr>
      <vt:lpstr>3_Office ​​テーマ</vt:lpstr>
      <vt:lpstr>Office ​​テーマ</vt:lpstr>
      <vt:lpstr>4_Office ​​テーマ</vt:lpstr>
      <vt:lpstr>6_Office ​​テーマ</vt:lpstr>
      <vt:lpstr>1_Office テーマ</vt:lpstr>
      <vt:lpstr>2_Office テーマ</vt:lpstr>
      <vt:lpstr>3_Office テーマ</vt:lpstr>
      <vt:lpstr>7_Office ​​テーマ</vt:lpstr>
      <vt:lpstr>8_Office ​​テーマ</vt:lpstr>
      <vt:lpstr>相談支援事業所との連携について</vt:lpstr>
      <vt:lpstr>相談支援がなぜ強調されるのか？</vt:lpstr>
      <vt:lpstr>核家族化から孤族化の時代へ</vt:lpstr>
      <vt:lpstr>PowerPoint プレゼンテーション</vt:lpstr>
      <vt:lpstr>PowerPoint プレゼンテーション</vt:lpstr>
      <vt:lpstr>本日の流れ</vt:lpstr>
      <vt:lpstr>PowerPoint プレゼンテーション</vt:lpstr>
      <vt:lpstr>サ責と相談支援の連携【本来型】</vt:lpstr>
      <vt:lpstr>サ責と相談支援の連携【今年度まで多い形】</vt:lpstr>
      <vt:lpstr>PowerPoint プレゼンテーション</vt:lpstr>
      <vt:lpstr>拡げる支援と深める支援</vt:lpstr>
      <vt:lpstr>拡げる支援と深める支援</vt:lpstr>
      <vt:lpstr>拡げる支援と深める支援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アセスメントの視点</vt:lpstr>
      <vt:lpstr>サービス等利用計画書と個別支援計画書等の関係性</vt:lpstr>
      <vt:lpstr>誰もが可能性を拡げる視点に 気付く可能性を持つ…</vt:lpstr>
      <vt:lpstr>PowerPoint プレゼンテーション</vt:lpstr>
      <vt:lpstr>PowerPoint プレゼンテーション</vt:lpstr>
      <vt:lpstr>PowerPoint プレゼンテーション</vt:lpstr>
      <vt:lpstr>PowerPoint プレゼンテーション</vt:lpstr>
      <vt:lpstr>総括する―展開する</vt:lpstr>
      <vt:lpstr>総括する―展開する</vt:lpstr>
      <vt:lpstr>総括する―展開する</vt:lpstr>
      <vt:lpstr>支援チームは少しずつ成熟するもの</vt:lpstr>
      <vt:lpstr>本人と支援チームの 目指す在り方例</vt:lpstr>
      <vt:lpstr>PowerPoint プレゼンテーション</vt:lpstr>
      <vt:lpstr>PowerPoint プレゼンテーション</vt:lpstr>
      <vt:lpstr>PowerPoint プレゼンテーション</vt:lpstr>
      <vt:lpstr>PowerPoint プレゼンテーション</vt:lpstr>
      <vt:lpstr>ア　勘案事項</vt:lpstr>
      <vt:lpstr>イ　期間</vt:lpstr>
      <vt:lpstr>PowerPoint プレゼンテーション</vt:lpstr>
      <vt:lpstr>PowerPoint プレゼンテーション</vt:lpstr>
      <vt:lpstr>記入例</vt:lpstr>
      <vt:lpstr>サービス等利用計画案の記載事項について</vt:lpstr>
      <vt:lpstr>ニーズは誰がキャッチするか</vt:lpstr>
      <vt:lpstr>PowerPoint プレゼンテーション</vt:lpstr>
      <vt:lpstr>計画相談支援と区の相談支援</vt:lpstr>
      <vt:lpstr>計画相談支援と区の相談支援</vt:lpstr>
      <vt:lpstr>計画相談支援と区の相談支援</vt:lpstr>
      <vt:lpstr>計画相談支援と区の相談支援</vt:lpstr>
      <vt:lpstr>計画相談支援と区の相談支援</vt:lpstr>
      <vt:lpstr>計画相談支援と区の相談支援</vt:lpstr>
      <vt:lpstr>計画相談支援と区の相談支援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相談支援事業所との連携について</dc:title>
  <dc:creator>FJ-USER</dc:creator>
  <cp:lastModifiedBy>全庁ＬＡＮ利用者</cp:lastModifiedBy>
  <cp:revision>54</cp:revision>
  <cp:lastPrinted>2014-11-11T05:58:33Z</cp:lastPrinted>
  <dcterms:created xsi:type="dcterms:W3CDTF">2014-09-28T12:48:01Z</dcterms:created>
  <dcterms:modified xsi:type="dcterms:W3CDTF">2014-11-11T05:59:43Z</dcterms:modified>
</cp:coreProperties>
</file>