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75" r:id="rId9"/>
    <p:sldId id="267" r:id="rId10"/>
    <p:sldId id="266" r:id="rId11"/>
    <p:sldId id="276" r:id="rId12"/>
    <p:sldId id="279" r:id="rId13"/>
    <p:sldId id="272" r:id="rId14"/>
    <p:sldId id="277" r:id="rId15"/>
    <p:sldId id="278" r:id="rId16"/>
    <p:sldId id="268" r:id="rId17"/>
    <p:sldId id="264" r:id="rId18"/>
    <p:sldId id="265" r:id="rId19"/>
    <p:sldId id="273" r:id="rId20"/>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BC551C9-31E0-4D9A-8CA6-AF4C476F64DF}">
          <p14:sldIdLst>
            <p14:sldId id="256"/>
            <p14:sldId id="257"/>
            <p14:sldId id="258"/>
            <p14:sldId id="259"/>
            <p14:sldId id="260"/>
            <p14:sldId id="261"/>
            <p14:sldId id="262"/>
            <p14:sldId id="275"/>
            <p14:sldId id="267"/>
            <p14:sldId id="266"/>
            <p14:sldId id="276"/>
            <p14:sldId id="279"/>
            <p14:sldId id="272"/>
            <p14:sldId id="277"/>
            <p14:sldId id="278"/>
            <p14:sldId id="268"/>
            <p14:sldId id="264"/>
            <p14:sldId id="265"/>
            <p14:sldId id="273"/>
          </p14:sldIdLst>
        </p14:section>
      </p14:sectionLst>
    </p:ex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jiiro" initials="n"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8" autoAdjust="0"/>
    <p:restoredTop sz="94660"/>
  </p:normalViewPr>
  <p:slideViewPr>
    <p:cSldViewPr snapToGrid="0">
      <p:cViewPr>
        <p:scale>
          <a:sx n="75" d="100"/>
          <a:sy n="75" d="100"/>
        </p:scale>
        <p:origin x="-51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502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6" y="1"/>
            <a:ext cx="2918830" cy="495028"/>
          </a:xfrm>
          <a:prstGeom prst="rect">
            <a:avLst/>
          </a:prstGeom>
        </p:spPr>
        <p:txBody>
          <a:bodyPr vert="horz" lIns="90763" tIns="45382" rIns="90763" bIns="45382" rtlCol="0"/>
          <a:lstStyle>
            <a:lvl1pPr algn="r">
              <a:defRPr sz="1200"/>
            </a:lvl1pPr>
          </a:lstStyle>
          <a:p>
            <a:fld id="{8C6204F8-3ED3-442D-BE51-2C8E3A01768B}" type="datetimeFigureOut">
              <a:rPr kumimoji="1" lang="ja-JP" altLang="en-US" smtClean="0"/>
              <a:t>2014/11/25</a:t>
            </a:fld>
            <a:endParaRPr kumimoji="1" lang="ja-JP" altLang="en-US"/>
          </a:p>
        </p:txBody>
      </p:sp>
      <p:sp>
        <p:nvSpPr>
          <p:cNvPr id="4" name="フッター プレースホルダー 3"/>
          <p:cNvSpPr>
            <a:spLocks noGrp="1"/>
          </p:cNvSpPr>
          <p:nvPr>
            <p:ph type="ftr" sz="quarter" idx="2"/>
          </p:nvPr>
        </p:nvSpPr>
        <p:spPr>
          <a:xfrm>
            <a:off x="2" y="9371286"/>
            <a:ext cx="2918830" cy="49502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6" y="9371286"/>
            <a:ext cx="2918830" cy="495028"/>
          </a:xfrm>
          <a:prstGeom prst="rect">
            <a:avLst/>
          </a:prstGeom>
        </p:spPr>
        <p:txBody>
          <a:bodyPr vert="horz" lIns="90763" tIns="45382" rIns="90763" bIns="45382" rtlCol="0" anchor="b"/>
          <a:lstStyle>
            <a:lvl1pPr algn="r">
              <a:defRPr sz="1200"/>
            </a:lvl1pPr>
          </a:lstStyle>
          <a:p>
            <a:fld id="{C0ABD23C-1673-42CF-A260-5C0BD9192791}" type="slidenum">
              <a:rPr kumimoji="1" lang="ja-JP" altLang="en-US" smtClean="0"/>
              <a:t>‹#›</a:t>
            </a:fld>
            <a:endParaRPr kumimoji="1" lang="ja-JP" altLang="en-US"/>
          </a:p>
        </p:txBody>
      </p:sp>
    </p:spTree>
    <p:extLst>
      <p:ext uri="{BB962C8B-B14F-4D97-AF65-F5344CB8AC3E}">
        <p14:creationId xmlns:p14="http://schemas.microsoft.com/office/powerpoint/2010/main" val="2224790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9E935183-8505-44BF-A331-C57B68AFB803}" type="datetimeFigureOut">
              <a:rPr kumimoji="1" lang="ja-JP" altLang="en-US" smtClean="0"/>
              <a:t>2014/11/25</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747760"/>
            <a:ext cx="5389240" cy="3884673"/>
          </a:xfrm>
          <a:prstGeom prst="rect">
            <a:avLst/>
          </a:prstGeom>
        </p:spPr>
        <p:txBody>
          <a:bodyPr vert="horz" lIns="90763" tIns="45382" rIns="90763" bIns="4538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2445"/>
            <a:ext cx="2919565" cy="493868"/>
          </a:xfrm>
          <a:prstGeom prst="rect">
            <a:avLst/>
          </a:prstGeom>
        </p:spPr>
        <p:txBody>
          <a:bodyPr vert="horz" lIns="90763" tIns="45382" rIns="90763" bIns="45382" rtlCol="0" anchor="b"/>
          <a:lstStyle>
            <a:lvl1pPr algn="r">
              <a:defRPr sz="1200"/>
            </a:lvl1pPr>
          </a:lstStyle>
          <a:p>
            <a:fld id="{9A8273FF-E9EA-4843-9194-2066B01FF530}" type="slidenum">
              <a:rPr kumimoji="1" lang="ja-JP" altLang="en-US" smtClean="0"/>
              <a:t>‹#›</a:t>
            </a:fld>
            <a:endParaRPr kumimoji="1" lang="ja-JP" altLang="en-US"/>
          </a:p>
        </p:txBody>
      </p:sp>
    </p:spTree>
    <p:extLst>
      <p:ext uri="{BB962C8B-B14F-4D97-AF65-F5344CB8AC3E}">
        <p14:creationId xmlns:p14="http://schemas.microsoft.com/office/powerpoint/2010/main" val="36072926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8273FF-E9EA-4843-9194-2066B01FF530}" type="slidenum">
              <a:rPr kumimoji="1" lang="ja-JP" altLang="en-US" smtClean="0"/>
              <a:t>5</a:t>
            </a:fld>
            <a:endParaRPr kumimoji="1" lang="ja-JP" altLang="en-US"/>
          </a:p>
        </p:txBody>
      </p:sp>
    </p:spTree>
    <p:extLst>
      <p:ext uri="{BB962C8B-B14F-4D97-AF65-F5344CB8AC3E}">
        <p14:creationId xmlns:p14="http://schemas.microsoft.com/office/powerpoint/2010/main" val="133116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8273FF-E9EA-4843-9194-2066B01FF530}" type="slidenum">
              <a:rPr kumimoji="1" lang="ja-JP" altLang="en-US" smtClean="0"/>
              <a:t>7</a:t>
            </a:fld>
            <a:endParaRPr kumimoji="1" lang="ja-JP" altLang="en-US"/>
          </a:p>
        </p:txBody>
      </p:sp>
    </p:spTree>
    <p:extLst>
      <p:ext uri="{BB962C8B-B14F-4D97-AF65-F5344CB8AC3E}">
        <p14:creationId xmlns:p14="http://schemas.microsoft.com/office/powerpoint/2010/main" val="236378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8273FF-E9EA-4843-9194-2066B01FF530}" type="slidenum">
              <a:rPr kumimoji="1" lang="ja-JP" altLang="en-US" smtClean="0"/>
              <a:t>18</a:t>
            </a:fld>
            <a:endParaRPr kumimoji="1" lang="ja-JP" altLang="en-US"/>
          </a:p>
        </p:txBody>
      </p:sp>
    </p:spTree>
    <p:extLst>
      <p:ext uri="{BB962C8B-B14F-4D97-AF65-F5344CB8AC3E}">
        <p14:creationId xmlns:p14="http://schemas.microsoft.com/office/powerpoint/2010/main" val="2389260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8273FF-E9EA-4843-9194-2066B01FF530}" type="slidenum">
              <a:rPr kumimoji="1" lang="ja-JP" altLang="en-US" smtClean="0"/>
              <a:t>19</a:t>
            </a:fld>
            <a:endParaRPr kumimoji="1" lang="ja-JP" altLang="en-US"/>
          </a:p>
        </p:txBody>
      </p:sp>
    </p:spTree>
    <p:extLst>
      <p:ext uri="{BB962C8B-B14F-4D97-AF65-F5344CB8AC3E}">
        <p14:creationId xmlns:p14="http://schemas.microsoft.com/office/powerpoint/2010/main" val="84343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A1C0F7-E309-429E-A9CB-D89B540C744B}" type="datetime1">
              <a:rPr kumimoji="1" lang="ja-JP" altLang="en-US" smtClean="0"/>
              <a:t>2014/11/25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303857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5C02A3-690A-46C6-BE9B-5C58C0CFB7C1}" type="datetime1">
              <a:rPr kumimoji="1" lang="ja-JP" altLang="en-US" smtClean="0"/>
              <a:t>2014/11/25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425785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212F5A-783F-4BEA-81C2-788EA1A9B01A}" type="datetime1">
              <a:rPr kumimoji="1" lang="ja-JP" altLang="en-US" smtClean="0"/>
              <a:t>2014/11/25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276205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BB587F-958F-4EC5-A841-0EEDA2823B2D}" type="datetime1">
              <a:rPr kumimoji="1" lang="ja-JP" altLang="en-US" smtClean="0"/>
              <a:t>2014/11/25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51806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BBE3A21-BE68-464B-AFEC-0A8698E7247B}" type="datetime1">
              <a:rPr kumimoji="1" lang="ja-JP" altLang="en-US" smtClean="0"/>
              <a:t>2014/11/25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12116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D562416-E71E-4B71-B8B8-4D916E0DA30F}" type="datetime1">
              <a:rPr kumimoji="1" lang="ja-JP" altLang="en-US" smtClean="0"/>
              <a:t>2014/11/25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274120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36FA53B-19BA-4583-AAF2-09B7B3A3671C}" type="datetime1">
              <a:rPr kumimoji="1" lang="ja-JP" altLang="en-US" smtClean="0"/>
              <a:t>2014/11/25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252580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B50239-79AD-4F3C-97EA-7D050CB653FF}" type="datetime1">
              <a:rPr kumimoji="1" lang="ja-JP" altLang="en-US" smtClean="0"/>
              <a:t>2014/11/25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218239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49F30A-CBF0-47D4-B742-9BFFB2BB9DEC}" type="datetime1">
              <a:rPr kumimoji="1" lang="ja-JP" altLang="en-US" smtClean="0"/>
              <a:t>2014/11/25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401453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DE81DC-8607-4B3C-A984-73E3930E25DB}" type="datetime1">
              <a:rPr kumimoji="1" lang="ja-JP" altLang="en-US" smtClean="0"/>
              <a:t>2014/11/25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177694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165929-B661-455E-9AB3-A601633C1EE9}" type="datetime1">
              <a:rPr kumimoji="1" lang="ja-JP" altLang="en-US" smtClean="0"/>
              <a:t>2014/11/25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284985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A03A9-CF75-42D6-A3AA-14D1D9A3B155}" type="datetime1">
              <a:rPr kumimoji="1" lang="ja-JP" altLang="en-US" smtClean="0"/>
              <a:t>2014/11/25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E18DC-0A51-464B-9573-5B6C69138C9A}" type="slidenum">
              <a:rPr kumimoji="1" lang="ja-JP" altLang="en-US" smtClean="0"/>
              <a:t>‹#›</a:t>
            </a:fld>
            <a:endParaRPr kumimoji="1" lang="ja-JP" altLang="en-US"/>
          </a:p>
        </p:txBody>
      </p:sp>
    </p:spTree>
    <p:extLst>
      <p:ext uri="{BB962C8B-B14F-4D97-AF65-F5344CB8AC3E}">
        <p14:creationId xmlns:p14="http://schemas.microsoft.com/office/powerpoint/2010/main" val="13688767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1128" y="1504501"/>
            <a:ext cx="10081146" cy="1620837"/>
          </a:xfrm>
        </p:spPr>
        <p:txBody>
          <a:bodyPr/>
          <a:lstStyle/>
          <a:p>
            <a:r>
              <a:rPr kumimoji="1" lang="ja-JP" altLang="en-US" dirty="0" smtClean="0"/>
              <a:t>事業所適正運営のための工夫</a:t>
            </a:r>
            <a:endParaRPr kumimoji="1" lang="ja-JP" altLang="en-US" dirty="0"/>
          </a:p>
        </p:txBody>
      </p:sp>
      <p:sp>
        <p:nvSpPr>
          <p:cNvPr id="3" name="サブタイトル 2"/>
          <p:cNvSpPr>
            <a:spLocks noGrp="1"/>
          </p:cNvSpPr>
          <p:nvPr>
            <p:ph type="subTitle" idx="1"/>
          </p:nvPr>
        </p:nvSpPr>
        <p:spPr>
          <a:xfrm>
            <a:off x="4171666" y="5648379"/>
            <a:ext cx="8138615" cy="669711"/>
          </a:xfrm>
        </p:spPr>
        <p:txBody>
          <a:bodyPr/>
          <a:lstStyle/>
          <a:p>
            <a:r>
              <a:rPr kumimoji="1" lang="ja-JP" altLang="en-US" dirty="0" smtClean="0"/>
              <a:t>株式会社コメット　に</a:t>
            </a:r>
            <a:r>
              <a:rPr kumimoji="1" lang="ja-JP" altLang="en-US" dirty="0" err="1" smtClean="0"/>
              <a:t>じいろ</a:t>
            </a:r>
            <a:r>
              <a:rPr kumimoji="1" lang="ja-JP" altLang="en-US" dirty="0" smtClean="0"/>
              <a:t>介護　</a:t>
            </a: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809" y="3343702"/>
            <a:ext cx="2687223" cy="2974388"/>
          </a:xfrm>
          <a:prstGeom prst="rect">
            <a:avLst/>
          </a:prstGeom>
        </p:spPr>
      </p:pic>
      <p:sp>
        <p:nvSpPr>
          <p:cNvPr id="5" name="スライド番号プレースホルダー 4"/>
          <p:cNvSpPr>
            <a:spLocks noGrp="1"/>
          </p:cNvSpPr>
          <p:nvPr>
            <p:ph type="sldNum" sz="quarter" idx="12"/>
          </p:nvPr>
        </p:nvSpPr>
        <p:spPr/>
        <p:txBody>
          <a:bodyPr/>
          <a:lstStyle/>
          <a:p>
            <a:fld id="{09CE18DC-0A51-464B-9573-5B6C69138C9A}" type="slidenum">
              <a:rPr kumimoji="1" lang="ja-JP" altLang="en-US" smtClean="0"/>
              <a:t>1</a:t>
            </a:fld>
            <a:endParaRPr kumimoji="1" lang="ja-JP" altLang="en-US"/>
          </a:p>
        </p:txBody>
      </p:sp>
      <p:sp>
        <p:nvSpPr>
          <p:cNvPr id="6" name="正方形/長方形 5"/>
          <p:cNvSpPr/>
          <p:nvPr/>
        </p:nvSpPr>
        <p:spPr>
          <a:xfrm>
            <a:off x="9918700" y="546100"/>
            <a:ext cx="1536700" cy="584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latin typeface="ＭＳ 明朝" panose="02020609040205080304" pitchFamily="17" charset="-128"/>
                <a:ea typeface="ＭＳ 明朝" panose="02020609040205080304" pitchFamily="17" charset="-128"/>
              </a:rPr>
              <a:t>資料３</a:t>
            </a:r>
            <a:endParaRPr kumimoji="1" lang="ja-JP" altLang="en-US" sz="28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7732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44475"/>
            <a:ext cx="11450471" cy="1325563"/>
          </a:xfrm>
        </p:spPr>
        <p:txBody>
          <a:bodyPr>
            <a:normAutofit/>
          </a:bodyPr>
          <a:lstStyle/>
          <a:p>
            <a:pPr algn="ctr"/>
            <a:r>
              <a:rPr kumimoji="1" lang="ja-JP" altLang="en-US" sz="4000" dirty="0" err="1" smtClean="0"/>
              <a:t>にじいろ</a:t>
            </a:r>
            <a:r>
              <a:rPr kumimoji="1" lang="ja-JP" altLang="en-US" sz="4000" dirty="0" smtClean="0"/>
              <a:t>介護の場合　～帳票の作成～</a:t>
            </a:r>
            <a:endParaRPr kumimoji="1" lang="ja-JP" altLang="en-US" sz="4000" dirty="0"/>
          </a:p>
        </p:txBody>
      </p:sp>
      <p:sp>
        <p:nvSpPr>
          <p:cNvPr id="3" name="コンテンツ プレースホルダー 2"/>
          <p:cNvSpPr>
            <a:spLocks noGrp="1"/>
          </p:cNvSpPr>
          <p:nvPr>
            <p:ph idx="1"/>
          </p:nvPr>
        </p:nvSpPr>
        <p:spPr>
          <a:xfrm>
            <a:off x="404884" y="787400"/>
            <a:ext cx="11342616" cy="5892800"/>
          </a:xfrm>
        </p:spPr>
        <p:txBody>
          <a:bodyPr>
            <a:normAutofit fontScale="77500" lnSpcReduction="20000"/>
          </a:bodyPr>
          <a:lstStyle/>
          <a:p>
            <a:pPr marL="0" indent="0">
              <a:buNone/>
            </a:pPr>
            <a:r>
              <a:rPr lang="ja-JP" altLang="en-US" sz="3600" dirty="0" smtClean="0"/>
              <a:t>　　　        </a:t>
            </a:r>
            <a:r>
              <a:rPr lang="ja-JP" altLang="en-US" sz="4200" u="sng" dirty="0" smtClean="0"/>
              <a:t>ただのメモに終わらせない！記録をしっかり残す！</a:t>
            </a:r>
            <a:endParaRPr lang="en-US" altLang="ja-JP" sz="4200" u="sng" dirty="0" smtClean="0"/>
          </a:p>
          <a:p>
            <a:pPr marL="0" indent="0">
              <a:buNone/>
            </a:pPr>
            <a:endParaRPr lang="en-US" altLang="ja-JP" u="sng" dirty="0" smtClean="0">
              <a:latin typeface="HGP明朝E" panose="02020900000000000000" pitchFamily="18" charset="-128"/>
              <a:ea typeface="HGP明朝E" panose="02020900000000000000" pitchFamily="18" charset="-128"/>
            </a:endParaRPr>
          </a:p>
          <a:p>
            <a:pPr marL="0" indent="0">
              <a:buNone/>
            </a:pPr>
            <a:r>
              <a:rPr lang="ja-JP" altLang="en-US" sz="3600" u="sng" dirty="0" smtClean="0">
                <a:latin typeface="HGP明朝E" panose="02020900000000000000" pitchFamily="18" charset="-128"/>
                <a:ea typeface="HGP明朝E" panose="02020900000000000000" pitchFamily="18" charset="-128"/>
              </a:rPr>
              <a:t>必ず内容を残す！！</a:t>
            </a:r>
            <a:endParaRPr lang="en-US" altLang="ja-JP" sz="3600" u="sng" dirty="0" smtClean="0">
              <a:latin typeface="HGP明朝E" panose="02020900000000000000" pitchFamily="18" charset="-128"/>
              <a:ea typeface="HGP明朝E" panose="02020900000000000000" pitchFamily="18" charset="-128"/>
            </a:endParaRPr>
          </a:p>
          <a:p>
            <a:pPr marL="0" indent="0">
              <a:buNone/>
            </a:pPr>
            <a:r>
              <a:rPr lang="ja-JP" altLang="en-US" dirty="0" smtClean="0"/>
              <a:t>利用者さんとのやり取りや依頼は、必ず紙（ＦＡＸ）・メール等でやり取りを残しています。</a:t>
            </a:r>
            <a:endParaRPr lang="en-US" altLang="ja-JP" dirty="0" smtClean="0"/>
          </a:p>
          <a:p>
            <a:pPr marL="0" indent="0">
              <a:buNone/>
            </a:pPr>
            <a:r>
              <a:rPr lang="ja-JP" altLang="en-US" dirty="0" smtClean="0"/>
              <a:t>電話依頼の時も</a:t>
            </a:r>
            <a:r>
              <a:rPr lang="en-US" altLang="ja-JP" dirty="0" smtClean="0"/>
              <a:t>『</a:t>
            </a:r>
            <a:r>
              <a:rPr lang="ja-JP" altLang="en-US" dirty="0" smtClean="0">
                <a:latin typeface="HGP明朝E" panose="02020900000000000000" pitchFamily="18" charset="-128"/>
                <a:ea typeface="HGP明朝E" panose="02020900000000000000" pitchFamily="18" charset="-128"/>
              </a:rPr>
              <a:t>メモ</a:t>
            </a:r>
            <a:r>
              <a:rPr lang="en-US" altLang="ja-JP" dirty="0" smtClean="0"/>
              <a:t>』</a:t>
            </a:r>
            <a:r>
              <a:rPr lang="ja-JP" altLang="en-US" dirty="0" smtClean="0"/>
              <a:t>で残すのではなく、きちんと</a:t>
            </a:r>
            <a:r>
              <a:rPr lang="en-US" altLang="ja-JP" dirty="0" smtClean="0"/>
              <a:t>『</a:t>
            </a:r>
            <a:r>
              <a:rPr lang="ja-JP" altLang="en-US" dirty="0" smtClean="0">
                <a:latin typeface="HGP明朝E" panose="02020900000000000000" pitchFamily="18" charset="-128"/>
                <a:ea typeface="HGP明朝E" panose="02020900000000000000" pitchFamily="18" charset="-128"/>
              </a:rPr>
              <a:t>記録</a:t>
            </a:r>
            <a:r>
              <a:rPr lang="en-US" altLang="ja-JP" dirty="0" smtClean="0"/>
              <a:t>』</a:t>
            </a:r>
            <a:r>
              <a:rPr lang="ja-JP" altLang="en-US" dirty="0" smtClean="0"/>
              <a:t>として</a:t>
            </a:r>
            <a:r>
              <a:rPr lang="ja-JP" altLang="en-US" b="1" u="sng" dirty="0" smtClean="0"/>
              <a:t>書類形式</a:t>
            </a:r>
            <a:r>
              <a:rPr lang="ja-JP" altLang="en-US" dirty="0" smtClean="0"/>
              <a:t>で残しましょう。</a:t>
            </a:r>
            <a:endParaRPr lang="en-US" altLang="ja-JP" dirty="0" smtClean="0"/>
          </a:p>
          <a:p>
            <a:pPr marL="0" indent="0">
              <a:buNone/>
            </a:pPr>
            <a:endParaRPr lang="en-US" altLang="ja-JP" sz="3100" u="sng" dirty="0" smtClean="0">
              <a:latin typeface="HGP明朝E" panose="02020900000000000000" pitchFamily="18" charset="-128"/>
              <a:ea typeface="HGP明朝E" panose="02020900000000000000" pitchFamily="18" charset="-128"/>
            </a:endParaRPr>
          </a:p>
          <a:p>
            <a:pPr marL="0" indent="0">
              <a:buNone/>
            </a:pPr>
            <a:r>
              <a:rPr lang="ja-JP" altLang="en-US" sz="3600" u="sng" dirty="0" smtClean="0">
                <a:latin typeface="HGP明朝E" panose="02020900000000000000" pitchFamily="18" charset="-128"/>
                <a:ea typeface="HGP明朝E" panose="02020900000000000000" pitchFamily="18" charset="-128"/>
              </a:rPr>
              <a:t>人は必ず忘れます！！</a:t>
            </a:r>
            <a:endParaRPr lang="en-US" altLang="ja-JP" sz="3600" u="sng" dirty="0" smtClean="0">
              <a:latin typeface="HGP明朝E" panose="02020900000000000000" pitchFamily="18" charset="-128"/>
              <a:ea typeface="HGP明朝E" panose="02020900000000000000" pitchFamily="18" charset="-128"/>
            </a:endParaRPr>
          </a:p>
          <a:p>
            <a:pPr marL="0" indent="0">
              <a:buNone/>
            </a:pPr>
            <a:r>
              <a:rPr lang="ja-JP" altLang="en-US" dirty="0" smtClean="0"/>
              <a:t>社内でのヘルパーとの会話や</a:t>
            </a:r>
            <a:r>
              <a:rPr lang="ja-JP" altLang="en-US" dirty="0"/>
              <a:t>電話</a:t>
            </a:r>
            <a:r>
              <a:rPr lang="ja-JP" altLang="en-US" dirty="0" smtClean="0"/>
              <a:t>連絡時の会話について、たとえそれが単なる愚痴や不満</a:t>
            </a:r>
            <a:endParaRPr lang="en-US" altLang="ja-JP" dirty="0" smtClean="0"/>
          </a:p>
          <a:p>
            <a:pPr marL="0" indent="0">
              <a:buNone/>
            </a:pPr>
            <a:r>
              <a:rPr lang="ja-JP" altLang="en-US" dirty="0" err="1" smtClean="0"/>
              <a:t>だった</a:t>
            </a:r>
            <a:r>
              <a:rPr lang="ja-JP" altLang="en-US" dirty="0" smtClean="0"/>
              <a:t>としても、そのまま聞き流してしまうのではなく、後のカンファレンス議題として取り上げるこ</a:t>
            </a:r>
            <a:endParaRPr lang="en-US" altLang="ja-JP" dirty="0" smtClean="0"/>
          </a:p>
          <a:p>
            <a:pPr marL="0" indent="0">
              <a:buNone/>
            </a:pPr>
            <a:r>
              <a:rPr lang="ja-JP" altLang="en-US" dirty="0" err="1" smtClean="0"/>
              <a:t>とが</a:t>
            </a:r>
            <a:r>
              <a:rPr lang="ja-JP" altLang="en-US" dirty="0" smtClean="0"/>
              <a:t>できるかもしれないので、</a:t>
            </a:r>
            <a:r>
              <a:rPr lang="en-US" altLang="ja-JP" dirty="0" smtClean="0"/>
              <a:t>『</a:t>
            </a:r>
            <a:r>
              <a:rPr lang="ja-JP" altLang="en-US" dirty="0" smtClean="0">
                <a:latin typeface="HGP明朝E" panose="02020900000000000000" pitchFamily="18" charset="-128"/>
                <a:ea typeface="HGP明朝E" panose="02020900000000000000" pitchFamily="18" charset="-128"/>
              </a:rPr>
              <a:t>記録</a:t>
            </a:r>
            <a:r>
              <a:rPr lang="en-US" altLang="ja-JP" dirty="0"/>
              <a:t>』</a:t>
            </a:r>
            <a:r>
              <a:rPr lang="ja-JP" altLang="en-US" dirty="0" smtClean="0"/>
              <a:t>として残しておきます。</a:t>
            </a:r>
            <a:endParaRPr lang="en-US" altLang="ja-JP" dirty="0" smtClean="0"/>
          </a:p>
          <a:p>
            <a:pPr marL="0" indent="0">
              <a:buNone/>
            </a:pPr>
            <a:endParaRPr lang="en-US" altLang="ja-JP" dirty="0" smtClean="0"/>
          </a:p>
          <a:p>
            <a:pPr marL="0" indent="0" algn="ctr">
              <a:buNone/>
            </a:pPr>
            <a:r>
              <a:rPr lang="ja-JP" altLang="en-US" sz="3400" u="sng" dirty="0" smtClean="0">
                <a:latin typeface="HG明朝E" panose="02020909000000000000" pitchFamily="17" charset="-128"/>
                <a:ea typeface="HG明朝E" panose="02020909000000000000" pitchFamily="17" charset="-128"/>
              </a:rPr>
              <a:t>一番情報を知っているのは、会社ではありません。ヘルパーさんです！</a:t>
            </a:r>
            <a:endParaRPr lang="en-US" altLang="ja-JP" sz="3400" u="sng" dirty="0" smtClean="0">
              <a:latin typeface="HG明朝E" panose="02020909000000000000" pitchFamily="17" charset="-128"/>
              <a:ea typeface="HG明朝E" panose="02020909000000000000" pitchFamily="17" charset="-128"/>
            </a:endParaRPr>
          </a:p>
          <a:p>
            <a:pPr marL="0" indent="0">
              <a:buNone/>
            </a:pPr>
            <a:endParaRPr lang="en-US" altLang="ja-JP" sz="3400" dirty="0" smtClean="0"/>
          </a:p>
          <a:p>
            <a:pPr marL="0" indent="0" algn="ctr">
              <a:buNone/>
            </a:pPr>
            <a:r>
              <a:rPr lang="ja-JP" altLang="en-US" sz="4100" u="sng" dirty="0" smtClean="0">
                <a:latin typeface="HGP明朝E" panose="02020900000000000000" pitchFamily="18" charset="-128"/>
                <a:ea typeface="HGP明朝E" panose="02020900000000000000" pitchFamily="18" charset="-128"/>
              </a:rPr>
              <a:t>大事な情報を大切にしましょう</a:t>
            </a:r>
            <a:r>
              <a:rPr lang="ja-JP" altLang="en-US" sz="4100" u="sng" dirty="0">
                <a:latin typeface="HGP明朝E" panose="02020900000000000000" pitchFamily="18" charset="-128"/>
                <a:ea typeface="HGP明朝E" panose="02020900000000000000" pitchFamily="18" charset="-128"/>
              </a:rPr>
              <a:t>！！</a:t>
            </a:r>
            <a:endParaRPr lang="en-US" altLang="ja-JP" sz="4100" u="sng" dirty="0" smtClean="0">
              <a:latin typeface="HGP明朝E" panose="02020900000000000000" pitchFamily="18" charset="-128"/>
              <a:ea typeface="HGP明朝E" panose="02020900000000000000" pitchFamily="18" charset="-128"/>
            </a:endParaRPr>
          </a:p>
          <a:p>
            <a:pPr marL="0" indent="0">
              <a:buNone/>
            </a:pPr>
            <a:endParaRPr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10</a:t>
            </a:fld>
            <a:endParaRPr kumimoji="1" lang="ja-JP" altLang="en-US"/>
          </a:p>
        </p:txBody>
      </p:sp>
    </p:spTree>
    <p:extLst>
      <p:ext uri="{BB962C8B-B14F-4D97-AF65-F5344CB8AC3E}">
        <p14:creationId xmlns:p14="http://schemas.microsoft.com/office/powerpoint/2010/main" val="1861137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0" y="323807"/>
            <a:ext cx="8432800" cy="597401"/>
          </a:xfrm>
        </p:spPr>
        <p:txBody>
          <a:bodyPr>
            <a:normAutofit fontScale="90000"/>
          </a:bodyPr>
          <a:lstStyle/>
          <a:p>
            <a:pPr algn="ctr"/>
            <a:r>
              <a:rPr kumimoji="1" lang="ja-JP" altLang="en-US" dirty="0" smtClean="0"/>
              <a:t>参考までに</a:t>
            </a:r>
            <a:endParaRPr kumimoji="1" lang="ja-JP" altLang="en-US" dirty="0"/>
          </a:p>
        </p:txBody>
      </p:sp>
      <p:pic>
        <p:nvPicPr>
          <p:cNvPr id="4" name="図 3"/>
          <p:cNvPicPr>
            <a:picLocks noChangeAspect="1"/>
          </p:cNvPicPr>
          <p:nvPr/>
        </p:nvPicPr>
        <p:blipFill rotWithShape="1">
          <a:blip r:embed="rId2" cstate="print">
            <a:extLst>
              <a:ext uri="{28A0092B-C50C-407E-A947-70E740481C1C}">
                <a14:useLocalDpi xmlns:a14="http://schemas.microsoft.com/office/drawing/2010/main" val="0"/>
              </a:ext>
            </a:extLst>
          </a:blip>
          <a:srcRect l="17432" t="8782" r="15526" b="941"/>
          <a:stretch/>
        </p:blipFill>
        <p:spPr>
          <a:xfrm>
            <a:off x="583530" y="1060908"/>
            <a:ext cx="5233737" cy="5384022"/>
          </a:xfrm>
          <a:prstGeom prst="rect">
            <a:avLst/>
          </a:prstGeom>
        </p:spPr>
      </p:pic>
      <p:pic>
        <p:nvPicPr>
          <p:cNvPr id="5" name="図 4"/>
          <p:cNvPicPr>
            <a:picLocks noChangeAspect="1"/>
          </p:cNvPicPr>
          <p:nvPr/>
        </p:nvPicPr>
        <p:blipFill rotWithShape="1">
          <a:blip r:embed="rId3" cstate="print">
            <a:extLst>
              <a:ext uri="{28A0092B-C50C-407E-A947-70E740481C1C}">
                <a14:useLocalDpi xmlns:a14="http://schemas.microsoft.com/office/drawing/2010/main" val="0"/>
              </a:ext>
            </a:extLst>
          </a:blip>
          <a:srcRect r="33626"/>
          <a:stretch/>
        </p:blipFill>
        <p:spPr>
          <a:xfrm>
            <a:off x="6420851" y="1060908"/>
            <a:ext cx="5137485" cy="5384022"/>
          </a:xfrm>
          <a:prstGeom prst="rect">
            <a:avLst/>
          </a:prstGeom>
        </p:spPr>
      </p:pic>
      <p:sp>
        <p:nvSpPr>
          <p:cNvPr id="3" name="スライド番号プレースホルダー 2"/>
          <p:cNvSpPr>
            <a:spLocks noGrp="1"/>
          </p:cNvSpPr>
          <p:nvPr>
            <p:ph type="sldNum" sz="quarter" idx="12"/>
          </p:nvPr>
        </p:nvSpPr>
        <p:spPr/>
        <p:txBody>
          <a:bodyPr/>
          <a:lstStyle/>
          <a:p>
            <a:fld id="{09CE18DC-0A51-464B-9573-5B6C69138C9A}" type="slidenum">
              <a:rPr kumimoji="1" lang="ja-JP" altLang="en-US" smtClean="0"/>
              <a:t>11</a:t>
            </a:fld>
            <a:endParaRPr kumimoji="1" lang="ja-JP" altLang="en-US"/>
          </a:p>
        </p:txBody>
      </p:sp>
    </p:spTree>
    <p:extLst>
      <p:ext uri="{BB962C8B-B14F-4D97-AF65-F5344CB8AC3E}">
        <p14:creationId xmlns:p14="http://schemas.microsoft.com/office/powerpoint/2010/main" val="2280981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33733" y="1716253"/>
            <a:ext cx="4620905" cy="1325563"/>
          </a:xfrm>
        </p:spPr>
        <p:txBody>
          <a:bodyPr>
            <a:normAutofit/>
          </a:bodyPr>
          <a:lstStyle/>
          <a:p>
            <a:r>
              <a:rPr lang="ja-JP" altLang="en-US" sz="6000" dirty="0">
                <a:solidFill>
                  <a:schemeClr val="accent1">
                    <a:lumMod val="75000"/>
                  </a:schemeClr>
                </a:solidFill>
              </a:rPr>
              <a:t>請求について</a:t>
            </a:r>
            <a:endParaRPr kumimoji="1" lang="ja-JP" altLang="en-US" sz="6000" dirty="0">
              <a:solidFill>
                <a:schemeClr val="accent1">
                  <a:lumMod val="75000"/>
                </a:schemeClr>
              </a:solidFill>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4759" y="3560687"/>
            <a:ext cx="4396335" cy="2335146"/>
          </a:xfrm>
          <a:prstGeom prst="rect">
            <a:avLst/>
          </a:prstGeom>
        </p:spPr>
      </p:pic>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12</a:t>
            </a:fld>
            <a:endParaRPr kumimoji="1" lang="ja-JP" altLang="en-US"/>
          </a:p>
        </p:txBody>
      </p:sp>
    </p:spTree>
    <p:extLst>
      <p:ext uri="{BB962C8B-B14F-4D97-AF65-F5344CB8AC3E}">
        <p14:creationId xmlns:p14="http://schemas.microsoft.com/office/powerpoint/2010/main" val="1730477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8457" y="91791"/>
            <a:ext cx="11144534" cy="685753"/>
          </a:xfrm>
        </p:spPr>
        <p:txBody>
          <a:bodyPr>
            <a:noAutofit/>
          </a:bodyPr>
          <a:lstStyle/>
          <a:p>
            <a:pPr algn="ctr"/>
            <a:r>
              <a:rPr kumimoji="1" lang="ja-JP" altLang="en-US" sz="4000" dirty="0" smtClean="0"/>
              <a:t>　～に</a:t>
            </a:r>
            <a:r>
              <a:rPr kumimoji="1" lang="ja-JP" altLang="en-US" sz="4000" dirty="0" err="1" smtClean="0"/>
              <a:t>じいろ</a:t>
            </a:r>
            <a:r>
              <a:rPr kumimoji="1" lang="ja-JP" altLang="en-US" sz="4000" dirty="0" smtClean="0"/>
              <a:t>介護の過去の失態～</a:t>
            </a:r>
            <a:endParaRPr kumimoji="1" lang="ja-JP" altLang="en-US" sz="4000" dirty="0"/>
          </a:p>
        </p:txBody>
      </p:sp>
      <p:sp>
        <p:nvSpPr>
          <p:cNvPr id="3" name="コンテンツ プレースホルダー 2"/>
          <p:cNvSpPr>
            <a:spLocks noGrp="1"/>
          </p:cNvSpPr>
          <p:nvPr>
            <p:ph idx="1"/>
          </p:nvPr>
        </p:nvSpPr>
        <p:spPr>
          <a:xfrm>
            <a:off x="326148" y="548944"/>
            <a:ext cx="11662651" cy="6169356"/>
          </a:xfrm>
        </p:spPr>
        <p:txBody>
          <a:bodyPr>
            <a:normAutofit fontScale="92500" lnSpcReduction="20000"/>
          </a:bodyPr>
          <a:lstStyle/>
          <a:p>
            <a:pPr marL="0" indent="0">
              <a:buNone/>
            </a:pPr>
            <a:endParaRPr lang="en-US" altLang="ja-JP" sz="2400" dirty="0" smtClean="0"/>
          </a:p>
          <a:p>
            <a:pPr marL="0" indent="0">
              <a:buNone/>
            </a:pPr>
            <a:r>
              <a:rPr lang="ja-JP" altLang="en-US" sz="2200" dirty="0" smtClean="0"/>
              <a:t>①</a:t>
            </a:r>
            <a:r>
              <a:rPr lang="ja-JP" altLang="en-US" sz="2400" dirty="0" smtClean="0"/>
              <a:t>ヘルパーがサービス実施記録を提出するのが遅い・・・。</a:t>
            </a:r>
            <a:endParaRPr lang="en-US" altLang="ja-JP" sz="2400" dirty="0" smtClean="0"/>
          </a:p>
          <a:p>
            <a:pPr marL="0" indent="0">
              <a:buNone/>
            </a:pPr>
            <a:r>
              <a:rPr kumimoji="1" lang="ja-JP" altLang="en-US" sz="2400" dirty="0" smtClean="0"/>
              <a:t>　　　⇒責任者が速く処理しようと</a:t>
            </a:r>
            <a:r>
              <a:rPr lang="ja-JP" altLang="en-US" sz="2400" dirty="0" smtClean="0"/>
              <a:t>実施記録</a:t>
            </a:r>
            <a:r>
              <a:rPr kumimoji="1" lang="ja-JP" altLang="en-US" sz="2400" dirty="0" smtClean="0"/>
              <a:t>がないにもかかわらず勘違いし、実績を上げてしまった</a:t>
            </a:r>
            <a:r>
              <a:rPr lang="ja-JP" altLang="en-US" sz="2400" dirty="0" smtClean="0"/>
              <a:t>。</a:t>
            </a:r>
            <a:endParaRPr lang="en-US" altLang="ja-JP" sz="2400" dirty="0" smtClean="0"/>
          </a:p>
          <a:p>
            <a:pPr marL="0" indent="0">
              <a:buNone/>
            </a:pPr>
            <a:r>
              <a:rPr lang="ja-JP" altLang="en-US" sz="2200" dirty="0" smtClean="0"/>
              <a:t>　　　　　</a:t>
            </a:r>
            <a:r>
              <a:rPr lang="ja-JP" altLang="en-US" sz="2400" dirty="0" smtClean="0"/>
              <a:t>⇒しかし、</a:t>
            </a:r>
            <a:r>
              <a:rPr lang="ja-JP" altLang="en-US" sz="2500" u="sng" dirty="0" smtClean="0">
                <a:latin typeface="HGP明朝E" panose="02020900000000000000" pitchFamily="18" charset="-128"/>
                <a:ea typeface="HGP明朝E" panose="02020900000000000000" pitchFamily="18" charset="-128"/>
              </a:rPr>
              <a:t>実際やっていない日</a:t>
            </a:r>
            <a:r>
              <a:rPr lang="ja-JP" altLang="en-US" sz="2400" dirty="0" smtClean="0"/>
              <a:t>があった。</a:t>
            </a:r>
            <a:endParaRPr lang="en-US" altLang="ja-JP" sz="2400" dirty="0" smtClean="0"/>
          </a:p>
          <a:p>
            <a:pPr marL="0" indent="0">
              <a:buNone/>
            </a:pPr>
            <a:endParaRPr lang="en-US" altLang="ja-JP" sz="2200" dirty="0" smtClean="0"/>
          </a:p>
          <a:p>
            <a:pPr marL="0" indent="0">
              <a:buNone/>
            </a:pPr>
            <a:r>
              <a:rPr lang="ja-JP" altLang="en-US" sz="2200" dirty="0" smtClean="0"/>
              <a:t>②</a:t>
            </a:r>
            <a:r>
              <a:rPr lang="ja-JP" altLang="en-US" sz="2400" dirty="0" smtClean="0"/>
              <a:t>サービス実施記録とサービス提供実績記録票の記載内容に間違いがあった。</a:t>
            </a:r>
            <a:endParaRPr lang="en-US" altLang="ja-JP" sz="2400" dirty="0" smtClean="0"/>
          </a:p>
          <a:p>
            <a:pPr marL="0" indent="0">
              <a:buNone/>
            </a:pPr>
            <a:r>
              <a:rPr lang="ja-JP" altLang="en-US" sz="2400" dirty="0" smtClean="0"/>
              <a:t>　　</a:t>
            </a:r>
            <a:r>
              <a:rPr lang="ja-JP" altLang="en-US" sz="2400" dirty="0"/>
              <a:t>　</a:t>
            </a:r>
            <a:r>
              <a:rPr lang="ja-JP" altLang="en-US" sz="2400" dirty="0" smtClean="0"/>
              <a:t>⇒（</a:t>
            </a:r>
            <a:r>
              <a:rPr lang="ja-JP" altLang="en-US" sz="2400" dirty="0"/>
              <a:t>日にち・曜日・時間</a:t>
            </a:r>
            <a:r>
              <a:rPr lang="ja-JP" altLang="en-US" sz="2400" dirty="0" smtClean="0"/>
              <a:t>）ヘルパーも </a:t>
            </a:r>
            <a:r>
              <a:rPr lang="ja-JP" altLang="en-US" sz="2500" u="sng" dirty="0" smtClean="0">
                <a:latin typeface="HGP明朝E" panose="02020900000000000000" pitchFamily="18" charset="-128"/>
                <a:ea typeface="HGP明朝E" panose="02020900000000000000" pitchFamily="18" charset="-128"/>
              </a:rPr>
              <a:t>どっちが正しいか覚えていない</a:t>
            </a:r>
            <a:r>
              <a:rPr lang="ja-JP" altLang="en-US" sz="2500" dirty="0" smtClean="0"/>
              <a:t>・・・</a:t>
            </a:r>
            <a:r>
              <a:rPr lang="ja-JP" altLang="en-US" sz="2200" dirty="0" smtClean="0"/>
              <a:t>。</a:t>
            </a:r>
            <a:endParaRPr lang="en-US" altLang="ja-JP" sz="2200" dirty="0" smtClean="0"/>
          </a:p>
          <a:p>
            <a:pPr marL="0" indent="0">
              <a:buNone/>
            </a:pPr>
            <a:endParaRPr lang="en-US" altLang="ja-JP" sz="2200" dirty="0" smtClean="0"/>
          </a:p>
          <a:p>
            <a:pPr marL="0" indent="0">
              <a:buNone/>
            </a:pPr>
            <a:r>
              <a:rPr lang="ja-JP" altLang="en-US" sz="2200" dirty="0" smtClean="0"/>
              <a:t>③</a:t>
            </a:r>
            <a:r>
              <a:rPr lang="ja-JP" altLang="en-US" sz="2400" dirty="0" smtClean="0"/>
              <a:t>サービス実施記録の書き方、提供実績記録票を </a:t>
            </a:r>
            <a:r>
              <a:rPr lang="ja-JP" altLang="en-US" sz="2500" u="sng" dirty="0" smtClean="0">
                <a:latin typeface="HGP明朝E" panose="02020900000000000000" pitchFamily="18" charset="-128"/>
                <a:ea typeface="HGP明朝E" panose="02020900000000000000" pitchFamily="18" charset="-128"/>
              </a:rPr>
              <a:t>居宅と移動を間違って記載 </a:t>
            </a:r>
            <a:r>
              <a:rPr lang="ja-JP" altLang="en-US" sz="2400" dirty="0" smtClean="0">
                <a:latin typeface="+mn-ea"/>
              </a:rPr>
              <a:t>してしまった。</a:t>
            </a:r>
            <a:endParaRPr lang="en-US" altLang="ja-JP" sz="2400" dirty="0" smtClean="0">
              <a:latin typeface="+mn-ea"/>
            </a:endParaRPr>
          </a:p>
          <a:p>
            <a:pPr marL="0" indent="0">
              <a:buNone/>
            </a:pPr>
            <a:endParaRPr lang="en-US" altLang="ja-JP" sz="2200" dirty="0" smtClean="0"/>
          </a:p>
          <a:p>
            <a:pPr marL="0" indent="0">
              <a:buNone/>
            </a:pPr>
            <a:r>
              <a:rPr lang="ja-JP" altLang="en-US" sz="2200" dirty="0" smtClean="0"/>
              <a:t>④</a:t>
            </a:r>
            <a:r>
              <a:rPr lang="ja-JP" altLang="en-US" sz="2500" u="sng" dirty="0" smtClean="0">
                <a:latin typeface="HGP明朝E" panose="02020900000000000000" pitchFamily="18" charset="-128"/>
                <a:ea typeface="HGP明朝E" panose="02020900000000000000" pitchFamily="18" charset="-128"/>
              </a:rPr>
              <a:t>契約内容報告書</a:t>
            </a:r>
            <a:r>
              <a:rPr lang="ja-JP" altLang="en-US" sz="2200" u="sng" dirty="0" smtClean="0"/>
              <a:t>（</a:t>
            </a:r>
            <a:r>
              <a:rPr lang="ja-JP" altLang="en-US" sz="2500" u="sng" dirty="0" smtClean="0">
                <a:latin typeface="HGP明朝E" panose="02020900000000000000" pitchFamily="18" charset="-128"/>
                <a:ea typeface="HGP明朝E" panose="02020900000000000000" pitchFamily="18" charset="-128"/>
              </a:rPr>
              <a:t>様式</a:t>
            </a:r>
            <a:r>
              <a:rPr lang="en-US" altLang="ja-JP" sz="2500" u="sng" dirty="0">
                <a:latin typeface="HGP明朝E" panose="02020900000000000000" pitchFamily="18" charset="-128"/>
                <a:ea typeface="HGP明朝E" panose="02020900000000000000" pitchFamily="18" charset="-128"/>
              </a:rPr>
              <a:t>20</a:t>
            </a:r>
            <a:r>
              <a:rPr lang="ja-JP" altLang="en-US" sz="2500" u="sng" dirty="0" smtClean="0">
                <a:latin typeface="HGP明朝E" panose="02020900000000000000" pitchFamily="18" charset="-128"/>
                <a:ea typeface="HGP明朝E" panose="02020900000000000000" pitchFamily="18" charset="-128"/>
              </a:rPr>
              <a:t>号）の出し忘れ </a:t>
            </a:r>
            <a:r>
              <a:rPr lang="ja-JP" altLang="en-US" sz="2400" dirty="0" smtClean="0"/>
              <a:t>が</a:t>
            </a:r>
            <a:r>
              <a:rPr lang="ja-JP" altLang="en-US" sz="2400" dirty="0"/>
              <a:t>多々ある・・</a:t>
            </a:r>
            <a:r>
              <a:rPr lang="ja-JP" altLang="en-US" sz="2400" dirty="0" smtClean="0"/>
              <a:t>・</a:t>
            </a:r>
            <a:r>
              <a:rPr lang="ja-JP" altLang="en-US" sz="2400" dirty="0"/>
              <a:t>併せて</a:t>
            </a:r>
            <a:r>
              <a:rPr lang="ja-JP" altLang="en-US" sz="2400" dirty="0" smtClean="0">
                <a:latin typeface="+mj-ea"/>
                <a:ea typeface="+mj-ea"/>
              </a:rPr>
              <a:t>初回</a:t>
            </a:r>
            <a:r>
              <a:rPr lang="ja-JP" altLang="en-US" sz="2400" dirty="0">
                <a:latin typeface="+mj-ea"/>
                <a:ea typeface="+mj-ea"/>
              </a:rPr>
              <a:t>加算の記載を</a:t>
            </a:r>
            <a:r>
              <a:rPr lang="ja-JP" altLang="en-US" sz="2400" dirty="0" smtClean="0">
                <a:latin typeface="+mj-ea"/>
                <a:ea typeface="+mj-ea"/>
              </a:rPr>
              <a:t>し忘れ</a:t>
            </a:r>
            <a:r>
              <a:rPr lang="ja-JP" altLang="en-US" sz="2400" dirty="0" smtClean="0"/>
              <a:t>て</a:t>
            </a:r>
            <a:endParaRPr lang="en-US" altLang="ja-JP" sz="2400" dirty="0" smtClean="0"/>
          </a:p>
          <a:p>
            <a:pPr marL="0" indent="0">
              <a:buNone/>
            </a:pPr>
            <a:r>
              <a:rPr lang="ja-JP" altLang="en-US" sz="2400" dirty="0"/>
              <a:t>　 </a:t>
            </a:r>
            <a:r>
              <a:rPr lang="ja-JP" altLang="en-US" sz="2400" dirty="0" smtClean="0"/>
              <a:t>しまう</a:t>
            </a:r>
            <a:r>
              <a:rPr lang="ja-JP" altLang="en-US" sz="2400" dirty="0"/>
              <a:t>こと</a:t>
            </a:r>
            <a:r>
              <a:rPr lang="ja-JP" altLang="en-US" sz="2400" dirty="0" smtClean="0"/>
              <a:t>もあった</a:t>
            </a:r>
            <a:r>
              <a:rPr lang="ja-JP" altLang="en-US" sz="2400" dirty="0"/>
              <a:t>。</a:t>
            </a:r>
            <a:endParaRPr lang="en-US" altLang="ja-JP" sz="2400" dirty="0"/>
          </a:p>
          <a:p>
            <a:pPr marL="0" indent="0">
              <a:buNone/>
            </a:pPr>
            <a:endParaRPr lang="en-US" altLang="ja-JP" sz="2400" dirty="0" smtClean="0"/>
          </a:p>
          <a:p>
            <a:pPr marL="0" indent="0">
              <a:buNone/>
            </a:pPr>
            <a:r>
              <a:rPr lang="ja-JP" altLang="en-US" sz="2200" dirty="0" smtClean="0"/>
              <a:t>⑤</a:t>
            </a:r>
            <a:r>
              <a:rPr lang="ja-JP" altLang="en-US" sz="2500" u="sng" dirty="0" smtClean="0">
                <a:latin typeface="HGP明朝E" panose="02020900000000000000" pitchFamily="18" charset="-128"/>
                <a:ea typeface="HGP明朝E" panose="02020900000000000000" pitchFamily="18" charset="-128"/>
              </a:rPr>
              <a:t>負担上限月額の金額を間違えて </a:t>
            </a:r>
            <a:r>
              <a:rPr lang="ja-JP" altLang="en-US" sz="2400" dirty="0" smtClean="0"/>
              <a:t>請求、併せて利用者にも間違った金額で請求してしまった。</a:t>
            </a:r>
            <a:endParaRPr lang="en-US" altLang="ja-JP" sz="2400" dirty="0" smtClean="0"/>
          </a:p>
          <a:p>
            <a:pPr marL="0" indent="0">
              <a:buNone/>
            </a:pPr>
            <a:endParaRPr lang="en-US" altLang="ja-JP" sz="2200" dirty="0" smtClean="0"/>
          </a:p>
          <a:p>
            <a:pPr marL="0" indent="0">
              <a:buNone/>
            </a:pPr>
            <a:r>
              <a:rPr lang="ja-JP" altLang="en-US" sz="2200" dirty="0" smtClean="0"/>
              <a:t>⑥</a:t>
            </a:r>
            <a:r>
              <a:rPr lang="ja-JP" altLang="en-US" sz="2500" u="sng" dirty="0" smtClean="0">
                <a:latin typeface="HGP明朝E" panose="02020900000000000000" pitchFamily="18" charset="-128"/>
                <a:ea typeface="HGP明朝E" panose="02020900000000000000" pitchFamily="18" charset="-128"/>
              </a:rPr>
              <a:t>契約時間数をオーバー </a:t>
            </a:r>
            <a:r>
              <a:rPr lang="ja-JP" altLang="en-US" sz="2400" dirty="0" smtClean="0"/>
              <a:t>しているのに気付かず請求をしてしまった。</a:t>
            </a:r>
            <a:endParaRPr lang="en-US" altLang="ja-JP" sz="2400" dirty="0" smtClean="0"/>
          </a:p>
          <a:p>
            <a:pPr marL="0" indent="0">
              <a:buNone/>
            </a:pPr>
            <a:endParaRPr kumimoji="1" lang="en-US" altLang="ja-JP" sz="24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13</a:t>
            </a:fld>
            <a:endParaRPr kumimoji="1" lang="ja-JP" altLang="en-US"/>
          </a:p>
        </p:txBody>
      </p:sp>
    </p:spTree>
    <p:extLst>
      <p:ext uri="{BB962C8B-B14F-4D97-AF65-F5344CB8AC3E}">
        <p14:creationId xmlns:p14="http://schemas.microsoft.com/office/powerpoint/2010/main" val="795802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2416" y="1"/>
            <a:ext cx="10515600" cy="825499"/>
          </a:xfrm>
        </p:spPr>
        <p:txBody>
          <a:bodyPr>
            <a:normAutofit/>
          </a:bodyPr>
          <a:lstStyle/>
          <a:p>
            <a:pPr algn="ctr"/>
            <a:r>
              <a:rPr kumimoji="1" lang="ja-JP" altLang="en-US" sz="4000" dirty="0" smtClean="0"/>
              <a:t>改善</a:t>
            </a:r>
            <a:endParaRPr kumimoji="1" lang="ja-JP" altLang="en-US" sz="4000" dirty="0"/>
          </a:p>
        </p:txBody>
      </p:sp>
      <p:sp>
        <p:nvSpPr>
          <p:cNvPr id="3" name="コンテンツ プレースホルダー 2"/>
          <p:cNvSpPr>
            <a:spLocks noGrp="1"/>
          </p:cNvSpPr>
          <p:nvPr>
            <p:ph idx="1"/>
          </p:nvPr>
        </p:nvSpPr>
        <p:spPr>
          <a:xfrm>
            <a:off x="660778" y="751433"/>
            <a:ext cx="10898875" cy="2410867"/>
          </a:xfrm>
        </p:spPr>
        <p:txBody>
          <a:bodyPr>
            <a:normAutofit/>
          </a:bodyPr>
          <a:lstStyle/>
          <a:p>
            <a:pPr marL="0" indent="0">
              <a:buNone/>
            </a:pPr>
            <a:r>
              <a:rPr kumimoji="1" lang="ja-JP" altLang="en-US" sz="2200" dirty="0" smtClean="0"/>
              <a:t>①</a:t>
            </a:r>
            <a:r>
              <a:rPr kumimoji="1" lang="en-US" altLang="ja-JP" sz="2600" dirty="0" smtClean="0">
                <a:latin typeface="HGP明朝E" panose="02020900000000000000" pitchFamily="18" charset="-128"/>
                <a:ea typeface="HGP明朝E" panose="02020900000000000000" pitchFamily="18" charset="-128"/>
              </a:rPr>
              <a:t>『</a:t>
            </a:r>
            <a:r>
              <a:rPr kumimoji="1" lang="ja-JP" altLang="en-US" sz="2600" u="sng" dirty="0" smtClean="0">
                <a:latin typeface="HGP明朝E" panose="02020900000000000000" pitchFamily="18" charset="-128"/>
                <a:ea typeface="HGP明朝E" panose="02020900000000000000" pitchFamily="18" charset="-128"/>
              </a:rPr>
              <a:t>ヘルパー全体への再指導</a:t>
            </a:r>
            <a:r>
              <a:rPr kumimoji="1" lang="en-US" altLang="ja-JP" sz="2600" dirty="0" smtClean="0">
                <a:latin typeface="HGP明朝E" panose="02020900000000000000" pitchFamily="18" charset="-128"/>
                <a:ea typeface="HGP明朝E" panose="02020900000000000000" pitchFamily="18" charset="-128"/>
              </a:rPr>
              <a:t>』</a:t>
            </a:r>
            <a:r>
              <a:rPr lang="ja-JP" altLang="en-US" sz="2000" dirty="0"/>
              <a:t>　</a:t>
            </a:r>
            <a:r>
              <a:rPr lang="ja-JP" altLang="en-US" sz="2200" dirty="0" smtClean="0"/>
              <a:t>⇒</a:t>
            </a:r>
            <a:r>
              <a:rPr kumimoji="1" lang="ja-JP" altLang="en-US" sz="2200" dirty="0" smtClean="0"/>
              <a:t>期日までの提出を守ってもらう！</a:t>
            </a:r>
            <a:endParaRPr kumimoji="1" lang="en-US" altLang="ja-JP" sz="2200" dirty="0" smtClean="0"/>
          </a:p>
          <a:p>
            <a:pPr marL="0" indent="0">
              <a:buNone/>
            </a:pPr>
            <a:r>
              <a:rPr lang="ja-JP" altLang="en-US" sz="2200" dirty="0" smtClean="0"/>
              <a:t>　 日誌の回収及び提出がそれでも</a:t>
            </a:r>
            <a:r>
              <a:rPr lang="ja-JP" altLang="en-US" sz="2200" dirty="0"/>
              <a:t>行われない</a:t>
            </a:r>
            <a:r>
              <a:rPr lang="ja-JP" altLang="en-US" sz="2200" dirty="0" smtClean="0"/>
              <a:t>場合、ヘルパーに必ず確認し、会社のインア</a:t>
            </a:r>
            <a:endParaRPr lang="en-US" altLang="ja-JP" sz="2200" dirty="0" smtClean="0"/>
          </a:p>
          <a:p>
            <a:pPr marL="0" indent="0">
              <a:buNone/>
            </a:pPr>
            <a:r>
              <a:rPr lang="ja-JP" altLang="en-US" sz="2200" dirty="0" smtClean="0"/>
              <a:t>    ウト報告（日々の出退勤）と照合し、間違いが無いと判断した場合、仮の日誌を責任者が</a:t>
            </a:r>
            <a:endParaRPr lang="en-US" altLang="ja-JP" sz="2200" dirty="0" smtClean="0"/>
          </a:p>
          <a:p>
            <a:pPr marL="0" indent="0">
              <a:buNone/>
            </a:pPr>
            <a:r>
              <a:rPr lang="en-US" altLang="ja-JP" sz="2200" dirty="0"/>
              <a:t> </a:t>
            </a:r>
            <a:r>
              <a:rPr lang="en-US" altLang="ja-JP" sz="2200" dirty="0" smtClean="0"/>
              <a:t>  </a:t>
            </a:r>
            <a:r>
              <a:rPr lang="ja-JP" altLang="en-US" sz="2200" dirty="0" smtClean="0"/>
              <a:t>記載する。</a:t>
            </a:r>
            <a:endParaRPr lang="en-US" altLang="ja-JP" sz="2200" dirty="0" smtClean="0"/>
          </a:p>
          <a:p>
            <a:pPr marL="0" indent="0">
              <a:buNone/>
            </a:pPr>
            <a:r>
              <a:rPr lang="ja-JP" altLang="en-US" sz="2200" dirty="0" smtClean="0"/>
              <a:t>　⇒ヘルパーから後日提出してもらい、確認をし、差し替える。</a:t>
            </a:r>
            <a:endParaRPr lang="en-US" altLang="ja-JP" sz="2200" dirty="0" smtClean="0"/>
          </a:p>
          <a:p>
            <a:pPr marL="0" indent="0">
              <a:buNone/>
            </a:pPr>
            <a:endParaRPr kumimoji="1" lang="ja-JP" altLang="en-US" sz="2000" dirty="0"/>
          </a:p>
        </p:txBody>
      </p:sp>
      <p:sp>
        <p:nvSpPr>
          <p:cNvPr id="4" name="コンテンツ プレースホルダー 2"/>
          <p:cNvSpPr txBox="1">
            <a:spLocks/>
          </p:cNvSpPr>
          <p:nvPr/>
        </p:nvSpPr>
        <p:spPr>
          <a:xfrm>
            <a:off x="660779" y="3326879"/>
            <a:ext cx="11353421" cy="325172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t>②</a:t>
            </a:r>
            <a:r>
              <a:rPr lang="ja-JP" altLang="en-US" sz="2400" dirty="0"/>
              <a:t>・</a:t>
            </a:r>
            <a:r>
              <a:rPr lang="ja-JP" altLang="en-US" sz="2400" dirty="0" smtClean="0"/>
              <a:t>③サービス提供責任者のヘルパーへの</a:t>
            </a:r>
            <a:r>
              <a:rPr lang="ja-JP" altLang="en-US" sz="2400" b="1" u="sng" dirty="0" smtClean="0">
                <a:latin typeface="HGP明朝E" panose="02020900000000000000" pitchFamily="18" charset="-128"/>
                <a:ea typeface="HGP明朝E" panose="02020900000000000000" pitchFamily="18" charset="-128"/>
              </a:rPr>
              <a:t>指導不足が原因</a:t>
            </a:r>
            <a:r>
              <a:rPr lang="ja-JP" altLang="en-US" sz="2000" dirty="0" smtClean="0"/>
              <a:t>。</a:t>
            </a:r>
            <a:endParaRPr lang="en-US" altLang="ja-JP" sz="2000" dirty="0" smtClean="0"/>
          </a:p>
          <a:p>
            <a:pPr marL="0" indent="0">
              <a:buFont typeface="Arial" panose="020B0604020202020204" pitchFamily="34" charset="0"/>
              <a:buNone/>
            </a:pPr>
            <a:r>
              <a:rPr lang="ja-JP" altLang="en-US" sz="2000" dirty="0" smtClean="0"/>
              <a:t>　</a:t>
            </a:r>
            <a:r>
              <a:rPr lang="ja-JP" altLang="en-US" sz="2400" dirty="0" smtClean="0"/>
              <a:t>計画書と合わせて初回訪問時は、同行指導する。（＊ヘルパーによっては何回でも行う）</a:t>
            </a:r>
            <a:endParaRPr lang="en-US" altLang="ja-JP" sz="2400" dirty="0" smtClean="0"/>
          </a:p>
          <a:p>
            <a:pPr marL="0" indent="0">
              <a:buFont typeface="Arial" panose="020B0604020202020204" pitchFamily="34" charset="0"/>
              <a:buNone/>
            </a:pPr>
            <a:r>
              <a:rPr lang="ja-JP" altLang="en-US" sz="2400" dirty="0" smtClean="0"/>
              <a:t>　それでも記載ミスがあることがあります。</a:t>
            </a:r>
            <a:endParaRPr lang="en-US" altLang="ja-JP" sz="2400" dirty="0" smtClean="0"/>
          </a:p>
          <a:p>
            <a:pPr marL="0" indent="0">
              <a:buFont typeface="Arial" panose="020B0604020202020204" pitchFamily="34" charset="0"/>
              <a:buNone/>
            </a:pPr>
            <a:endParaRPr lang="en-US" altLang="ja-JP" sz="2000" b="1" dirty="0" smtClean="0"/>
          </a:p>
          <a:p>
            <a:pPr marL="0" indent="0">
              <a:buFont typeface="Arial" panose="020B0604020202020204" pitchFamily="34" charset="0"/>
              <a:buNone/>
            </a:pPr>
            <a:r>
              <a:rPr lang="ja-JP" altLang="en-US" sz="2000" b="1" dirty="0" smtClean="0"/>
              <a:t>   </a:t>
            </a:r>
            <a:r>
              <a:rPr lang="ja-JP" altLang="en-US" sz="2400" b="1" dirty="0" smtClean="0"/>
              <a:t>必ず</a:t>
            </a:r>
            <a:r>
              <a:rPr lang="en-US" altLang="ja-JP" sz="3000" b="1" dirty="0" smtClean="0">
                <a:latin typeface="HGP明朝E" panose="02020900000000000000" pitchFamily="18" charset="-128"/>
                <a:ea typeface="HGP明朝E" panose="02020900000000000000" pitchFamily="18" charset="-128"/>
              </a:rPr>
              <a:t>『</a:t>
            </a:r>
            <a:r>
              <a:rPr lang="ja-JP" altLang="en-US" sz="3000" b="1" u="sng" dirty="0" smtClean="0">
                <a:latin typeface="HGP明朝E" panose="02020900000000000000" pitchFamily="18" charset="-128"/>
                <a:ea typeface="HGP明朝E" panose="02020900000000000000" pitchFamily="18" charset="-128"/>
              </a:rPr>
              <a:t>ダブルチェックを行うことの徹底</a:t>
            </a:r>
            <a:r>
              <a:rPr lang="en-US" altLang="ja-JP" sz="3000" b="1" u="sng" dirty="0" smtClean="0">
                <a:latin typeface="HGP明朝E" panose="02020900000000000000" pitchFamily="18" charset="-128"/>
                <a:ea typeface="HGP明朝E" panose="02020900000000000000" pitchFamily="18" charset="-128"/>
              </a:rPr>
              <a:t>』</a:t>
            </a:r>
          </a:p>
          <a:p>
            <a:pPr marL="0" indent="0">
              <a:buFont typeface="Arial" panose="020B0604020202020204" pitchFamily="34" charset="0"/>
              <a:buNone/>
            </a:pPr>
            <a:r>
              <a:rPr lang="ja-JP" altLang="en-US" sz="2000" b="1" dirty="0" smtClean="0">
                <a:latin typeface="HGP明朝E" panose="02020900000000000000" pitchFamily="18" charset="-128"/>
                <a:ea typeface="HGP明朝E" panose="02020900000000000000" pitchFamily="18" charset="-128"/>
              </a:rPr>
              <a:t>  </a:t>
            </a:r>
            <a:r>
              <a:rPr lang="ja-JP" altLang="en-US" sz="2400" b="1" dirty="0" smtClean="0">
                <a:latin typeface="HGP明朝E" panose="02020900000000000000" pitchFamily="18" charset="-128"/>
                <a:ea typeface="HGP明朝E" panose="02020900000000000000" pitchFamily="18" charset="-128"/>
              </a:rPr>
              <a:t>利用者名・日付・時間・内容・様子を確認しています。</a:t>
            </a:r>
            <a:endParaRPr lang="en-US" altLang="ja-JP" sz="2400" b="1" dirty="0" smtClean="0">
              <a:latin typeface="HGP明朝E" panose="02020900000000000000" pitchFamily="18" charset="-128"/>
              <a:ea typeface="HGP明朝E" panose="02020900000000000000" pitchFamily="18" charset="-128"/>
            </a:endParaRPr>
          </a:p>
          <a:p>
            <a:pPr marL="0" indent="0">
              <a:buFont typeface="Arial" panose="020B0604020202020204" pitchFamily="34" charset="0"/>
              <a:buNone/>
            </a:pPr>
            <a:endParaRPr lang="en-US" altLang="ja-JP" sz="2200" b="1" dirty="0" smtClean="0">
              <a:latin typeface="HGP明朝E" panose="02020900000000000000" pitchFamily="18" charset="-128"/>
              <a:ea typeface="HGP明朝E" panose="02020900000000000000" pitchFamily="18" charset="-128"/>
            </a:endParaRPr>
          </a:p>
          <a:p>
            <a:pPr marL="0" indent="0">
              <a:buFont typeface="Arial" panose="020B0604020202020204" pitchFamily="34" charset="0"/>
              <a:buNone/>
            </a:pPr>
            <a:r>
              <a:rPr lang="ja-JP" altLang="en-US" sz="2200" b="1" dirty="0" smtClean="0">
                <a:latin typeface="HGP創英ﾌﾟﾚｾﾞﾝｽEB" panose="02020800000000000000" pitchFamily="18" charset="-128"/>
                <a:ea typeface="HGP創英ﾌﾟﾚｾﾞﾝｽEB" panose="02020800000000000000" pitchFamily="18" charset="-128"/>
              </a:rPr>
              <a:t>  </a:t>
            </a:r>
            <a:r>
              <a:rPr lang="ja-JP" altLang="en-US" sz="2600" b="1" dirty="0" smtClean="0">
                <a:latin typeface="HGP創英ﾌﾟﾚｾﾞﾝｽEB" panose="02020800000000000000" pitchFamily="18" charset="-128"/>
                <a:ea typeface="HGP創英ﾌﾟﾚｾﾞﾝｽEB" panose="02020800000000000000" pitchFamily="18" charset="-128"/>
              </a:rPr>
              <a:t>間違わない人はいません</a:t>
            </a:r>
            <a:r>
              <a:rPr lang="en-US" altLang="ja-JP" sz="2600" b="1" dirty="0">
                <a:latin typeface="HGP創英ﾌﾟﾚｾﾞﾝｽEB" panose="02020800000000000000" pitchFamily="18" charset="-128"/>
                <a:ea typeface="HGP創英ﾌﾟﾚｾﾞﾝｽEB" panose="02020800000000000000" pitchFamily="18" charset="-128"/>
              </a:rPr>
              <a:t>!!</a:t>
            </a:r>
            <a:r>
              <a:rPr lang="ja-JP" altLang="en-US" sz="2200" b="1" dirty="0" smtClean="0"/>
              <a:t>　　</a:t>
            </a:r>
            <a:r>
              <a:rPr lang="ja-JP" altLang="en-US" sz="3500" b="1" u="sng" dirty="0" smtClean="0">
                <a:latin typeface="HGP明朝E" panose="02020900000000000000" pitchFamily="18" charset="-128"/>
                <a:ea typeface="HGP明朝E" panose="02020900000000000000" pitchFamily="18" charset="-128"/>
              </a:rPr>
              <a:t>間違うことを前提に </a:t>
            </a:r>
            <a:r>
              <a:rPr lang="ja-JP" altLang="en-US" sz="2600" b="1" dirty="0" smtClean="0">
                <a:latin typeface="HGP創英ﾌﾟﾚｾﾞﾝｽEB" panose="02020800000000000000" pitchFamily="18" charset="-128"/>
                <a:ea typeface="HGP創英ﾌﾟﾚｾﾞﾝｽEB" panose="02020800000000000000" pitchFamily="18" charset="-128"/>
              </a:rPr>
              <a:t>いくつものチェックを行っています。</a:t>
            </a:r>
            <a:endParaRPr lang="en-US" altLang="ja-JP" sz="2600" b="1" dirty="0" smtClean="0">
              <a:latin typeface="HGP創英ﾌﾟﾚｾﾞﾝｽEB" panose="02020800000000000000" pitchFamily="18" charset="-128"/>
              <a:ea typeface="HGP創英ﾌﾟﾚｾﾞﾝｽEB" panose="02020800000000000000" pitchFamily="18" charset="-128"/>
            </a:endParaRPr>
          </a:p>
        </p:txBody>
      </p:sp>
      <p:sp>
        <p:nvSpPr>
          <p:cNvPr id="5" name="スライド番号プレースホルダー 4"/>
          <p:cNvSpPr>
            <a:spLocks noGrp="1"/>
          </p:cNvSpPr>
          <p:nvPr>
            <p:ph type="sldNum" sz="quarter" idx="12"/>
          </p:nvPr>
        </p:nvSpPr>
        <p:spPr/>
        <p:txBody>
          <a:bodyPr/>
          <a:lstStyle/>
          <a:p>
            <a:fld id="{09CE18DC-0A51-464B-9573-5B6C69138C9A}" type="slidenum">
              <a:rPr kumimoji="1" lang="ja-JP" altLang="en-US" smtClean="0"/>
              <a:t>14</a:t>
            </a:fld>
            <a:endParaRPr kumimoji="1" lang="ja-JP" altLang="en-US"/>
          </a:p>
        </p:txBody>
      </p:sp>
    </p:spTree>
    <p:extLst>
      <p:ext uri="{BB962C8B-B14F-4D97-AF65-F5344CB8AC3E}">
        <p14:creationId xmlns:p14="http://schemas.microsoft.com/office/powerpoint/2010/main" val="691972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9000" y="1"/>
            <a:ext cx="10515600" cy="888999"/>
          </a:xfrm>
        </p:spPr>
        <p:txBody>
          <a:bodyPr>
            <a:normAutofit/>
          </a:bodyPr>
          <a:lstStyle/>
          <a:p>
            <a:pPr algn="ctr"/>
            <a:r>
              <a:rPr kumimoji="1" lang="ja-JP" altLang="en-US" sz="4000" dirty="0" smtClean="0"/>
              <a:t>改善</a:t>
            </a:r>
            <a:endParaRPr kumimoji="1" lang="ja-JP" altLang="en-US" sz="4000" dirty="0"/>
          </a:p>
        </p:txBody>
      </p:sp>
      <p:sp>
        <p:nvSpPr>
          <p:cNvPr id="3" name="コンテンツ プレースホルダー 2"/>
          <p:cNvSpPr>
            <a:spLocks noGrp="1"/>
          </p:cNvSpPr>
          <p:nvPr>
            <p:ph idx="1"/>
          </p:nvPr>
        </p:nvSpPr>
        <p:spPr>
          <a:xfrm>
            <a:off x="381000" y="814388"/>
            <a:ext cx="11518900" cy="5307012"/>
          </a:xfrm>
        </p:spPr>
        <p:txBody>
          <a:bodyPr>
            <a:normAutofit/>
          </a:bodyPr>
          <a:lstStyle/>
          <a:p>
            <a:pPr marL="0" indent="0">
              <a:buNone/>
            </a:pPr>
            <a:r>
              <a:rPr kumimoji="1" lang="ja-JP" altLang="en-US" sz="2200" dirty="0" smtClean="0">
                <a:latin typeface="+mn-ea"/>
              </a:rPr>
              <a:t>④契約内容報告書（様式</a:t>
            </a:r>
            <a:r>
              <a:rPr kumimoji="1" lang="en-US" altLang="ja-JP" sz="2200" dirty="0" smtClean="0">
                <a:latin typeface="+mn-ea"/>
              </a:rPr>
              <a:t>20</a:t>
            </a:r>
            <a:r>
              <a:rPr kumimoji="1" lang="ja-JP" altLang="en-US" sz="2200" dirty="0" smtClean="0">
                <a:latin typeface="+mn-ea"/>
              </a:rPr>
              <a:t>号）に当てはまる人の</a:t>
            </a:r>
            <a:r>
              <a:rPr kumimoji="1" lang="ja-JP" altLang="en-US" b="1" u="sng" dirty="0" smtClean="0">
                <a:latin typeface="HGP明朝E" panose="02020900000000000000" pitchFamily="18" charset="-128"/>
                <a:ea typeface="HGP明朝E" panose="02020900000000000000" pitchFamily="18" charset="-128"/>
              </a:rPr>
              <a:t>確認を管理者が徹底 </a:t>
            </a:r>
            <a:r>
              <a:rPr kumimoji="1" lang="ja-JP" altLang="en-US" sz="2200" dirty="0" smtClean="0">
                <a:latin typeface="+mn-ea"/>
              </a:rPr>
              <a:t>する</a:t>
            </a:r>
            <a:r>
              <a:rPr lang="ja-JP" altLang="en-US" sz="2200" dirty="0" smtClean="0">
                <a:latin typeface="+mn-ea"/>
              </a:rPr>
              <a:t>。</a:t>
            </a:r>
            <a:endParaRPr kumimoji="1" lang="en-US" altLang="ja-JP" sz="2200" dirty="0" smtClean="0">
              <a:latin typeface="+mn-ea"/>
            </a:endParaRPr>
          </a:p>
          <a:p>
            <a:pPr marL="0" indent="0">
              <a:buNone/>
            </a:pPr>
            <a:endParaRPr lang="en-US" altLang="ja-JP" sz="2000" dirty="0" smtClean="0">
              <a:latin typeface="+mn-ea"/>
            </a:endParaRPr>
          </a:p>
          <a:p>
            <a:pPr marL="0" indent="0">
              <a:buNone/>
            </a:pPr>
            <a:r>
              <a:rPr lang="ja-JP" altLang="en-US" sz="2200" dirty="0" smtClean="0">
                <a:latin typeface="+mn-ea"/>
              </a:rPr>
              <a:t>⑤</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サービス提供責任者のミス</a:t>
            </a:r>
            <a:r>
              <a:rPr lang="en-US" altLang="ja-JP" dirty="0" smtClean="0">
                <a:latin typeface="HGP明朝E" panose="02020900000000000000" pitchFamily="18" charset="-128"/>
                <a:ea typeface="HGP明朝E" panose="02020900000000000000" pitchFamily="18" charset="-128"/>
              </a:rPr>
              <a:t>』</a:t>
            </a:r>
            <a:r>
              <a:rPr lang="ja-JP" altLang="en-US" sz="2400" dirty="0">
                <a:latin typeface="HGP明朝E" panose="02020900000000000000" pitchFamily="18" charset="-128"/>
                <a:ea typeface="HGP明朝E" panose="02020900000000000000" pitchFamily="18" charset="-128"/>
              </a:rPr>
              <a:t>と</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受給者証の確認</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更新時等の確認</a:t>
            </a:r>
            <a:r>
              <a:rPr lang="en-US" altLang="ja-JP" dirty="0" smtClean="0">
                <a:latin typeface="HGP明朝E" panose="02020900000000000000" pitchFamily="18" charset="-128"/>
                <a:ea typeface="HGP明朝E" panose="02020900000000000000" pitchFamily="18" charset="-128"/>
              </a:rPr>
              <a:t>』</a:t>
            </a:r>
            <a:r>
              <a:rPr lang="ja-JP" altLang="en-US" sz="2200" dirty="0" smtClean="0">
                <a:latin typeface="+mn-ea"/>
              </a:rPr>
              <a:t>が疎か</a:t>
            </a:r>
            <a:endParaRPr lang="en-US" altLang="ja-JP" sz="2200" dirty="0" smtClean="0">
              <a:latin typeface="+mn-ea"/>
            </a:endParaRPr>
          </a:p>
          <a:p>
            <a:pPr marL="0" indent="0">
              <a:buNone/>
            </a:pPr>
            <a:r>
              <a:rPr lang="ja-JP" altLang="en-US" sz="2200" dirty="0">
                <a:latin typeface="+mn-ea"/>
              </a:rPr>
              <a:t>　</a:t>
            </a:r>
            <a:r>
              <a:rPr lang="ja-JP" altLang="en-US" sz="2200" dirty="0" smtClean="0">
                <a:latin typeface="+mn-ea"/>
              </a:rPr>
              <a:t>　になっているため。</a:t>
            </a:r>
            <a:endParaRPr lang="en-US" altLang="ja-JP" sz="2200" dirty="0" smtClean="0">
              <a:latin typeface="+mn-ea"/>
            </a:endParaRPr>
          </a:p>
          <a:p>
            <a:pPr marL="0" indent="0">
              <a:buNone/>
            </a:pPr>
            <a:r>
              <a:rPr lang="ja-JP" altLang="en-US" sz="2200" dirty="0" smtClean="0">
                <a:latin typeface="+mn-ea"/>
              </a:rPr>
              <a:t>　　更新者等のリストを確認するように所長が指導する。</a:t>
            </a:r>
            <a:endParaRPr lang="en-US" altLang="ja-JP" sz="2200" dirty="0">
              <a:latin typeface="+mn-ea"/>
            </a:endParaRPr>
          </a:p>
          <a:p>
            <a:pPr marL="0" indent="0">
              <a:buNone/>
            </a:pPr>
            <a:endParaRPr lang="en-US" altLang="ja-JP" sz="2000" dirty="0" smtClean="0">
              <a:latin typeface="+mn-ea"/>
            </a:endParaRPr>
          </a:p>
          <a:p>
            <a:pPr marL="0" indent="0">
              <a:buNone/>
            </a:pPr>
            <a:r>
              <a:rPr lang="ja-JP" altLang="en-US" sz="2200" dirty="0" smtClean="0">
                <a:latin typeface="+mn-ea"/>
              </a:rPr>
              <a:t>⑥移動支援の場合、計画していた時間よりも実際延長してしまうこともあります。 時間延長の際、</a:t>
            </a:r>
            <a:endParaRPr lang="en-US" altLang="ja-JP" sz="2200" dirty="0" smtClean="0">
              <a:latin typeface="+mn-ea"/>
            </a:endParaRPr>
          </a:p>
          <a:p>
            <a:pPr marL="0" indent="0">
              <a:buNone/>
            </a:pPr>
            <a:r>
              <a:rPr lang="ja-JP" altLang="en-US" sz="2000" dirty="0">
                <a:latin typeface="+mn-ea"/>
                <a:ea typeface="HGP明朝E" panose="02020900000000000000" pitchFamily="18" charset="-128"/>
              </a:rPr>
              <a:t>　 </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内容の確認</a:t>
            </a:r>
            <a:r>
              <a:rPr lang="en-US" altLang="ja-JP" dirty="0" smtClean="0">
                <a:latin typeface="HGP明朝E" panose="02020900000000000000" pitchFamily="18" charset="-128"/>
                <a:ea typeface="HGP明朝E" panose="02020900000000000000" pitchFamily="18" charset="-128"/>
              </a:rPr>
              <a:t>』</a:t>
            </a:r>
            <a:r>
              <a:rPr lang="ja-JP" altLang="en-US" sz="2400" dirty="0">
                <a:latin typeface="HGP明朝E" panose="02020900000000000000" pitchFamily="18" charset="-128"/>
                <a:ea typeface="HGP明朝E" panose="02020900000000000000" pitchFamily="18" charset="-128"/>
              </a:rPr>
              <a:t> </a:t>
            </a:r>
            <a:r>
              <a:rPr lang="ja-JP" altLang="en-US" sz="2200" dirty="0" smtClean="0">
                <a:latin typeface="+mn-ea"/>
              </a:rPr>
              <a:t>と合わせて、</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契約時間数の確認</a:t>
            </a:r>
            <a:r>
              <a:rPr lang="en-US" altLang="ja-JP" dirty="0" smtClean="0">
                <a:latin typeface="HGP明朝E" panose="02020900000000000000" pitchFamily="18" charset="-128"/>
                <a:ea typeface="HGP明朝E" panose="02020900000000000000" pitchFamily="18" charset="-128"/>
              </a:rPr>
              <a:t>』</a:t>
            </a:r>
            <a:r>
              <a:rPr lang="ja-JP" altLang="en-US" sz="2000" dirty="0" err="1" smtClean="0">
                <a:latin typeface="+mn-ea"/>
              </a:rPr>
              <a:t>、</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今後の予定の確認</a:t>
            </a:r>
            <a:r>
              <a:rPr lang="en-US" altLang="ja-JP" dirty="0" smtClean="0">
                <a:latin typeface="HGP明朝E" panose="02020900000000000000" pitchFamily="18" charset="-128"/>
                <a:ea typeface="HGP明朝E" panose="02020900000000000000" pitchFamily="18" charset="-128"/>
              </a:rPr>
              <a:t>』</a:t>
            </a:r>
            <a:r>
              <a:rPr lang="ja-JP" altLang="en-US" dirty="0">
                <a:latin typeface="HGP明朝E" panose="02020900000000000000" pitchFamily="18" charset="-128"/>
                <a:ea typeface="HGP明朝E" panose="02020900000000000000" pitchFamily="18" charset="-128"/>
              </a:rPr>
              <a:t> </a:t>
            </a:r>
            <a:r>
              <a:rPr lang="ja-JP" altLang="en-US" sz="2200" dirty="0" smtClean="0">
                <a:latin typeface="+mn-ea"/>
              </a:rPr>
              <a:t>を行う。</a:t>
            </a:r>
            <a:endParaRPr lang="en-US" altLang="ja-JP" sz="2200" dirty="0" smtClean="0">
              <a:latin typeface="+mn-ea"/>
            </a:endParaRPr>
          </a:p>
          <a:p>
            <a:pPr marL="0" indent="0">
              <a:buNone/>
            </a:pPr>
            <a:r>
              <a:rPr lang="ja-JP" altLang="en-US" sz="2000" dirty="0"/>
              <a:t>　 </a:t>
            </a:r>
            <a:endParaRPr lang="en-US" altLang="ja-JP" sz="2000" dirty="0" smtClean="0"/>
          </a:p>
          <a:p>
            <a:pPr marL="0" indent="0">
              <a:buNone/>
            </a:pPr>
            <a:endParaRPr lang="en-US" altLang="ja-JP" sz="3200" dirty="0"/>
          </a:p>
        </p:txBody>
      </p:sp>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15</a:t>
            </a:fld>
            <a:endParaRPr kumimoji="1" lang="ja-JP" altLang="en-US"/>
          </a:p>
        </p:txBody>
      </p:sp>
    </p:spTree>
    <p:extLst>
      <p:ext uri="{BB962C8B-B14F-4D97-AF65-F5344CB8AC3E}">
        <p14:creationId xmlns:p14="http://schemas.microsoft.com/office/powerpoint/2010/main" val="1327872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42316" y="-136323"/>
            <a:ext cx="10707366" cy="1088824"/>
          </a:xfrm>
        </p:spPr>
        <p:txBody>
          <a:bodyPr>
            <a:normAutofit/>
          </a:bodyPr>
          <a:lstStyle/>
          <a:p>
            <a:pPr algn="ctr"/>
            <a:r>
              <a:rPr lang="ja-JP" altLang="en-US" sz="4000" dirty="0"/>
              <a:t>確実</a:t>
            </a:r>
            <a:r>
              <a:rPr kumimoji="1" lang="ja-JP" altLang="en-US" sz="4000" dirty="0" smtClean="0"/>
              <a:t>な請求をするために</a:t>
            </a:r>
            <a:endParaRPr kumimoji="1" lang="ja-JP" altLang="en-US" sz="4000" dirty="0"/>
          </a:p>
        </p:txBody>
      </p:sp>
      <p:sp>
        <p:nvSpPr>
          <p:cNvPr id="3" name="コンテンツ プレースホルダー 2"/>
          <p:cNvSpPr>
            <a:spLocks noGrp="1"/>
          </p:cNvSpPr>
          <p:nvPr>
            <p:ph idx="1"/>
          </p:nvPr>
        </p:nvSpPr>
        <p:spPr>
          <a:xfrm>
            <a:off x="595951" y="979974"/>
            <a:ext cx="11000095" cy="2438331"/>
          </a:xfrm>
        </p:spPr>
        <p:txBody>
          <a:bodyPr>
            <a:normAutofit/>
          </a:bodyPr>
          <a:lstStyle/>
          <a:p>
            <a:pPr marL="0" indent="0">
              <a:buNone/>
            </a:pPr>
            <a:r>
              <a:rPr kumimoji="1" lang="ja-JP" altLang="en-US" dirty="0" err="1" smtClean="0"/>
              <a:t>にじいろ</a:t>
            </a:r>
            <a:r>
              <a:rPr kumimoji="1" lang="ja-JP" altLang="en-US" dirty="0" smtClean="0"/>
              <a:t>介護では介護ソフトを導入し、効率化を図っています。</a:t>
            </a:r>
            <a:endParaRPr kumimoji="1" lang="en-US" altLang="ja-JP" dirty="0" smtClean="0"/>
          </a:p>
          <a:p>
            <a:pPr marL="0" indent="0">
              <a:buNone/>
            </a:pPr>
            <a:r>
              <a:rPr kumimoji="1" lang="ja-JP" altLang="en-US" dirty="0" smtClean="0"/>
              <a:t>訪問介護・居宅・重度訪問介護・移動支援、利用者情報からシフトの作成、</a:t>
            </a:r>
            <a:endParaRPr kumimoji="1" lang="en-US" altLang="ja-JP" dirty="0" smtClean="0"/>
          </a:p>
          <a:p>
            <a:pPr marL="0" indent="0">
              <a:buNone/>
            </a:pPr>
            <a:r>
              <a:rPr kumimoji="1" lang="ja-JP" altLang="en-US" dirty="0" smtClean="0"/>
              <a:t>実績の管理・請求及びヘルパー給与の計算まで行っています。</a:t>
            </a:r>
            <a:endParaRPr kumimoji="1" lang="en-US" altLang="ja-JP" dirty="0" smtClean="0"/>
          </a:p>
          <a:p>
            <a:pPr marL="0" indent="0">
              <a:buNone/>
            </a:pPr>
            <a:endParaRPr lang="en-US" altLang="ja-JP" dirty="0"/>
          </a:p>
        </p:txBody>
      </p:sp>
      <p:sp>
        <p:nvSpPr>
          <p:cNvPr id="4" name="タイトル 1"/>
          <p:cNvSpPr txBox="1">
            <a:spLocks/>
          </p:cNvSpPr>
          <p:nvPr/>
        </p:nvSpPr>
        <p:spPr>
          <a:xfrm>
            <a:off x="1981199" y="4209350"/>
            <a:ext cx="822960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dirty="0"/>
          </a:p>
        </p:txBody>
      </p:sp>
      <p:sp>
        <p:nvSpPr>
          <p:cNvPr id="5" name="正方形/長方形 4"/>
          <p:cNvSpPr/>
          <p:nvPr/>
        </p:nvSpPr>
        <p:spPr>
          <a:xfrm>
            <a:off x="2678433" y="5062631"/>
            <a:ext cx="9513567" cy="1446550"/>
          </a:xfrm>
          <a:prstGeom prst="rect">
            <a:avLst/>
          </a:prstGeom>
        </p:spPr>
        <p:txBody>
          <a:bodyPr wrap="square">
            <a:spAutoFit/>
          </a:bodyPr>
          <a:lstStyle/>
          <a:p>
            <a:r>
              <a:rPr lang="ja-JP" altLang="en-US" sz="2200" dirty="0" smtClean="0"/>
              <a:t>      業者</a:t>
            </a:r>
            <a:r>
              <a:rPr lang="ja-JP" altLang="en-US" sz="2200" dirty="0"/>
              <a:t>の回し者ではありませんが一応・・・</a:t>
            </a:r>
            <a:endParaRPr lang="en-US" altLang="ja-JP" sz="2200" dirty="0"/>
          </a:p>
          <a:p>
            <a:r>
              <a:rPr lang="ja-JP" altLang="en-US" sz="2200" dirty="0" smtClean="0"/>
              <a:t>　　株式</a:t>
            </a:r>
            <a:r>
              <a:rPr lang="ja-JP" altLang="en-US" sz="2200" dirty="0"/>
              <a:t>会社ノエシス</a:t>
            </a:r>
            <a:r>
              <a:rPr lang="en-US" altLang="ja-JP" sz="2200" dirty="0"/>
              <a:t>『</a:t>
            </a:r>
            <a:r>
              <a:rPr lang="ja-JP" altLang="en-US" sz="2200" dirty="0"/>
              <a:t>ケアマザー</a:t>
            </a:r>
            <a:r>
              <a:rPr lang="en-US" altLang="ja-JP" sz="2200" dirty="0"/>
              <a:t>』</a:t>
            </a:r>
            <a:r>
              <a:rPr lang="ja-JP" altLang="en-US" sz="2200" dirty="0"/>
              <a:t>を使って</a:t>
            </a:r>
            <a:r>
              <a:rPr lang="ja-JP" altLang="en-US" sz="2200" dirty="0" smtClean="0"/>
              <a:t>います</a:t>
            </a:r>
            <a:r>
              <a:rPr lang="ja-JP" altLang="en-US" sz="2200" dirty="0"/>
              <a:t>。</a:t>
            </a:r>
            <a:endParaRPr lang="en-US" altLang="ja-JP" sz="2200" dirty="0"/>
          </a:p>
          <a:p>
            <a:r>
              <a:rPr lang="ja-JP" altLang="en-US" sz="2200" dirty="0" smtClean="0"/>
              <a:t>　　気</a:t>
            </a:r>
            <a:r>
              <a:rPr lang="ja-JP" altLang="en-US" sz="2200" dirty="0"/>
              <a:t>になる方は調べてみて</a:t>
            </a:r>
            <a:r>
              <a:rPr lang="ja-JP" altLang="en-US" sz="2200" dirty="0" smtClean="0"/>
              <a:t>ください比較的リーズナブルです。</a:t>
            </a:r>
            <a:endParaRPr lang="en-US" altLang="ja-JP" sz="2200" dirty="0" smtClean="0"/>
          </a:p>
          <a:p>
            <a:r>
              <a:rPr lang="en-US" altLang="ja-JP" sz="2200" dirty="0"/>
              <a:t> </a:t>
            </a:r>
            <a:r>
              <a:rPr lang="en-US" altLang="ja-JP" sz="2200" dirty="0" smtClean="0"/>
              <a:t>     </a:t>
            </a:r>
            <a:r>
              <a:rPr lang="ja-JP" altLang="en-US" sz="2200" dirty="0" smtClean="0"/>
              <a:t>移動支援の請求に係る様式もそろっていますし、自動で計算してくれます。</a:t>
            </a:r>
            <a:endParaRPr lang="ja-JP" altLang="en-US" sz="2200" dirty="0"/>
          </a:p>
        </p:txBody>
      </p:sp>
      <p:sp>
        <p:nvSpPr>
          <p:cNvPr id="6" name="スライド番号プレースホルダー 5"/>
          <p:cNvSpPr>
            <a:spLocks noGrp="1"/>
          </p:cNvSpPr>
          <p:nvPr>
            <p:ph type="sldNum" sz="quarter" idx="12"/>
          </p:nvPr>
        </p:nvSpPr>
        <p:spPr/>
        <p:txBody>
          <a:bodyPr/>
          <a:lstStyle/>
          <a:p>
            <a:fld id="{09CE18DC-0A51-464B-9573-5B6C69138C9A}" type="slidenum">
              <a:rPr kumimoji="1" lang="ja-JP" altLang="en-US" smtClean="0"/>
              <a:t>16</a:t>
            </a:fld>
            <a:endParaRPr kumimoji="1" lang="ja-JP" altLang="en-US"/>
          </a:p>
        </p:txBody>
      </p:sp>
    </p:spTree>
    <p:extLst>
      <p:ext uri="{BB962C8B-B14F-4D97-AF65-F5344CB8AC3E}">
        <p14:creationId xmlns:p14="http://schemas.microsoft.com/office/powerpoint/2010/main" val="511022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38200" y="365126"/>
            <a:ext cx="10515600" cy="850064"/>
          </a:xfrm>
        </p:spPr>
        <p:txBody>
          <a:bodyPr>
            <a:normAutofit/>
          </a:bodyPr>
          <a:lstStyle/>
          <a:p>
            <a:pPr algn="ctr"/>
            <a:r>
              <a:rPr lang="ja-JP" altLang="en-US" sz="4000" dirty="0" smtClean="0"/>
              <a:t>～基本を忘れない～</a:t>
            </a:r>
            <a:endParaRPr kumimoji="1" lang="ja-JP" altLang="en-US" sz="4000" dirty="0"/>
          </a:p>
        </p:txBody>
      </p:sp>
      <p:sp>
        <p:nvSpPr>
          <p:cNvPr id="6" name="コンテンツ プレースホルダー 5"/>
          <p:cNvSpPr>
            <a:spLocks noGrp="1"/>
          </p:cNvSpPr>
          <p:nvPr>
            <p:ph idx="1"/>
          </p:nvPr>
        </p:nvSpPr>
        <p:spPr>
          <a:xfrm>
            <a:off x="838200" y="1215190"/>
            <a:ext cx="10515600" cy="5503110"/>
          </a:xfrm>
        </p:spPr>
        <p:txBody>
          <a:bodyPr>
            <a:normAutofit lnSpcReduction="10000"/>
          </a:bodyPr>
          <a:lstStyle/>
          <a:p>
            <a:pPr marL="0" indent="0">
              <a:buNone/>
            </a:pPr>
            <a:r>
              <a:rPr lang="ja-JP" altLang="en-US" sz="3200" dirty="0" smtClean="0"/>
              <a:t>まず、サービス実施記録と提供実績記録票は、支援に</a:t>
            </a:r>
            <a:r>
              <a:rPr lang="ja-JP" altLang="en-US" sz="3200" dirty="0" err="1" smtClean="0"/>
              <a:t>入っ</a:t>
            </a:r>
            <a:endParaRPr lang="en-US" altLang="ja-JP" sz="3200" dirty="0" smtClean="0"/>
          </a:p>
          <a:p>
            <a:pPr marL="0" indent="0">
              <a:buNone/>
            </a:pPr>
            <a:r>
              <a:rPr lang="ja-JP" altLang="en-US" sz="3200" dirty="0" smtClean="0"/>
              <a:t>たヘルパーはちゃんと記載するように</a:t>
            </a:r>
            <a:r>
              <a:rPr lang="ja-JP" altLang="en-US" sz="3200" dirty="0"/>
              <a:t>、</a:t>
            </a:r>
            <a:r>
              <a:rPr lang="ja-JP" altLang="en-US" sz="3200" dirty="0" smtClean="0"/>
              <a:t>同行時には計画書と</a:t>
            </a:r>
            <a:endParaRPr lang="en-US" altLang="ja-JP" sz="3200" dirty="0" smtClean="0"/>
          </a:p>
          <a:p>
            <a:pPr marL="0" indent="0">
              <a:buNone/>
            </a:pPr>
            <a:r>
              <a:rPr lang="ja-JP" altLang="en-US" sz="3200" dirty="0" smtClean="0"/>
              <a:t>併せて記載方法をしっかり指導します。</a:t>
            </a:r>
            <a:endParaRPr lang="en-US" altLang="ja-JP" sz="3200" dirty="0" smtClean="0"/>
          </a:p>
          <a:p>
            <a:pPr marL="0" indent="0">
              <a:buNone/>
            </a:pPr>
            <a:endParaRPr kumimoji="1" lang="en-US" altLang="ja-JP" sz="3200" dirty="0" smtClean="0"/>
          </a:p>
          <a:p>
            <a:pPr marL="0" indent="0">
              <a:buNone/>
            </a:pPr>
            <a:r>
              <a:rPr kumimoji="1" lang="ja-JP" altLang="en-US" sz="3200" dirty="0" smtClean="0"/>
              <a:t>必ず支援を行った際は</a:t>
            </a:r>
            <a:r>
              <a:rPr lang="ja-JP" altLang="en-US" sz="3200" dirty="0" smtClean="0"/>
              <a:t>サービス実施記録</a:t>
            </a:r>
            <a:r>
              <a:rPr kumimoji="1" lang="ja-JP" altLang="en-US" sz="3200" dirty="0" smtClean="0"/>
              <a:t>と提供実績記録票</a:t>
            </a:r>
            <a:endParaRPr kumimoji="1" lang="en-US" altLang="ja-JP" sz="3200" dirty="0" smtClean="0"/>
          </a:p>
          <a:p>
            <a:pPr marL="0" indent="0">
              <a:buNone/>
            </a:pPr>
            <a:r>
              <a:rPr kumimoji="1" lang="ja-JP" altLang="en-US" sz="3200" dirty="0" smtClean="0"/>
              <a:t>を記載しましょう。</a:t>
            </a:r>
            <a:endParaRPr kumimoji="1" lang="en-US" altLang="ja-JP" sz="3200" dirty="0" smtClean="0"/>
          </a:p>
          <a:p>
            <a:pPr marL="0" indent="0">
              <a:buNone/>
            </a:pPr>
            <a:endParaRPr kumimoji="1" lang="en-US" altLang="ja-JP" sz="3200" dirty="0" smtClean="0"/>
          </a:p>
          <a:p>
            <a:pPr marL="0" indent="0">
              <a:buNone/>
            </a:pPr>
            <a:r>
              <a:rPr kumimoji="1" lang="ja-JP" altLang="en-US" sz="3200" dirty="0" smtClean="0"/>
              <a:t>移動支援等、やむを得ず記載が出来ない場合、必ずその日</a:t>
            </a:r>
            <a:endParaRPr kumimoji="1" lang="en-US" altLang="ja-JP" sz="3200" dirty="0" smtClean="0"/>
          </a:p>
          <a:p>
            <a:pPr marL="0" indent="0">
              <a:buNone/>
            </a:pPr>
            <a:r>
              <a:rPr kumimoji="1" lang="ja-JP" altLang="en-US" sz="3200" dirty="0" smtClean="0"/>
              <a:t>のうちに確認！　報告をしてもらいましょう！</a:t>
            </a:r>
            <a:endParaRPr kumimoji="1" lang="en-US" altLang="ja-JP" sz="3200" dirty="0" smtClean="0"/>
          </a:p>
          <a:p>
            <a:pPr marL="0" indent="0">
              <a:buNone/>
            </a:pPr>
            <a:r>
              <a:rPr lang="ja-JP" altLang="en-US" sz="3200" dirty="0"/>
              <a:t>急</a:t>
            </a:r>
            <a:r>
              <a:rPr lang="ja-JP" altLang="en-US" sz="3200" dirty="0" smtClean="0"/>
              <a:t>な変更が生じた場合も必ず会社に報告してもらいましょう。</a:t>
            </a:r>
            <a:endParaRPr kumimoji="1" lang="en-US" altLang="ja-JP" sz="3200" dirty="0" smtClean="0"/>
          </a:p>
          <a:p>
            <a:pPr marL="0" indent="0">
              <a:buNone/>
            </a:pPr>
            <a:endParaRPr kumimoji="1" lang="ja-JP" altLang="en-US" sz="3600" dirty="0"/>
          </a:p>
        </p:txBody>
      </p:sp>
      <p:sp>
        <p:nvSpPr>
          <p:cNvPr id="2" name="スライド番号プレースホルダー 1"/>
          <p:cNvSpPr>
            <a:spLocks noGrp="1"/>
          </p:cNvSpPr>
          <p:nvPr>
            <p:ph type="sldNum" sz="quarter" idx="12"/>
          </p:nvPr>
        </p:nvSpPr>
        <p:spPr/>
        <p:txBody>
          <a:bodyPr/>
          <a:lstStyle/>
          <a:p>
            <a:fld id="{09CE18DC-0A51-464B-9573-5B6C69138C9A}" type="slidenum">
              <a:rPr kumimoji="1" lang="ja-JP" altLang="en-US" smtClean="0"/>
              <a:t>17</a:t>
            </a:fld>
            <a:endParaRPr kumimoji="1" lang="ja-JP" altLang="en-US"/>
          </a:p>
        </p:txBody>
      </p:sp>
    </p:spTree>
    <p:extLst>
      <p:ext uri="{BB962C8B-B14F-4D97-AF65-F5344CB8AC3E}">
        <p14:creationId xmlns:p14="http://schemas.microsoft.com/office/powerpoint/2010/main" val="2594375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28494" y="0"/>
            <a:ext cx="11546006" cy="1056787"/>
          </a:xfrm>
        </p:spPr>
        <p:txBody>
          <a:bodyPr>
            <a:normAutofit/>
          </a:bodyPr>
          <a:lstStyle/>
          <a:p>
            <a:pPr algn="ctr"/>
            <a:r>
              <a:rPr kumimoji="1" lang="ja-JP" altLang="en-US" sz="4000" dirty="0" smtClean="0"/>
              <a:t>ヘルパーさんへ指導しましょう</a:t>
            </a:r>
            <a:endParaRPr kumimoji="1" lang="ja-JP" altLang="en-US" sz="4000" dirty="0"/>
          </a:p>
        </p:txBody>
      </p:sp>
      <p:sp>
        <p:nvSpPr>
          <p:cNvPr id="3" name="コンテンツ プレースホルダー 2"/>
          <p:cNvSpPr>
            <a:spLocks noGrp="1"/>
          </p:cNvSpPr>
          <p:nvPr>
            <p:ph idx="1"/>
          </p:nvPr>
        </p:nvSpPr>
        <p:spPr>
          <a:xfrm>
            <a:off x="139888" y="1028392"/>
            <a:ext cx="11937812" cy="5448608"/>
          </a:xfrm>
        </p:spPr>
        <p:txBody>
          <a:bodyPr>
            <a:normAutofit/>
          </a:bodyPr>
          <a:lstStyle/>
          <a:p>
            <a:pPr marL="0" indent="0">
              <a:buNone/>
            </a:pPr>
            <a:r>
              <a:rPr lang="ja-JP" altLang="en-US" sz="3200" dirty="0" smtClean="0">
                <a:latin typeface="HGP明朝E" panose="02020900000000000000" pitchFamily="18" charset="-128"/>
                <a:ea typeface="HGP明朝E" panose="02020900000000000000" pitchFamily="18" charset="-128"/>
              </a:rPr>
              <a:t>サービス実施記録に「内容」を書いてください</a:t>
            </a:r>
            <a:r>
              <a:rPr lang="en-US" altLang="ja-JP" sz="3200" dirty="0" smtClean="0">
                <a:latin typeface="HGP明朝E" panose="02020900000000000000" pitchFamily="18" charset="-128"/>
                <a:ea typeface="HGP明朝E" panose="02020900000000000000" pitchFamily="18" charset="-128"/>
              </a:rPr>
              <a:t>!!</a:t>
            </a:r>
          </a:p>
          <a:p>
            <a:pPr marL="0" indent="0">
              <a:buNone/>
            </a:pPr>
            <a:r>
              <a:rPr lang="ja-JP" altLang="en-US" sz="3200" dirty="0" smtClean="0"/>
              <a:t>　　⇒</a:t>
            </a:r>
            <a:r>
              <a:rPr lang="en-US" altLang="ja-JP" sz="3200" dirty="0" smtClean="0"/>
              <a:t> </a:t>
            </a:r>
            <a:r>
              <a:rPr lang="en-US" altLang="ja-JP" sz="3200" dirty="0"/>
              <a:t>『</a:t>
            </a:r>
            <a:r>
              <a:rPr lang="ja-JP" altLang="en-US" sz="3200" dirty="0"/>
              <a:t>どんな様子だったの？</a:t>
            </a:r>
            <a:r>
              <a:rPr lang="en-US" altLang="ja-JP" sz="3200" dirty="0"/>
              <a:t>』</a:t>
            </a:r>
            <a:endParaRPr lang="en-US" altLang="ja-JP" sz="3200" dirty="0" smtClean="0"/>
          </a:p>
          <a:p>
            <a:pPr marL="0" indent="0">
              <a:buNone/>
            </a:pPr>
            <a:endParaRPr lang="en-US" altLang="ja-JP" sz="3200" dirty="0" smtClean="0"/>
          </a:p>
          <a:p>
            <a:pPr marL="0" indent="0">
              <a:buNone/>
            </a:pPr>
            <a:r>
              <a:rPr lang="ja-JP" altLang="en-US" sz="3200" dirty="0" smtClean="0"/>
              <a:t>＊時間の変更があった場合も必ず、何で予定より遅く終了したのか、</a:t>
            </a:r>
            <a:endParaRPr lang="en-US" altLang="ja-JP" sz="3200" dirty="0" smtClean="0"/>
          </a:p>
          <a:p>
            <a:pPr marL="0" indent="0">
              <a:buNone/>
            </a:pPr>
            <a:r>
              <a:rPr lang="en-US" altLang="ja-JP" sz="3200" dirty="0"/>
              <a:t> </a:t>
            </a:r>
            <a:r>
              <a:rPr lang="en-US" altLang="ja-JP" sz="3200" dirty="0" smtClean="0"/>
              <a:t>   </a:t>
            </a:r>
            <a:r>
              <a:rPr lang="ja-JP" altLang="en-US" sz="3200" dirty="0" smtClean="0"/>
              <a:t>もしくは早く終了したのか、依頼されていた内容と時間に</a:t>
            </a:r>
            <a:r>
              <a:rPr lang="ja-JP" altLang="en-US" sz="3200" dirty="0" err="1" smtClean="0"/>
              <a:t>変更があ</a:t>
            </a:r>
            <a:endParaRPr lang="en-US" altLang="ja-JP" sz="3200" dirty="0" smtClean="0"/>
          </a:p>
          <a:p>
            <a:pPr marL="0" indent="0">
              <a:buNone/>
            </a:pPr>
            <a:r>
              <a:rPr lang="ja-JP" altLang="en-US" sz="3200" dirty="0" smtClean="0"/>
              <a:t>　 </a:t>
            </a:r>
            <a:r>
              <a:rPr lang="ja-JP" altLang="en-US" sz="3200" dirty="0" err="1" smtClean="0"/>
              <a:t>った</a:t>
            </a:r>
            <a:r>
              <a:rPr lang="ja-JP" altLang="en-US" sz="3200" dirty="0" smtClean="0"/>
              <a:t>場合や、内容に変更があった場合、</a:t>
            </a:r>
            <a:endParaRPr lang="en-US" altLang="ja-JP" sz="3200" dirty="0" smtClean="0"/>
          </a:p>
          <a:p>
            <a:pPr marL="0" indent="0">
              <a:buNone/>
            </a:pPr>
            <a:endParaRPr lang="en-US" altLang="ja-JP" sz="3200" u="sng" dirty="0" smtClean="0">
              <a:latin typeface="HGP明朝E" panose="02020900000000000000" pitchFamily="18" charset="-128"/>
              <a:ea typeface="HGP明朝E" panose="02020900000000000000" pitchFamily="18" charset="-128"/>
            </a:endParaRPr>
          </a:p>
          <a:p>
            <a:pPr marL="0" indent="0" algn="ctr">
              <a:buNone/>
            </a:pPr>
            <a:r>
              <a:rPr lang="ja-JP" altLang="en-US" sz="3600" u="sng" dirty="0" smtClean="0">
                <a:latin typeface="HGP明朝E" panose="02020900000000000000" pitchFamily="18" charset="-128"/>
                <a:ea typeface="HGP明朝E" panose="02020900000000000000" pitchFamily="18" charset="-128"/>
              </a:rPr>
              <a:t>必ずサービス実施記録及び報告書に記載</a:t>
            </a:r>
            <a:r>
              <a:rPr lang="ja-JP" altLang="en-US" sz="3200" dirty="0" smtClean="0"/>
              <a:t>をしてください。</a:t>
            </a:r>
            <a:endParaRPr lang="en-US" altLang="ja-JP" sz="3200" dirty="0" smtClean="0"/>
          </a:p>
          <a:p>
            <a:pPr marL="0" indent="0">
              <a:buNone/>
            </a:pPr>
            <a:endParaRPr lang="en-US" altLang="ja-JP" sz="3200" dirty="0" smtClean="0"/>
          </a:p>
          <a:p>
            <a:pPr marL="0" indent="0">
              <a:buNone/>
            </a:pPr>
            <a:endParaRPr lang="en-US" altLang="ja-JP" dirty="0"/>
          </a:p>
          <a:p>
            <a:pPr marL="0" indent="0">
              <a:buNone/>
            </a:pPr>
            <a:endParaRPr lang="en-US" altLang="ja-JP" dirty="0" smtClean="0"/>
          </a:p>
          <a:p>
            <a:pPr marL="0" indent="0">
              <a:buNone/>
            </a:pPr>
            <a:endParaRPr kumimoji="1" lang="en-US" altLang="ja-JP" dirty="0"/>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09CE18DC-0A51-464B-9573-5B6C69138C9A}" type="slidenum">
              <a:rPr kumimoji="1" lang="ja-JP" altLang="en-US" smtClean="0"/>
              <a:t>18</a:t>
            </a:fld>
            <a:endParaRPr kumimoji="1" lang="ja-JP" altLang="en-US"/>
          </a:p>
        </p:txBody>
      </p:sp>
    </p:spTree>
    <p:extLst>
      <p:ext uri="{BB962C8B-B14F-4D97-AF65-F5344CB8AC3E}">
        <p14:creationId xmlns:p14="http://schemas.microsoft.com/office/powerpoint/2010/main" val="115184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5500" y="0"/>
            <a:ext cx="10515600" cy="685799"/>
          </a:xfrm>
        </p:spPr>
        <p:txBody>
          <a:bodyPr>
            <a:normAutofit/>
          </a:bodyPr>
          <a:lstStyle/>
          <a:p>
            <a:pPr algn="ctr"/>
            <a:r>
              <a:rPr kumimoji="1" lang="ja-JP" altLang="en-US" sz="4000" dirty="0" smtClean="0"/>
              <a:t>最後に</a:t>
            </a:r>
            <a:endParaRPr kumimoji="1" lang="ja-JP" altLang="en-US" sz="4000" dirty="0"/>
          </a:p>
        </p:txBody>
      </p:sp>
      <p:sp>
        <p:nvSpPr>
          <p:cNvPr id="3" name="コンテンツ プレースホルダー 2"/>
          <p:cNvSpPr>
            <a:spLocks noGrp="1"/>
          </p:cNvSpPr>
          <p:nvPr>
            <p:ph idx="1"/>
          </p:nvPr>
        </p:nvSpPr>
        <p:spPr>
          <a:xfrm>
            <a:off x="495300" y="629124"/>
            <a:ext cx="11137900" cy="6012976"/>
          </a:xfrm>
        </p:spPr>
        <p:txBody>
          <a:bodyPr>
            <a:noAutofit/>
          </a:bodyPr>
          <a:lstStyle/>
          <a:p>
            <a:pPr marL="0" indent="0">
              <a:buNone/>
            </a:pPr>
            <a:r>
              <a:rPr lang="ja-JP" altLang="en-US" sz="2000" dirty="0"/>
              <a:t>皆</a:t>
            </a:r>
            <a:r>
              <a:rPr lang="ja-JP" altLang="en-US" sz="2000" dirty="0" smtClean="0"/>
              <a:t>さま毎日本当にお疲れ様です</a:t>
            </a:r>
            <a:r>
              <a:rPr lang="ja-JP" altLang="en-US" sz="2000" dirty="0"/>
              <a:t>。</a:t>
            </a:r>
            <a:endParaRPr lang="en-US" altLang="ja-JP" sz="2000" dirty="0" smtClean="0"/>
          </a:p>
          <a:p>
            <a:pPr marL="0" indent="0">
              <a:buNone/>
            </a:pPr>
            <a:r>
              <a:rPr lang="ja-JP" altLang="en-US" sz="2000" dirty="0" smtClean="0"/>
              <a:t>障害の利用者さんへの理解とはいえ、身体障害・知的障害・精神障害・難病等の疾患の方々等、</a:t>
            </a:r>
            <a:endParaRPr lang="en-US" altLang="ja-JP" sz="2000" dirty="0" smtClean="0"/>
          </a:p>
          <a:p>
            <a:pPr marL="0" indent="0">
              <a:buNone/>
            </a:pPr>
            <a:r>
              <a:rPr lang="ja-JP" altLang="en-US" sz="2000" dirty="0" smtClean="0"/>
              <a:t>多種多様な利用者さんのニーズを踏まえて支援することの難しさ、</a:t>
            </a:r>
            <a:endParaRPr lang="en-US" altLang="ja-JP" sz="2000" dirty="0" smtClean="0"/>
          </a:p>
          <a:p>
            <a:pPr marL="0" indent="0">
              <a:buNone/>
            </a:pPr>
            <a:r>
              <a:rPr lang="ja-JP" altLang="en-US" sz="2000" dirty="0" smtClean="0"/>
              <a:t>家族の立場なって考え、</a:t>
            </a:r>
            <a:endParaRPr lang="en-US" altLang="ja-JP" sz="2000" dirty="0" smtClean="0"/>
          </a:p>
          <a:p>
            <a:pPr marL="0" indent="0">
              <a:buNone/>
            </a:pPr>
            <a:r>
              <a:rPr lang="ja-JP" altLang="en-US" sz="2000" dirty="0" smtClean="0"/>
              <a:t>会社の立場になってマネジメントし、</a:t>
            </a:r>
            <a:endParaRPr lang="en-US" altLang="ja-JP" sz="2000" dirty="0" smtClean="0"/>
          </a:p>
          <a:p>
            <a:pPr marL="0" indent="0">
              <a:buNone/>
            </a:pPr>
            <a:r>
              <a:rPr lang="ja-JP" altLang="en-US" sz="2000" dirty="0" smtClean="0"/>
              <a:t>対応できるヘルパーさんの立場になって考え、</a:t>
            </a:r>
            <a:endParaRPr lang="en-US" altLang="ja-JP" sz="2000" dirty="0" smtClean="0"/>
          </a:p>
          <a:p>
            <a:pPr marL="0" indent="0">
              <a:buNone/>
            </a:pPr>
            <a:r>
              <a:rPr lang="ja-JP" altLang="en-US" sz="2000" dirty="0" smtClean="0"/>
              <a:t>制度や区の考えを聞きながら支援を行っていき、等々・・・</a:t>
            </a:r>
            <a:endParaRPr lang="en-US" altLang="ja-JP" sz="2000" dirty="0" smtClean="0"/>
          </a:p>
          <a:p>
            <a:pPr marL="0" indent="0">
              <a:buNone/>
            </a:pPr>
            <a:r>
              <a:rPr lang="ja-JP" altLang="en-US" sz="2000" dirty="0" smtClean="0"/>
              <a:t>自分自身の力量に限界を感じる事もあるのではないでしょうか！？</a:t>
            </a:r>
            <a:endParaRPr lang="en-US" altLang="ja-JP" sz="2000" dirty="0" smtClean="0"/>
          </a:p>
          <a:p>
            <a:pPr marL="0" indent="0">
              <a:buNone/>
            </a:pPr>
            <a:r>
              <a:rPr lang="ja-JP" altLang="en-US" sz="2000" dirty="0" smtClean="0"/>
              <a:t>本当に難しい事が多くあると思います。</a:t>
            </a:r>
            <a:endParaRPr lang="en-US" altLang="ja-JP" sz="2000" dirty="0" smtClean="0"/>
          </a:p>
          <a:p>
            <a:pPr marL="0" indent="0">
              <a:buNone/>
            </a:pPr>
            <a:r>
              <a:rPr lang="ja-JP" altLang="en-US" sz="2000" dirty="0" smtClean="0"/>
              <a:t>しかし、全ての利用者さんは家族での支援が難しい状態であり、機能していない方々です。</a:t>
            </a:r>
            <a:endParaRPr lang="en-US" altLang="ja-JP" sz="2000" dirty="0" smtClean="0"/>
          </a:p>
          <a:p>
            <a:pPr marL="0" indent="0">
              <a:buNone/>
            </a:pPr>
            <a:r>
              <a:rPr lang="ja-JP" altLang="en-US" sz="2000" dirty="0" smtClean="0"/>
              <a:t>そのためにも、支援の輪を広げていき、色んな人に話を聞き、一人で抱え込まないように、協力し一緒に</a:t>
            </a:r>
            <a:endParaRPr lang="en-US" altLang="ja-JP" sz="2000" smtClean="0"/>
          </a:p>
          <a:p>
            <a:pPr marL="0" indent="0">
              <a:buNone/>
            </a:pPr>
            <a:r>
              <a:rPr lang="ja-JP" altLang="en-US" sz="2000" smtClean="0"/>
              <a:t>やって</a:t>
            </a:r>
            <a:r>
              <a:rPr lang="ja-JP" altLang="en-US" sz="2000" dirty="0" smtClean="0"/>
              <a:t>いきましょう</a:t>
            </a:r>
            <a:r>
              <a:rPr lang="ja-JP" altLang="en-US" sz="2000" dirty="0"/>
              <a:t>！！</a:t>
            </a:r>
            <a:endParaRPr lang="en-US" altLang="ja-JP" sz="2000" dirty="0" smtClean="0"/>
          </a:p>
          <a:p>
            <a:pPr marL="0" indent="0">
              <a:buNone/>
            </a:pPr>
            <a:endParaRPr lang="en-US" altLang="ja-JP" sz="2200" dirty="0" smtClean="0"/>
          </a:p>
          <a:p>
            <a:pPr marL="0" indent="0">
              <a:buNone/>
            </a:pPr>
            <a:r>
              <a:rPr lang="ja-JP" altLang="en-US" sz="2200" dirty="0" smtClean="0"/>
              <a:t>本日はありがとうございました。</a:t>
            </a:r>
            <a:endParaRPr lang="en-US" altLang="ja-JP" sz="2200" dirty="0" smtClean="0"/>
          </a:p>
        </p:txBody>
      </p:sp>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19</a:t>
            </a:fld>
            <a:endParaRPr kumimoji="1" lang="ja-JP" altLang="en-US"/>
          </a:p>
        </p:txBody>
      </p:sp>
    </p:spTree>
    <p:extLst>
      <p:ext uri="{BB962C8B-B14F-4D97-AF65-F5344CB8AC3E}">
        <p14:creationId xmlns:p14="http://schemas.microsoft.com/office/powerpoint/2010/main" val="986097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5724" y="1582784"/>
            <a:ext cx="9703558" cy="1325563"/>
          </a:xfrm>
        </p:spPr>
        <p:txBody>
          <a:bodyPr>
            <a:noAutofit/>
          </a:bodyPr>
          <a:lstStyle/>
          <a:p>
            <a:r>
              <a:rPr kumimoji="1" lang="ja-JP" altLang="en-US" sz="6000" dirty="0" smtClean="0"/>
              <a:t>サービス提供責任者の職務</a:t>
            </a:r>
            <a:endParaRPr kumimoji="1" lang="ja-JP" altLang="en-US" sz="6000" dirty="0"/>
          </a:p>
        </p:txBody>
      </p:sp>
      <p:sp>
        <p:nvSpPr>
          <p:cNvPr id="3" name="コンテンツ プレースホルダー 2"/>
          <p:cNvSpPr>
            <a:spLocks noGrp="1"/>
          </p:cNvSpPr>
          <p:nvPr>
            <p:ph idx="1"/>
          </p:nvPr>
        </p:nvSpPr>
        <p:spPr>
          <a:xfrm>
            <a:off x="2281830" y="4023673"/>
            <a:ext cx="8301819" cy="862984"/>
          </a:xfrm>
        </p:spPr>
        <p:txBody>
          <a:bodyPr>
            <a:noAutofit/>
          </a:bodyPr>
          <a:lstStyle/>
          <a:p>
            <a:pPr marL="0" indent="0">
              <a:buNone/>
            </a:pPr>
            <a:r>
              <a:rPr kumimoji="1" lang="ja-JP" altLang="en-US" sz="3600" dirty="0" smtClean="0"/>
              <a:t>～もう一度基本に戻ってみましょう～</a:t>
            </a:r>
            <a:endParaRPr kumimoji="1" lang="ja-JP" altLang="en-US" sz="3600" dirty="0"/>
          </a:p>
        </p:txBody>
      </p:sp>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2</a:t>
            </a:fld>
            <a:endParaRPr kumimoji="1" lang="ja-JP" altLang="en-US"/>
          </a:p>
        </p:txBody>
      </p:sp>
    </p:spTree>
    <p:extLst>
      <p:ext uri="{BB962C8B-B14F-4D97-AF65-F5344CB8AC3E}">
        <p14:creationId xmlns:p14="http://schemas.microsoft.com/office/powerpoint/2010/main" val="762667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36728" y="245660"/>
            <a:ext cx="11450472" cy="6498040"/>
          </a:xfrm>
        </p:spPr>
        <p:txBody>
          <a:bodyPr>
            <a:normAutofit fontScale="92500" lnSpcReduction="20000"/>
          </a:bodyPr>
          <a:lstStyle/>
          <a:p>
            <a:pPr marL="0" indent="0" algn="ctr">
              <a:buNone/>
            </a:pPr>
            <a:r>
              <a:rPr kumimoji="1" lang="ja-JP" altLang="en-US" sz="4300" dirty="0" smtClean="0">
                <a:latin typeface="+mj-ea"/>
                <a:ea typeface="+mj-ea"/>
              </a:rPr>
              <a:t>サービス提供責任者の責務</a:t>
            </a:r>
            <a:endParaRPr kumimoji="1" lang="en-US" altLang="ja-JP" sz="4300" dirty="0" smtClean="0">
              <a:latin typeface="+mj-ea"/>
              <a:ea typeface="+mj-ea"/>
            </a:endParaRPr>
          </a:p>
          <a:p>
            <a:pPr marL="0" indent="0">
              <a:buNone/>
            </a:pPr>
            <a:r>
              <a:rPr lang="ja-JP" altLang="en-US" sz="2500" dirty="0" smtClean="0"/>
              <a:t>〇居宅介護計画の作成</a:t>
            </a:r>
            <a:endParaRPr lang="en-US" altLang="ja-JP" sz="2500" dirty="0" smtClean="0"/>
          </a:p>
          <a:p>
            <a:endParaRPr kumimoji="1" lang="en-US" altLang="ja-JP" sz="2500" dirty="0" smtClean="0"/>
          </a:p>
          <a:p>
            <a:pPr marL="0" indent="0">
              <a:buNone/>
            </a:pPr>
            <a:r>
              <a:rPr lang="ja-JP" altLang="en-US" sz="2500" dirty="0"/>
              <a:t>〇</a:t>
            </a:r>
            <a:r>
              <a:rPr kumimoji="1" lang="ja-JP" altLang="en-US" sz="2500" dirty="0" smtClean="0"/>
              <a:t>指定居宅介護の利用申し込みに係る調整</a:t>
            </a:r>
            <a:endParaRPr kumimoji="1" lang="en-US" altLang="ja-JP" sz="2500" dirty="0" smtClean="0"/>
          </a:p>
          <a:p>
            <a:endParaRPr lang="en-US" altLang="ja-JP" sz="2500" dirty="0" smtClean="0"/>
          </a:p>
          <a:p>
            <a:pPr marL="0" indent="0">
              <a:buNone/>
            </a:pPr>
            <a:r>
              <a:rPr lang="ja-JP" altLang="en-US" sz="2500" dirty="0"/>
              <a:t>〇利用者</a:t>
            </a:r>
            <a:r>
              <a:rPr lang="ja-JP" altLang="en-US" sz="2500" dirty="0" smtClean="0"/>
              <a:t>の状態の変化やサービスに関する意向を定期的に把握</a:t>
            </a:r>
            <a:endParaRPr lang="en-US" altLang="ja-JP" sz="2500" dirty="0" smtClean="0"/>
          </a:p>
          <a:p>
            <a:endParaRPr kumimoji="1" lang="en-US" altLang="ja-JP" sz="2500" dirty="0" smtClean="0"/>
          </a:p>
          <a:p>
            <a:pPr marL="0" indent="0">
              <a:buNone/>
            </a:pPr>
            <a:r>
              <a:rPr lang="ja-JP" altLang="en-US" sz="2500" dirty="0"/>
              <a:t>〇</a:t>
            </a:r>
            <a:r>
              <a:rPr kumimoji="1" lang="ja-JP" altLang="en-US" sz="2500" dirty="0" smtClean="0"/>
              <a:t>サービス担当者会議への出席等により居宅介護事業者及び相談支援事業者等と連携</a:t>
            </a:r>
            <a:endParaRPr kumimoji="1" lang="en-US" altLang="ja-JP" sz="2500" dirty="0" smtClean="0"/>
          </a:p>
          <a:p>
            <a:endParaRPr lang="en-US" altLang="ja-JP" sz="2500" dirty="0" smtClean="0"/>
          </a:p>
          <a:p>
            <a:pPr marL="0" indent="0">
              <a:buNone/>
            </a:pPr>
            <a:r>
              <a:rPr lang="ja-JP" altLang="en-US" sz="2500" dirty="0"/>
              <a:t>〇居宅</a:t>
            </a:r>
            <a:r>
              <a:rPr lang="ja-JP" altLang="en-US" sz="2500" dirty="0" smtClean="0"/>
              <a:t>介護員等に対し</a:t>
            </a:r>
            <a:endParaRPr lang="en-US" altLang="ja-JP" sz="2500" dirty="0"/>
          </a:p>
          <a:p>
            <a:pPr marL="0" indent="0">
              <a:buNone/>
            </a:pPr>
            <a:r>
              <a:rPr lang="ja-JP" altLang="en-US" sz="2500" dirty="0" smtClean="0"/>
              <a:t>　　　・具体的な援助目標及び援助内容を指示</a:t>
            </a:r>
            <a:r>
              <a:rPr lang="ja-JP" altLang="en-US" sz="2500" dirty="0"/>
              <a:t>し</a:t>
            </a:r>
            <a:r>
              <a:rPr lang="ja-JP" altLang="en-US" sz="2500" dirty="0" smtClean="0"/>
              <a:t>、利用者の状況について情報を伝達</a:t>
            </a:r>
            <a:endParaRPr lang="en-US" altLang="ja-JP" sz="2500" dirty="0" smtClean="0"/>
          </a:p>
          <a:p>
            <a:pPr marL="0" indent="0">
              <a:buNone/>
            </a:pPr>
            <a:r>
              <a:rPr lang="ja-JP" altLang="en-US" sz="2500" dirty="0"/>
              <a:t>　</a:t>
            </a:r>
            <a:r>
              <a:rPr lang="ja-JP" altLang="en-US" sz="2500" dirty="0" smtClean="0"/>
              <a:t>　     </a:t>
            </a:r>
            <a:endParaRPr lang="en-US" altLang="ja-JP" sz="2500" dirty="0"/>
          </a:p>
          <a:p>
            <a:pPr marL="0" indent="0">
              <a:buNone/>
            </a:pPr>
            <a:r>
              <a:rPr lang="ja-JP" altLang="en-US" sz="2500" dirty="0" smtClean="0"/>
              <a:t>　　　・</a:t>
            </a:r>
            <a:r>
              <a:rPr kumimoji="1" lang="ja-JP" altLang="en-US" sz="2500" dirty="0" smtClean="0"/>
              <a:t>業務の実施状況を把握</a:t>
            </a:r>
            <a:endParaRPr kumimoji="1" lang="en-US" altLang="ja-JP" sz="2500" dirty="0" smtClean="0"/>
          </a:p>
          <a:p>
            <a:pPr marL="0" indent="0">
              <a:buNone/>
            </a:pPr>
            <a:r>
              <a:rPr lang="ja-JP" altLang="en-US" sz="2500" dirty="0"/>
              <a:t> </a:t>
            </a:r>
            <a:r>
              <a:rPr lang="ja-JP" altLang="en-US" sz="2500" dirty="0" smtClean="0"/>
              <a:t>           </a:t>
            </a:r>
            <a:endParaRPr lang="en-US" altLang="ja-JP" sz="2500" dirty="0"/>
          </a:p>
          <a:p>
            <a:pPr marL="0" indent="0">
              <a:buNone/>
            </a:pPr>
            <a:r>
              <a:rPr lang="ja-JP" altLang="en-US" sz="2500" dirty="0" smtClean="0"/>
              <a:t>　　　・能力や希望を踏まえた業務管理を実施</a:t>
            </a:r>
            <a:endParaRPr lang="en-US" altLang="ja-JP" sz="2500" dirty="0" smtClean="0"/>
          </a:p>
          <a:p>
            <a:pPr marL="0" indent="0">
              <a:buNone/>
            </a:pPr>
            <a:r>
              <a:rPr lang="ja-JP" altLang="en-US" sz="2500" dirty="0" smtClean="0"/>
              <a:t>            </a:t>
            </a:r>
            <a:endParaRPr lang="en-US" altLang="ja-JP" sz="2500" dirty="0" smtClean="0"/>
          </a:p>
          <a:p>
            <a:pPr marL="0" indent="0">
              <a:buNone/>
            </a:pPr>
            <a:r>
              <a:rPr lang="ja-JP" altLang="en-US" sz="2500" dirty="0" smtClean="0"/>
              <a:t>　　　・研修、技術指導等を実施</a:t>
            </a:r>
            <a:endParaRPr lang="en-US" altLang="ja-JP" sz="2500" dirty="0" smtClean="0"/>
          </a:p>
          <a:p>
            <a:pPr marL="0" indent="0">
              <a:buNone/>
            </a:pPr>
            <a:endParaRPr kumimoji="1" lang="ja-JP" altLang="en-US" dirty="0"/>
          </a:p>
        </p:txBody>
      </p:sp>
      <p:sp>
        <p:nvSpPr>
          <p:cNvPr id="2" name="スライド番号プレースホルダー 1"/>
          <p:cNvSpPr>
            <a:spLocks noGrp="1"/>
          </p:cNvSpPr>
          <p:nvPr>
            <p:ph type="sldNum" sz="quarter" idx="12"/>
          </p:nvPr>
        </p:nvSpPr>
        <p:spPr/>
        <p:txBody>
          <a:bodyPr/>
          <a:lstStyle/>
          <a:p>
            <a:fld id="{09CE18DC-0A51-464B-9573-5B6C69138C9A}" type="slidenum">
              <a:rPr kumimoji="1" lang="ja-JP" altLang="en-US" smtClean="0"/>
              <a:t>3</a:t>
            </a:fld>
            <a:endParaRPr kumimoji="1" lang="ja-JP" altLang="en-US"/>
          </a:p>
        </p:txBody>
      </p:sp>
    </p:spTree>
    <p:extLst>
      <p:ext uri="{BB962C8B-B14F-4D97-AF65-F5344CB8AC3E}">
        <p14:creationId xmlns:p14="http://schemas.microsoft.com/office/powerpoint/2010/main" val="802072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53991"/>
          </a:xfrm>
        </p:spPr>
        <p:txBody>
          <a:bodyPr>
            <a:normAutofit/>
          </a:bodyPr>
          <a:lstStyle/>
          <a:p>
            <a:pPr algn="ctr"/>
            <a:r>
              <a:rPr kumimoji="1" lang="ja-JP" altLang="en-US" sz="4000" dirty="0" smtClean="0"/>
              <a:t>サービス提供責任者の業務の実態</a:t>
            </a:r>
            <a:endParaRPr kumimoji="1" lang="ja-JP" altLang="en-US" sz="4000" dirty="0"/>
          </a:p>
        </p:txBody>
      </p:sp>
      <p:sp>
        <p:nvSpPr>
          <p:cNvPr id="3" name="コンテンツ プレースホルダー 2"/>
          <p:cNvSpPr>
            <a:spLocks noGrp="1"/>
          </p:cNvSpPr>
          <p:nvPr>
            <p:ph idx="1"/>
          </p:nvPr>
        </p:nvSpPr>
        <p:spPr>
          <a:xfrm>
            <a:off x="914400" y="1678484"/>
            <a:ext cx="10515600" cy="4315916"/>
          </a:xfrm>
        </p:spPr>
        <p:txBody>
          <a:bodyPr>
            <a:normAutofit fontScale="70000" lnSpcReduction="20000"/>
          </a:bodyPr>
          <a:lstStyle/>
          <a:p>
            <a:pPr marL="0" indent="0">
              <a:buNone/>
            </a:pPr>
            <a:r>
              <a:rPr kumimoji="1" lang="ja-JP" altLang="en-US" sz="3100" dirty="0" smtClean="0"/>
              <a:t>サービス提供責任者の業務の実態調査によると、</a:t>
            </a:r>
            <a:endParaRPr kumimoji="1" lang="en-US" altLang="ja-JP" sz="3100" dirty="0" smtClean="0"/>
          </a:p>
          <a:p>
            <a:pPr marL="0" indent="0">
              <a:buNone/>
            </a:pPr>
            <a:r>
              <a:rPr kumimoji="1" lang="ja-JP" altLang="en-US" sz="3100" dirty="0" smtClean="0"/>
              <a:t>労働時間に占めるサービス提供責任者の             本来業務が</a:t>
            </a:r>
            <a:r>
              <a:rPr kumimoji="1" lang="en-US" altLang="ja-JP" sz="4600" u="sng" dirty="0" smtClean="0"/>
              <a:t>47.6</a:t>
            </a:r>
            <a:r>
              <a:rPr kumimoji="1" lang="ja-JP" altLang="en-US" sz="3100" dirty="0" smtClean="0"/>
              <a:t>％</a:t>
            </a:r>
            <a:endParaRPr kumimoji="1" lang="en-US" altLang="ja-JP" sz="3100" dirty="0" smtClean="0"/>
          </a:p>
          <a:p>
            <a:pPr marL="0" indent="0">
              <a:buNone/>
            </a:pPr>
            <a:r>
              <a:rPr kumimoji="1" lang="ja-JP" altLang="en-US" dirty="0" smtClean="0"/>
              <a:t>　　　　　　　　　　　　　　　　　　　　　　　</a:t>
            </a:r>
            <a:r>
              <a:rPr kumimoji="1" lang="ja-JP" altLang="en-US" sz="3100" dirty="0" smtClean="0"/>
              <a:t>                    ヘルパー業務が</a:t>
            </a:r>
            <a:r>
              <a:rPr kumimoji="1" lang="en-US" altLang="ja-JP" sz="4600" u="sng" dirty="0" smtClean="0"/>
              <a:t>29.4</a:t>
            </a:r>
            <a:r>
              <a:rPr kumimoji="1" lang="ja-JP" altLang="en-US" sz="2900" dirty="0" smtClean="0"/>
              <a:t>％      </a:t>
            </a:r>
            <a:r>
              <a:rPr kumimoji="1" lang="ja-JP" altLang="en-US" sz="3100" dirty="0" smtClean="0"/>
              <a:t>となっている。</a:t>
            </a:r>
            <a:endParaRPr kumimoji="1" lang="en-US" altLang="ja-JP" sz="3100" dirty="0" smtClean="0"/>
          </a:p>
          <a:p>
            <a:pPr marL="0" indent="0">
              <a:buNone/>
            </a:pPr>
            <a:endParaRPr kumimoji="1" lang="en-US" altLang="ja-JP" dirty="0" smtClean="0"/>
          </a:p>
          <a:p>
            <a:pPr marL="0" indent="0">
              <a:buNone/>
            </a:pPr>
            <a:r>
              <a:rPr kumimoji="1" lang="ja-JP" altLang="en-US" sz="3100" dirty="0" smtClean="0"/>
              <a:t>また、サービス提供責任者のヘルパー業務に費やす時間は</a:t>
            </a:r>
            <a:r>
              <a:rPr kumimoji="1" lang="ja-JP" altLang="en-US" sz="3900" b="1" u="sng" dirty="0" smtClean="0"/>
              <a:t>月当たり平均</a:t>
            </a:r>
            <a:r>
              <a:rPr kumimoji="1" lang="en-US" altLang="ja-JP" sz="3900" b="1" u="sng" dirty="0" smtClean="0"/>
              <a:t>48.5</a:t>
            </a:r>
            <a:r>
              <a:rPr kumimoji="1" lang="ja-JP" altLang="en-US" sz="3900" b="1" u="sng" dirty="0" smtClean="0"/>
              <a:t>時間</a:t>
            </a:r>
            <a:endParaRPr kumimoji="1" lang="en-US" altLang="ja-JP" sz="3900" b="1" u="sng" dirty="0" smtClean="0"/>
          </a:p>
          <a:p>
            <a:pPr marL="0" indent="0">
              <a:buNone/>
            </a:pPr>
            <a:r>
              <a:rPr kumimoji="1" lang="ja-JP" altLang="en-US" sz="3100" dirty="0" smtClean="0"/>
              <a:t>にのぼるとの調査がある。</a:t>
            </a:r>
            <a:endParaRPr kumimoji="1" lang="en-US" altLang="ja-JP" sz="3100" dirty="0" smtClean="0"/>
          </a:p>
          <a:p>
            <a:endParaRPr kumimoji="1" lang="en-US" altLang="ja-JP" sz="2900" dirty="0" smtClean="0"/>
          </a:p>
          <a:p>
            <a:pPr marL="0" indent="0">
              <a:buNone/>
            </a:pPr>
            <a:r>
              <a:rPr lang="ja-JP" altLang="en-US" sz="3100" dirty="0" smtClean="0"/>
              <a:t>上記のように</a:t>
            </a:r>
            <a:endParaRPr lang="en-US" altLang="ja-JP" sz="3100" dirty="0" smtClean="0"/>
          </a:p>
          <a:p>
            <a:pPr marL="0" indent="0">
              <a:buNone/>
            </a:pPr>
            <a:r>
              <a:rPr lang="ja-JP" altLang="en-US" sz="3100" dirty="0" smtClean="0"/>
              <a:t>サービス提供責任者のうちヘルパー業務を行っている者の割合は高い。</a:t>
            </a:r>
            <a:endParaRPr lang="en-US" altLang="ja-JP" sz="3100" dirty="0" smtClean="0"/>
          </a:p>
          <a:p>
            <a:pPr marL="0" indent="0">
              <a:buNone/>
            </a:pPr>
            <a:r>
              <a:rPr lang="ja-JP" altLang="en-US" sz="3100" dirty="0" smtClean="0"/>
              <a:t>そのため、利用者宅でのサービス提供時間が長いと、サービス提供責任者に求められる</a:t>
            </a:r>
            <a:endParaRPr lang="en-US" altLang="ja-JP" sz="3100" dirty="0" smtClean="0"/>
          </a:p>
          <a:p>
            <a:pPr marL="0" indent="0">
              <a:buNone/>
            </a:pPr>
            <a:r>
              <a:rPr lang="ja-JP" altLang="en-US" sz="3400" b="1" u="sng" dirty="0" smtClean="0">
                <a:latin typeface="HGP教科書体" panose="02020600000000000000" pitchFamily="18" charset="-128"/>
                <a:ea typeface="HGP教科書体" panose="02020600000000000000" pitchFamily="18" charset="-128"/>
              </a:rPr>
              <a:t>能力</a:t>
            </a:r>
            <a:r>
              <a:rPr lang="ja-JP" altLang="en-US" sz="3400" b="1" u="sng" dirty="0">
                <a:latin typeface="HGP教科書体" panose="02020600000000000000" pitchFamily="18" charset="-128"/>
                <a:ea typeface="HGP教科書体" panose="02020600000000000000" pitchFamily="18" charset="-128"/>
              </a:rPr>
              <a:t>が</a:t>
            </a:r>
            <a:r>
              <a:rPr lang="ja-JP" altLang="en-US" sz="3400" b="1" u="sng" dirty="0" smtClean="0">
                <a:latin typeface="HGP教科書体" panose="02020600000000000000" pitchFamily="18" charset="-128"/>
                <a:ea typeface="HGP教科書体" panose="02020600000000000000" pitchFamily="18" charset="-128"/>
              </a:rPr>
              <a:t>発揮しにくい</a:t>
            </a:r>
            <a:r>
              <a:rPr lang="ja-JP" altLang="en-US" sz="3100" dirty="0" smtClean="0"/>
              <a:t>傾向がある。</a:t>
            </a:r>
            <a:endParaRPr kumimoji="1" lang="en-US" altLang="ja-JP" sz="3100" dirty="0" smtClean="0"/>
          </a:p>
          <a:p>
            <a:endParaRPr kumimoji="1" lang="ja-JP" altLang="en-US" dirty="0"/>
          </a:p>
        </p:txBody>
      </p:sp>
      <p:sp>
        <p:nvSpPr>
          <p:cNvPr id="4" name="コンテンツ プレースホルダー 2"/>
          <p:cNvSpPr txBox="1">
            <a:spLocks/>
          </p:cNvSpPr>
          <p:nvPr/>
        </p:nvSpPr>
        <p:spPr>
          <a:xfrm>
            <a:off x="5630838" y="6086901"/>
            <a:ext cx="6310952" cy="5732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800" dirty="0" smtClean="0"/>
              <a:t>東京大学社会科学研究所（</a:t>
            </a:r>
            <a:r>
              <a:rPr lang="en-US" altLang="ja-JP" sz="1800" dirty="0" smtClean="0"/>
              <a:t>2007</a:t>
            </a:r>
            <a:r>
              <a:rPr lang="ja-JP" altLang="en-US" sz="1800" dirty="0" smtClean="0"/>
              <a:t>）サービス提供責任者の仕事と働き方に関するアンケートより</a:t>
            </a:r>
            <a:endParaRPr lang="ja-JP" altLang="en-US" sz="1800" dirty="0"/>
          </a:p>
        </p:txBody>
      </p:sp>
      <p:sp>
        <p:nvSpPr>
          <p:cNvPr id="5" name="スライド番号プレースホルダー 4"/>
          <p:cNvSpPr>
            <a:spLocks noGrp="1"/>
          </p:cNvSpPr>
          <p:nvPr>
            <p:ph type="sldNum" sz="quarter" idx="12"/>
          </p:nvPr>
        </p:nvSpPr>
        <p:spPr/>
        <p:txBody>
          <a:bodyPr/>
          <a:lstStyle/>
          <a:p>
            <a:fld id="{09CE18DC-0A51-464B-9573-5B6C69138C9A}" type="slidenum">
              <a:rPr kumimoji="1" lang="ja-JP" altLang="en-US" smtClean="0"/>
              <a:t>4</a:t>
            </a:fld>
            <a:endParaRPr kumimoji="1" lang="ja-JP" altLang="en-US"/>
          </a:p>
        </p:txBody>
      </p:sp>
    </p:spTree>
    <p:extLst>
      <p:ext uri="{BB962C8B-B14F-4D97-AF65-F5344CB8AC3E}">
        <p14:creationId xmlns:p14="http://schemas.microsoft.com/office/powerpoint/2010/main" val="848514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1100" y="187326"/>
            <a:ext cx="8737600" cy="876820"/>
          </a:xfrm>
        </p:spPr>
        <p:txBody>
          <a:bodyPr>
            <a:noAutofit/>
          </a:bodyPr>
          <a:lstStyle/>
          <a:p>
            <a:pPr algn="ctr"/>
            <a:r>
              <a:rPr lang="ja-JP" altLang="en-US" sz="4000" dirty="0"/>
              <a:t>一般的</a:t>
            </a:r>
            <a:r>
              <a:rPr lang="ja-JP" altLang="en-US" sz="4000" dirty="0" smtClean="0"/>
              <a:t>にあるだろう</a:t>
            </a:r>
            <a:r>
              <a:rPr kumimoji="1" lang="ja-JP" altLang="en-US" sz="4000" dirty="0" smtClean="0"/>
              <a:t>責任者の課題</a:t>
            </a:r>
            <a:endParaRPr kumimoji="1" lang="ja-JP" altLang="en-US" sz="4000" dirty="0"/>
          </a:p>
        </p:txBody>
      </p:sp>
      <p:sp>
        <p:nvSpPr>
          <p:cNvPr id="4" name="コンテンツ プレースホルダー 2"/>
          <p:cNvSpPr txBox="1">
            <a:spLocks/>
          </p:cNvSpPr>
          <p:nvPr/>
        </p:nvSpPr>
        <p:spPr>
          <a:xfrm>
            <a:off x="622300" y="1117410"/>
            <a:ext cx="11049000" cy="533419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200" dirty="0" smtClean="0"/>
              <a:t>〇新規依頼が月３件以上あった場合</a:t>
            </a:r>
            <a:r>
              <a:rPr lang="ja-JP" altLang="en-US" sz="2200" dirty="0"/>
              <a:t>　</a:t>
            </a:r>
            <a:r>
              <a:rPr lang="ja-JP" altLang="en-US" sz="2200" dirty="0" smtClean="0"/>
              <a:t>⇒契約書類作成やシフト調整に時間がかかる。</a:t>
            </a:r>
            <a:endParaRPr lang="en-US" altLang="ja-JP" sz="2200" dirty="0" smtClean="0"/>
          </a:p>
          <a:p>
            <a:pPr marL="0" indent="0">
              <a:buNone/>
            </a:pPr>
            <a:r>
              <a:rPr lang="ja-JP" altLang="en-US" sz="2200" dirty="0" smtClean="0"/>
              <a:t>　　　　　　　　　　　　　　　　　　　　　　　　　 ⇒他にやるべき書類の作成が間に合わない。</a:t>
            </a:r>
            <a:endParaRPr lang="en-US" altLang="ja-JP" sz="2200" dirty="0" smtClean="0"/>
          </a:p>
          <a:p>
            <a:pPr marL="0" indent="0">
              <a:buNone/>
            </a:pPr>
            <a:r>
              <a:rPr lang="ja-JP" altLang="en-US" sz="2200" dirty="0" smtClean="0"/>
              <a:t>　　　　　　　　　　　　　　　　　　　　　　　　　　  ⇒責任者の稼働が増えて、何かあった時に手が回らない。</a:t>
            </a:r>
            <a:endParaRPr lang="en-US" altLang="ja-JP" sz="2200" dirty="0" smtClean="0"/>
          </a:p>
          <a:p>
            <a:pPr marL="0" indent="0">
              <a:buNone/>
            </a:pPr>
            <a:endParaRPr lang="en-US" altLang="ja-JP" sz="2200" dirty="0" smtClean="0"/>
          </a:p>
          <a:p>
            <a:pPr marL="0" indent="0">
              <a:buNone/>
            </a:pPr>
            <a:r>
              <a:rPr lang="ja-JP" altLang="en-US" sz="2200" dirty="0"/>
              <a:t>〇</a:t>
            </a:r>
            <a:r>
              <a:rPr lang="ja-JP" altLang="en-US" sz="2200" dirty="0" smtClean="0"/>
              <a:t>新人で責任者が入ってきた時の研修やフォローの体制</a:t>
            </a:r>
            <a:endParaRPr lang="en-US" altLang="ja-JP" sz="2200" dirty="0" smtClean="0"/>
          </a:p>
          <a:p>
            <a:pPr marL="0" indent="0">
              <a:buNone/>
            </a:pPr>
            <a:endParaRPr lang="en-US" altLang="ja-JP" sz="2200" dirty="0" smtClean="0"/>
          </a:p>
          <a:p>
            <a:pPr marL="0" indent="0">
              <a:buNone/>
            </a:pPr>
            <a:r>
              <a:rPr lang="ja-JP" altLang="en-US" sz="2200" dirty="0"/>
              <a:t>〇</a:t>
            </a:r>
            <a:r>
              <a:rPr lang="ja-JP" altLang="en-US" sz="2200" dirty="0" smtClean="0"/>
              <a:t>責任者ひとりひとりの力の底上げが課題</a:t>
            </a:r>
            <a:r>
              <a:rPr lang="ja-JP" altLang="en-US" sz="2200" dirty="0"/>
              <a:t>　</a:t>
            </a:r>
            <a:r>
              <a:rPr lang="ja-JP" altLang="en-US" sz="2200" dirty="0" smtClean="0"/>
              <a:t>⇒アセスメント能力・移動支援・居宅支援の制度の理解</a:t>
            </a:r>
            <a:endParaRPr lang="en-US" altLang="ja-JP" sz="2200" dirty="0" smtClean="0"/>
          </a:p>
          <a:p>
            <a:pPr marL="0" indent="0">
              <a:buNone/>
            </a:pPr>
            <a:endParaRPr lang="en-US" altLang="ja-JP" sz="2200" dirty="0" smtClean="0"/>
          </a:p>
          <a:p>
            <a:pPr marL="0" indent="0">
              <a:buNone/>
            </a:pPr>
            <a:r>
              <a:rPr lang="ja-JP" altLang="en-US" sz="2200" dirty="0"/>
              <a:t>〇</a:t>
            </a:r>
            <a:r>
              <a:rPr lang="ja-JP" altLang="en-US" sz="2200" dirty="0" smtClean="0"/>
              <a:t>責任者の稼働が増えて書類の作成が困難</a:t>
            </a:r>
            <a:endParaRPr lang="en-US" altLang="ja-JP" sz="2200" dirty="0" smtClean="0"/>
          </a:p>
          <a:p>
            <a:pPr marL="0" indent="0">
              <a:buNone/>
            </a:pPr>
            <a:endParaRPr lang="en-US" altLang="ja-JP" sz="2200" dirty="0" smtClean="0"/>
          </a:p>
          <a:p>
            <a:pPr marL="0" indent="0">
              <a:buNone/>
            </a:pPr>
            <a:r>
              <a:rPr lang="ja-JP" altLang="en-US" sz="2200" dirty="0"/>
              <a:t>〇</a:t>
            </a:r>
            <a:r>
              <a:rPr lang="ja-JP" altLang="en-US" sz="2200" dirty="0" smtClean="0"/>
              <a:t>慢性的な人材不足　⇒ヘルパーが不在であれば休日出勤をするので、自分の休みが確保しづらい。</a:t>
            </a:r>
            <a:endParaRPr lang="en-US" altLang="ja-JP" sz="2200" dirty="0" smtClean="0"/>
          </a:p>
          <a:p>
            <a:pPr marL="0" indent="0">
              <a:buNone/>
            </a:pPr>
            <a:r>
              <a:rPr lang="ja-JP" altLang="en-US" sz="2200" dirty="0"/>
              <a:t>　</a:t>
            </a:r>
            <a:r>
              <a:rPr lang="ja-JP" altLang="en-US" sz="2200" dirty="0" smtClean="0"/>
              <a:t>　　　　　　　　　　　　　　⇒有給休暇を消化しづらい</a:t>
            </a:r>
            <a:r>
              <a:rPr lang="ja-JP" altLang="en-US" sz="2200" dirty="0"/>
              <a:t>。</a:t>
            </a:r>
            <a:endParaRPr lang="en-US" altLang="ja-JP" sz="2200" dirty="0" smtClean="0"/>
          </a:p>
          <a:p>
            <a:pPr marL="0" indent="0">
              <a:buNone/>
            </a:pPr>
            <a:endParaRPr lang="en-US" altLang="ja-JP" sz="2200" dirty="0" smtClean="0"/>
          </a:p>
          <a:p>
            <a:pPr marL="0" indent="0">
              <a:buNone/>
            </a:pPr>
            <a:r>
              <a:rPr lang="ja-JP" altLang="en-US" sz="2200" dirty="0" smtClean="0"/>
              <a:t>〇障害種別等の理解あるヘルパーの確保育成</a:t>
            </a:r>
            <a:endParaRPr lang="en-US" altLang="ja-JP" sz="2200" dirty="0" smtClean="0"/>
          </a:p>
          <a:p>
            <a:pPr marL="0" indent="0">
              <a:buNone/>
            </a:pPr>
            <a:endParaRPr lang="en-US" altLang="ja-JP" dirty="0" smtClean="0"/>
          </a:p>
          <a:p>
            <a:pPr marL="0" indent="0">
              <a:buNone/>
            </a:pPr>
            <a:endParaRPr lang="ja-JP" altLang="en-US" dirty="0"/>
          </a:p>
        </p:txBody>
      </p:sp>
      <p:sp>
        <p:nvSpPr>
          <p:cNvPr id="3" name="スライド番号プレースホルダー 2"/>
          <p:cNvSpPr>
            <a:spLocks noGrp="1"/>
          </p:cNvSpPr>
          <p:nvPr>
            <p:ph type="sldNum" sz="quarter" idx="12"/>
          </p:nvPr>
        </p:nvSpPr>
        <p:spPr/>
        <p:txBody>
          <a:bodyPr/>
          <a:lstStyle/>
          <a:p>
            <a:fld id="{09CE18DC-0A51-464B-9573-5B6C69138C9A}" type="slidenum">
              <a:rPr kumimoji="1" lang="ja-JP" altLang="en-US" smtClean="0"/>
              <a:t>5</a:t>
            </a:fld>
            <a:endParaRPr kumimoji="1" lang="ja-JP" altLang="en-US"/>
          </a:p>
        </p:txBody>
      </p:sp>
    </p:spTree>
    <p:extLst>
      <p:ext uri="{BB962C8B-B14F-4D97-AF65-F5344CB8AC3E}">
        <p14:creationId xmlns:p14="http://schemas.microsoft.com/office/powerpoint/2010/main" val="3034386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36526"/>
            <a:ext cx="10515600" cy="603866"/>
          </a:xfrm>
        </p:spPr>
        <p:txBody>
          <a:bodyPr>
            <a:normAutofit fontScale="90000"/>
          </a:bodyPr>
          <a:lstStyle/>
          <a:p>
            <a:pPr algn="ctr"/>
            <a:r>
              <a:rPr kumimoji="1" lang="ja-JP" altLang="en-US" dirty="0" smtClean="0"/>
              <a:t>～当たり前の事ですが～</a:t>
            </a:r>
            <a:endParaRPr kumimoji="1" lang="ja-JP" altLang="en-US" dirty="0"/>
          </a:p>
        </p:txBody>
      </p:sp>
      <p:sp>
        <p:nvSpPr>
          <p:cNvPr id="3" name="コンテンツ プレースホルダー 2"/>
          <p:cNvSpPr>
            <a:spLocks noGrp="1"/>
          </p:cNvSpPr>
          <p:nvPr>
            <p:ph idx="1"/>
          </p:nvPr>
        </p:nvSpPr>
        <p:spPr>
          <a:xfrm>
            <a:off x="584200" y="812800"/>
            <a:ext cx="11201400" cy="5795560"/>
          </a:xfrm>
        </p:spPr>
        <p:txBody>
          <a:bodyPr>
            <a:normAutofit fontScale="92500" lnSpcReduction="10000"/>
          </a:bodyPr>
          <a:lstStyle/>
          <a:p>
            <a:pPr marL="0" indent="0">
              <a:buNone/>
            </a:pPr>
            <a:r>
              <a:rPr kumimoji="1" lang="ja-JP" altLang="en-US" sz="2400" dirty="0" smtClean="0"/>
              <a:t>〇契約時になるべく２人の責任者で訪問し、契約やアセスメント、必要書類の作成を一人で</a:t>
            </a:r>
            <a:endParaRPr lang="en-US" altLang="ja-JP" sz="2400" dirty="0"/>
          </a:p>
          <a:p>
            <a:pPr marL="0" indent="0">
              <a:buNone/>
            </a:pPr>
            <a:r>
              <a:rPr lang="ja-JP" altLang="en-US" sz="2400" dirty="0"/>
              <a:t> </a:t>
            </a:r>
            <a:r>
              <a:rPr lang="ja-JP" altLang="en-US" sz="2400" dirty="0" smtClean="0"/>
              <a:t>   </a:t>
            </a:r>
            <a:r>
              <a:rPr kumimoji="1" lang="ja-JP" altLang="en-US" sz="2400" dirty="0" smtClean="0"/>
              <a:t>抱え込むのではなく、協力しながら連携を図っています。</a:t>
            </a:r>
            <a:endParaRPr kumimoji="1" lang="en-US" altLang="ja-JP" sz="2400" dirty="0" smtClean="0"/>
          </a:p>
          <a:p>
            <a:pPr marL="0" indent="0">
              <a:buNone/>
            </a:pPr>
            <a:r>
              <a:rPr lang="ja-JP" altLang="en-US" sz="2000" dirty="0"/>
              <a:t>　</a:t>
            </a:r>
            <a:r>
              <a:rPr lang="ja-JP" altLang="en-US" sz="2000" dirty="0" smtClean="0"/>
              <a:t>　　　</a:t>
            </a:r>
            <a:r>
              <a:rPr kumimoji="1" lang="ja-JP" altLang="en-US" sz="2400" dirty="0" smtClean="0"/>
              <a:t>⇒</a:t>
            </a:r>
            <a:r>
              <a:rPr kumimoji="1" lang="ja-JP" altLang="en-US" sz="2600" dirty="0" smtClean="0">
                <a:latin typeface="HGP明朝E" panose="02020900000000000000" pitchFamily="18" charset="-128"/>
                <a:ea typeface="HGP明朝E" panose="02020900000000000000" pitchFamily="18" charset="-128"/>
              </a:rPr>
              <a:t>新人のフォローの実現</a:t>
            </a:r>
            <a:r>
              <a:rPr lang="ja-JP" altLang="en-US" sz="2400" dirty="0"/>
              <a:t>　</a:t>
            </a:r>
            <a:r>
              <a:rPr lang="ja-JP" altLang="en-US" sz="2400" dirty="0" smtClean="0"/>
              <a:t>　⇒⇒⇒</a:t>
            </a:r>
            <a:r>
              <a:rPr kumimoji="1" lang="ja-JP" altLang="en-US" sz="2600" dirty="0" smtClean="0">
                <a:latin typeface="HGP明朝E" panose="02020900000000000000" pitchFamily="18" charset="-128"/>
                <a:ea typeface="HGP明朝E" panose="02020900000000000000" pitchFamily="18" charset="-128"/>
              </a:rPr>
              <a:t>責任者の効率化に繋がる。</a:t>
            </a:r>
            <a:endParaRPr kumimoji="1" lang="en-US" altLang="ja-JP" sz="2600" dirty="0" smtClean="0">
              <a:latin typeface="HGP明朝E" panose="02020900000000000000" pitchFamily="18" charset="-128"/>
              <a:ea typeface="HGP明朝E" panose="02020900000000000000" pitchFamily="18" charset="-128"/>
            </a:endParaRPr>
          </a:p>
          <a:p>
            <a:pPr marL="0" indent="0">
              <a:buNone/>
            </a:pPr>
            <a:endParaRPr lang="en-US" altLang="ja-JP" sz="2000" dirty="0" smtClean="0"/>
          </a:p>
          <a:p>
            <a:pPr marL="0" indent="0">
              <a:buNone/>
            </a:pPr>
            <a:r>
              <a:rPr lang="ja-JP" altLang="en-US" sz="2000" dirty="0" smtClean="0"/>
              <a:t>○</a:t>
            </a:r>
            <a:r>
              <a:rPr lang="ja-JP" altLang="en-US" sz="2400" dirty="0" smtClean="0"/>
              <a:t>利用者</a:t>
            </a:r>
            <a:r>
              <a:rPr lang="ja-JP" altLang="en-US" sz="2400" dirty="0"/>
              <a:t>情報</a:t>
            </a:r>
            <a:r>
              <a:rPr lang="ja-JP" altLang="en-US" sz="2400" dirty="0" smtClean="0"/>
              <a:t>を共有できる</a:t>
            </a:r>
            <a:r>
              <a:rPr lang="ja-JP" altLang="en-US" sz="2400" dirty="0"/>
              <a:t>システム（一人一台パソコンで利用者情報を</a:t>
            </a:r>
            <a:r>
              <a:rPr lang="ja-JP" altLang="en-US" sz="2400" dirty="0" smtClean="0"/>
              <a:t>管理）を作っています。</a:t>
            </a:r>
            <a:endParaRPr lang="en-US" altLang="ja-JP" sz="2400" dirty="0" smtClean="0"/>
          </a:p>
          <a:p>
            <a:pPr marL="0" indent="0">
              <a:buNone/>
            </a:pPr>
            <a:endParaRPr lang="en-US" altLang="ja-JP" sz="2400" dirty="0" smtClean="0"/>
          </a:p>
          <a:p>
            <a:pPr marL="0" indent="0">
              <a:buNone/>
            </a:pPr>
            <a:r>
              <a:rPr lang="ja-JP" altLang="en-US" sz="2000" dirty="0" smtClean="0"/>
              <a:t>○</a:t>
            </a:r>
            <a:r>
              <a:rPr lang="ja-JP" altLang="en-US" sz="2400" dirty="0" smtClean="0"/>
              <a:t>慢性的な人材不足の解消について</a:t>
            </a:r>
            <a:r>
              <a:rPr lang="ja-JP" altLang="en-US" sz="2000" dirty="0"/>
              <a:t>　</a:t>
            </a:r>
            <a:r>
              <a:rPr lang="ja-JP" altLang="en-US" sz="2000" dirty="0" smtClean="0"/>
              <a:t>　</a:t>
            </a:r>
            <a:r>
              <a:rPr lang="ja-JP" altLang="en-US" sz="2400" dirty="0" smtClean="0">
                <a:latin typeface="HGP明朝E" panose="02020900000000000000" pitchFamily="18" charset="-128"/>
                <a:ea typeface="HGP明朝E" panose="02020900000000000000" pitchFamily="18" charset="-128"/>
              </a:rPr>
              <a:t>⇒</a:t>
            </a:r>
            <a:r>
              <a:rPr lang="ja-JP" altLang="en-US" sz="2600" dirty="0" smtClean="0">
                <a:latin typeface="HGP明朝E" panose="02020900000000000000" pitchFamily="18" charset="-128"/>
                <a:ea typeface="HGP明朝E" panose="02020900000000000000" pitchFamily="18" charset="-128"/>
              </a:rPr>
              <a:t>魅力的な事業所を目指し努力しています。</a:t>
            </a:r>
            <a:endParaRPr lang="en-US" altLang="ja-JP" sz="2600" dirty="0" smtClean="0">
              <a:latin typeface="HGP明朝E" panose="02020900000000000000" pitchFamily="18" charset="-128"/>
              <a:ea typeface="HGP明朝E" panose="02020900000000000000" pitchFamily="18" charset="-128"/>
            </a:endParaRPr>
          </a:p>
          <a:p>
            <a:pPr marL="0" indent="0">
              <a:buNone/>
            </a:pPr>
            <a:endParaRPr lang="en-US" altLang="ja-JP" sz="2400" dirty="0" smtClean="0">
              <a:latin typeface="HGP明朝E" panose="02020900000000000000" pitchFamily="18" charset="-128"/>
              <a:ea typeface="HGP明朝E" panose="02020900000000000000" pitchFamily="18" charset="-128"/>
            </a:endParaRPr>
          </a:p>
          <a:p>
            <a:pPr marL="0" indent="0">
              <a:buNone/>
            </a:pPr>
            <a:endParaRPr lang="en-US" altLang="ja-JP" sz="2000" dirty="0" smtClean="0"/>
          </a:p>
          <a:p>
            <a:pPr marL="0" indent="0">
              <a:buNone/>
            </a:pPr>
            <a:r>
              <a:rPr lang="ja-JP" altLang="en-US" sz="2400" dirty="0" smtClean="0"/>
              <a:t>基本的なことですが、</a:t>
            </a:r>
            <a:r>
              <a:rPr lang="ja-JP" altLang="en-US" u="sng" dirty="0">
                <a:latin typeface="HGP明朝E" panose="02020900000000000000" pitchFamily="18" charset="-128"/>
                <a:ea typeface="HGP明朝E" panose="02020900000000000000" pitchFamily="18" charset="-128"/>
              </a:rPr>
              <a:t>訪問者、お客様を第一優先</a:t>
            </a:r>
            <a:r>
              <a:rPr lang="ja-JP" altLang="en-US" u="sng" dirty="0" smtClean="0">
                <a:latin typeface="HGP明朝E" panose="02020900000000000000" pitchFamily="18" charset="-128"/>
                <a:ea typeface="HGP明朝E" panose="02020900000000000000" pitchFamily="18" charset="-128"/>
              </a:rPr>
              <a:t>に！　すぐに応対する！</a:t>
            </a:r>
            <a:endParaRPr lang="en-US" altLang="ja-JP" u="sng" dirty="0" smtClean="0">
              <a:latin typeface="HGP明朝E" panose="02020900000000000000" pitchFamily="18" charset="-128"/>
              <a:ea typeface="HGP明朝E" panose="02020900000000000000" pitchFamily="18" charset="-128"/>
            </a:endParaRPr>
          </a:p>
          <a:p>
            <a:pPr marL="0" indent="0">
              <a:buNone/>
            </a:pPr>
            <a:endParaRPr lang="en-US" altLang="ja-JP" u="sng" dirty="0" smtClean="0">
              <a:latin typeface="HGP明朝E" panose="02020900000000000000" pitchFamily="18" charset="-128"/>
              <a:ea typeface="HGP明朝E" panose="02020900000000000000" pitchFamily="18" charset="-128"/>
            </a:endParaRPr>
          </a:p>
          <a:p>
            <a:pPr marL="0" indent="0">
              <a:buNone/>
            </a:pPr>
            <a:r>
              <a:rPr lang="ja-JP" altLang="en-US" dirty="0" smtClean="0">
                <a:latin typeface="HGP明朝E" panose="02020900000000000000" pitchFamily="18" charset="-128"/>
                <a:ea typeface="HGP明朝E" panose="02020900000000000000" pitchFamily="18" charset="-128"/>
              </a:rPr>
              <a:t>事業所に誰か来たらまずは　</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　</a:t>
            </a:r>
            <a:r>
              <a:rPr lang="ja-JP" altLang="en-US" u="sng" dirty="0" smtClean="0">
                <a:latin typeface="HGP明朝E" panose="02020900000000000000" pitchFamily="18" charset="-128"/>
                <a:ea typeface="HGP明朝E" panose="02020900000000000000" pitchFamily="18" charset="-128"/>
              </a:rPr>
              <a:t>挨拶</a:t>
            </a:r>
            <a:r>
              <a:rPr lang="ja-JP" altLang="en-US" dirty="0" smtClean="0">
                <a:latin typeface="HGP明朝E" panose="02020900000000000000" pitchFamily="18" charset="-128"/>
                <a:ea typeface="HGP明朝E" panose="02020900000000000000" pitchFamily="18" charset="-128"/>
              </a:rPr>
              <a:t>　</a:t>
            </a:r>
            <a:r>
              <a:rPr lang="en-US" altLang="ja-JP" dirty="0" smtClean="0">
                <a:latin typeface="HGP明朝E" panose="02020900000000000000" pitchFamily="18" charset="-128"/>
                <a:ea typeface="HGP明朝E" panose="02020900000000000000" pitchFamily="18" charset="-128"/>
              </a:rPr>
              <a:t>』</a:t>
            </a:r>
            <a:r>
              <a:rPr lang="ja-JP" altLang="en-US" dirty="0" smtClean="0">
                <a:latin typeface="HGP明朝E" panose="02020900000000000000" pitchFamily="18" charset="-128"/>
                <a:ea typeface="HGP明朝E" panose="02020900000000000000" pitchFamily="18" charset="-128"/>
              </a:rPr>
              <a:t>！</a:t>
            </a:r>
            <a:endParaRPr lang="en-US" altLang="ja-JP" dirty="0" smtClean="0">
              <a:latin typeface="HGP明朝E" panose="02020900000000000000" pitchFamily="18" charset="-128"/>
              <a:ea typeface="HGP明朝E" panose="02020900000000000000" pitchFamily="18" charset="-128"/>
            </a:endParaRPr>
          </a:p>
          <a:p>
            <a:pPr marL="0" indent="0">
              <a:buNone/>
            </a:pPr>
            <a:endParaRPr lang="en-US" altLang="ja-JP" dirty="0" smtClean="0"/>
          </a:p>
          <a:p>
            <a:pPr marL="0" indent="0">
              <a:buNone/>
            </a:pPr>
            <a:r>
              <a:rPr lang="ja-JP" altLang="en-US" sz="2500" u="sng" dirty="0" smtClean="0">
                <a:latin typeface="HGP明朝E" panose="02020900000000000000" pitchFamily="18" charset="-128"/>
                <a:ea typeface="HGP明朝E" panose="02020900000000000000" pitchFamily="18" charset="-128"/>
              </a:rPr>
              <a:t>ヘルパーさんにはいつもありがとうの気持ちを持って応対することを心掛けています！！</a:t>
            </a:r>
            <a:endParaRPr lang="en-US" altLang="ja-JP" sz="2500" u="sng" dirty="0" smtClean="0">
              <a:latin typeface="HGP明朝E" panose="02020900000000000000" pitchFamily="18" charset="-128"/>
              <a:ea typeface="HGP明朝E" panose="02020900000000000000" pitchFamily="18" charset="-128"/>
            </a:endParaRPr>
          </a:p>
          <a:p>
            <a:pPr marL="0" indent="0">
              <a:buNone/>
            </a:pP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09CE18DC-0A51-464B-9573-5B6C69138C9A}" type="slidenum">
              <a:rPr kumimoji="1" lang="ja-JP" altLang="en-US" smtClean="0"/>
              <a:t>6</a:t>
            </a:fld>
            <a:endParaRPr kumimoji="1" lang="ja-JP" altLang="en-US"/>
          </a:p>
        </p:txBody>
      </p:sp>
    </p:spTree>
    <p:extLst>
      <p:ext uri="{BB962C8B-B14F-4D97-AF65-F5344CB8AC3E}">
        <p14:creationId xmlns:p14="http://schemas.microsoft.com/office/powerpoint/2010/main" val="3243395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06973" y="963195"/>
            <a:ext cx="11807227" cy="5653505"/>
          </a:xfrm>
        </p:spPr>
        <p:txBody>
          <a:bodyPr>
            <a:normAutofit/>
          </a:bodyPr>
          <a:lstStyle/>
          <a:p>
            <a:pPr marL="0" indent="0" algn="ctr">
              <a:buNone/>
            </a:pPr>
            <a:r>
              <a:rPr lang="ja-JP" altLang="en-US" sz="4000" dirty="0" smtClean="0">
                <a:latin typeface="+mj-ea"/>
                <a:ea typeface="+mj-ea"/>
              </a:rPr>
              <a:t>サービス提供責任者の底上げを目指して</a:t>
            </a:r>
            <a:endParaRPr lang="en-US" altLang="ja-JP" sz="4000" dirty="0" smtClean="0">
              <a:latin typeface="+mj-ea"/>
              <a:ea typeface="+mj-ea"/>
            </a:endParaRPr>
          </a:p>
          <a:p>
            <a:pPr marL="0" indent="0">
              <a:buNone/>
            </a:pPr>
            <a:endParaRPr lang="en-US" altLang="ja-JP" sz="3200" dirty="0" smtClean="0"/>
          </a:p>
          <a:p>
            <a:pPr marL="0" indent="0">
              <a:buNone/>
            </a:pPr>
            <a:r>
              <a:rPr lang="ja-JP" altLang="en-US" sz="2700" dirty="0" smtClean="0">
                <a:latin typeface="+mn-ea"/>
              </a:rPr>
              <a:t>○管理者会議にて研修会の内容を話し合い、法人全体で研修会を開いています。</a:t>
            </a:r>
            <a:endParaRPr lang="en-US" altLang="ja-JP" sz="2700" dirty="0" smtClean="0">
              <a:latin typeface="+mn-ea"/>
            </a:endParaRPr>
          </a:p>
          <a:p>
            <a:pPr marL="0" indent="0">
              <a:buNone/>
            </a:pPr>
            <a:r>
              <a:rPr lang="ja-JP" altLang="en-US" sz="2700" dirty="0" smtClean="0">
                <a:latin typeface="+mn-ea"/>
              </a:rPr>
              <a:t>　　⇒新人もベテラン職員も講師になってもらいます。</a:t>
            </a:r>
            <a:endParaRPr lang="en-US" altLang="ja-JP" sz="2700" dirty="0" smtClean="0">
              <a:latin typeface="+mn-ea"/>
            </a:endParaRPr>
          </a:p>
          <a:p>
            <a:pPr marL="0" indent="0">
              <a:buNone/>
            </a:pPr>
            <a:endParaRPr lang="en-US" altLang="ja-JP" sz="2700" dirty="0" smtClean="0">
              <a:latin typeface="+mn-ea"/>
            </a:endParaRPr>
          </a:p>
          <a:p>
            <a:pPr marL="0" indent="0">
              <a:buNone/>
            </a:pPr>
            <a:r>
              <a:rPr lang="ja-JP" altLang="en-US" sz="2700" dirty="0" smtClean="0">
                <a:latin typeface="+mn-ea"/>
              </a:rPr>
              <a:t>○責任者の研修会も毎月行っています。</a:t>
            </a:r>
            <a:endParaRPr lang="en-US" altLang="ja-JP" sz="2700" dirty="0" smtClean="0">
              <a:latin typeface="+mn-ea"/>
            </a:endParaRPr>
          </a:p>
          <a:p>
            <a:pPr marL="0" indent="0">
              <a:buNone/>
            </a:pPr>
            <a:endParaRPr lang="en-US" altLang="ja-JP" sz="2700" dirty="0" smtClean="0">
              <a:latin typeface="+mn-ea"/>
            </a:endParaRPr>
          </a:p>
          <a:p>
            <a:pPr marL="0" indent="0">
              <a:buNone/>
            </a:pPr>
            <a:r>
              <a:rPr lang="ja-JP" altLang="en-US" sz="2700" dirty="0" smtClean="0">
                <a:latin typeface="+mn-ea"/>
              </a:rPr>
              <a:t>○契約の仕方の見直しから、ケースカンファレンス等を行い、日々の業務で</a:t>
            </a:r>
            <a:r>
              <a:rPr lang="ja-JP" altLang="en-US" sz="2700" dirty="0" err="1" smtClean="0">
                <a:latin typeface="+mn-ea"/>
              </a:rPr>
              <a:t>困っ</a:t>
            </a:r>
            <a:endParaRPr lang="en-US" altLang="ja-JP" sz="2700" dirty="0" smtClean="0">
              <a:latin typeface="+mn-ea"/>
            </a:endParaRPr>
          </a:p>
          <a:p>
            <a:pPr marL="0" indent="0">
              <a:buNone/>
            </a:pPr>
            <a:r>
              <a:rPr lang="ja-JP" altLang="en-US" sz="2700" dirty="0">
                <a:latin typeface="+mn-ea"/>
              </a:rPr>
              <a:t>　 </a:t>
            </a:r>
            <a:r>
              <a:rPr lang="ja-JP" altLang="en-US" sz="2700" dirty="0" err="1" smtClean="0">
                <a:latin typeface="+mn-ea"/>
              </a:rPr>
              <a:t>た</a:t>
            </a:r>
            <a:r>
              <a:rPr lang="ja-JP" altLang="en-US" sz="2700" dirty="0" smtClean="0">
                <a:latin typeface="+mn-ea"/>
              </a:rPr>
              <a:t>事や、学びたい事を、皆で共有し勉強しています。</a:t>
            </a:r>
            <a:endParaRPr lang="en-US" altLang="ja-JP" sz="2700" dirty="0" smtClean="0">
              <a:latin typeface="+mn-ea"/>
            </a:endParaRPr>
          </a:p>
          <a:p>
            <a:pPr marL="0" indent="0">
              <a:buNone/>
            </a:pPr>
            <a:endParaRPr lang="en-US" altLang="ja-JP" sz="3200" dirty="0" smtClean="0">
              <a:latin typeface="HGP明朝E" panose="02020900000000000000" pitchFamily="18" charset="-128"/>
              <a:ea typeface="HGP明朝E" panose="02020900000000000000" pitchFamily="18" charset="-128"/>
            </a:endParaRPr>
          </a:p>
          <a:p>
            <a:pPr marL="0" indent="0">
              <a:buNone/>
            </a:pPr>
            <a:endParaRPr lang="en-US" altLang="ja-JP" sz="3200" dirty="0" smtClean="0"/>
          </a:p>
          <a:p>
            <a:pPr marL="0" indent="0">
              <a:buNone/>
            </a:pPr>
            <a:endParaRPr lang="en-US" altLang="ja-JP" sz="3200" dirty="0"/>
          </a:p>
          <a:p>
            <a:pPr marL="0" indent="0">
              <a:buNone/>
            </a:pPr>
            <a:endParaRPr lang="en-US" altLang="ja-JP" sz="3200" dirty="0" smtClean="0"/>
          </a:p>
          <a:p>
            <a:pPr marL="0" indent="0">
              <a:buNone/>
            </a:pPr>
            <a:endParaRPr lang="en-US" altLang="ja-JP" sz="3200" dirty="0"/>
          </a:p>
          <a:p>
            <a:pPr marL="0" indent="0">
              <a:buNone/>
            </a:pPr>
            <a:endParaRPr lang="en-US" altLang="ja-JP" sz="3200" dirty="0"/>
          </a:p>
        </p:txBody>
      </p:sp>
      <p:sp>
        <p:nvSpPr>
          <p:cNvPr id="2" name="スライド番号プレースホルダー 1"/>
          <p:cNvSpPr>
            <a:spLocks noGrp="1"/>
          </p:cNvSpPr>
          <p:nvPr>
            <p:ph type="sldNum" sz="quarter" idx="12"/>
          </p:nvPr>
        </p:nvSpPr>
        <p:spPr/>
        <p:txBody>
          <a:bodyPr/>
          <a:lstStyle/>
          <a:p>
            <a:fld id="{09CE18DC-0A51-464B-9573-5B6C69138C9A}" type="slidenum">
              <a:rPr kumimoji="1" lang="ja-JP" altLang="en-US" smtClean="0"/>
              <a:t>7</a:t>
            </a:fld>
            <a:endParaRPr kumimoji="1" lang="ja-JP" altLang="en-US"/>
          </a:p>
        </p:txBody>
      </p:sp>
    </p:spTree>
    <p:extLst>
      <p:ext uri="{BB962C8B-B14F-4D97-AF65-F5344CB8AC3E}">
        <p14:creationId xmlns:p14="http://schemas.microsoft.com/office/powerpoint/2010/main" val="4207799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rotWithShape="1">
          <a:blip r:embed="rId2"/>
          <a:srcRect l="16836" r="26560" b="3215"/>
          <a:stretch/>
        </p:blipFill>
        <p:spPr>
          <a:xfrm rot="5400000">
            <a:off x="-25046" y="736024"/>
            <a:ext cx="5919540" cy="5361892"/>
          </a:xfrm>
          <a:prstGeom prst="rect">
            <a:avLst/>
          </a:prstGeom>
        </p:spPr>
      </p:pic>
      <p:pic>
        <p:nvPicPr>
          <p:cNvPr id="5" name="図 4"/>
          <p:cNvPicPr>
            <a:picLocks noChangeAspect="1"/>
          </p:cNvPicPr>
          <p:nvPr/>
        </p:nvPicPr>
        <p:blipFill rotWithShape="1">
          <a:blip r:embed="rId3"/>
          <a:srcRect l="18240" t="11800" r="31129" b="10306"/>
          <a:stretch/>
        </p:blipFill>
        <p:spPr>
          <a:xfrm rot="5400000">
            <a:off x="6113470" y="1072204"/>
            <a:ext cx="5366084" cy="4641401"/>
          </a:xfrm>
          <a:prstGeom prst="rect">
            <a:avLst/>
          </a:prstGeom>
        </p:spPr>
      </p:pic>
      <p:sp>
        <p:nvSpPr>
          <p:cNvPr id="2" name="スライド番号プレースホルダー 1"/>
          <p:cNvSpPr>
            <a:spLocks noGrp="1"/>
          </p:cNvSpPr>
          <p:nvPr>
            <p:ph type="sldNum" sz="quarter" idx="12"/>
          </p:nvPr>
        </p:nvSpPr>
        <p:spPr/>
        <p:txBody>
          <a:bodyPr/>
          <a:lstStyle/>
          <a:p>
            <a:fld id="{09CE18DC-0A51-464B-9573-5B6C69138C9A}" type="slidenum">
              <a:rPr kumimoji="1" lang="ja-JP" altLang="en-US" smtClean="0"/>
              <a:t>8</a:t>
            </a:fld>
            <a:endParaRPr kumimoji="1" lang="ja-JP" altLang="en-US"/>
          </a:p>
        </p:txBody>
      </p:sp>
    </p:spTree>
    <p:extLst>
      <p:ext uri="{BB962C8B-B14F-4D97-AF65-F5344CB8AC3E}">
        <p14:creationId xmlns:p14="http://schemas.microsoft.com/office/powerpoint/2010/main" val="3882453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0100" y="-247200"/>
            <a:ext cx="10515600" cy="1325563"/>
          </a:xfrm>
        </p:spPr>
        <p:txBody>
          <a:bodyPr>
            <a:normAutofit/>
          </a:bodyPr>
          <a:lstStyle/>
          <a:p>
            <a:pPr algn="ctr"/>
            <a:r>
              <a:rPr kumimoji="1" lang="ja-JP" altLang="en-US" sz="4000" dirty="0" smtClean="0"/>
              <a:t>～帳票の作成～</a:t>
            </a:r>
            <a:endParaRPr kumimoji="1" lang="ja-JP" altLang="en-US" sz="4000" dirty="0"/>
          </a:p>
        </p:txBody>
      </p:sp>
      <p:sp>
        <p:nvSpPr>
          <p:cNvPr id="5" name="角丸四角形 4"/>
          <p:cNvSpPr/>
          <p:nvPr/>
        </p:nvSpPr>
        <p:spPr>
          <a:xfrm>
            <a:off x="736600" y="4635500"/>
            <a:ext cx="10528300" cy="187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00100" y="838200"/>
            <a:ext cx="10515600" cy="5676900"/>
          </a:xfrm>
        </p:spPr>
        <p:txBody>
          <a:bodyPr>
            <a:normAutofit/>
          </a:bodyPr>
          <a:lstStyle/>
          <a:p>
            <a:r>
              <a:rPr kumimoji="1" lang="ja-JP" altLang="en-US" dirty="0" smtClean="0"/>
              <a:t>利用者の「ニーズ</a:t>
            </a:r>
            <a:r>
              <a:rPr lang="ja-JP" altLang="en-US" dirty="0" smtClean="0"/>
              <a:t>」「</a:t>
            </a:r>
            <a:r>
              <a:rPr kumimoji="1" lang="ja-JP" altLang="en-US" dirty="0" smtClean="0"/>
              <a:t>希望」を踏まえつつ、法令</a:t>
            </a:r>
            <a:r>
              <a:rPr lang="ja-JP" altLang="en-US" dirty="0" smtClean="0"/>
              <a:t>遵</a:t>
            </a:r>
            <a:r>
              <a:rPr kumimoji="1" lang="ja-JP" altLang="en-US" dirty="0" smtClean="0"/>
              <a:t>守の対応をする。</a:t>
            </a:r>
            <a:endParaRPr kumimoji="1" lang="en-US" altLang="ja-JP" dirty="0" smtClean="0"/>
          </a:p>
          <a:p>
            <a:r>
              <a:rPr lang="ja-JP" altLang="en-US" dirty="0" smtClean="0"/>
              <a:t>アセスメントで訪問する際に気をつけましょう。</a:t>
            </a:r>
            <a:endParaRPr lang="en-US" altLang="ja-JP" dirty="0" smtClean="0"/>
          </a:p>
          <a:p>
            <a:pPr marL="0" indent="0">
              <a:buNone/>
            </a:pPr>
            <a:r>
              <a:rPr lang="ja-JP" altLang="en-US" dirty="0" smtClean="0"/>
              <a:t>　　①移動支援のガイドラインの内容に沿った依頼なのか</a:t>
            </a:r>
            <a:r>
              <a:rPr lang="en-US" altLang="ja-JP" dirty="0" smtClean="0"/>
              <a:t>!?</a:t>
            </a:r>
          </a:p>
          <a:p>
            <a:pPr marL="0" indent="0">
              <a:buNone/>
            </a:pPr>
            <a:r>
              <a:rPr lang="ja-JP" altLang="en-US" dirty="0" smtClean="0"/>
              <a:t>　　②障害者総合支援法に基づいた居宅介護・重度訪問介護ででき　</a:t>
            </a:r>
            <a:endParaRPr lang="en-US" altLang="ja-JP" dirty="0" smtClean="0"/>
          </a:p>
          <a:p>
            <a:pPr marL="0" indent="0">
              <a:buNone/>
            </a:pPr>
            <a:r>
              <a:rPr lang="ja-JP" altLang="en-US" dirty="0"/>
              <a:t>　</a:t>
            </a:r>
            <a:r>
              <a:rPr lang="ja-JP" altLang="en-US" dirty="0" smtClean="0"/>
              <a:t>　　  </a:t>
            </a:r>
            <a:r>
              <a:rPr lang="ja-JP" altLang="en-US" dirty="0" err="1" smtClean="0"/>
              <a:t>る</a:t>
            </a:r>
            <a:r>
              <a:rPr lang="ja-JP" altLang="en-US" dirty="0" smtClean="0"/>
              <a:t>支援なのか</a:t>
            </a:r>
            <a:r>
              <a:rPr lang="en-US" altLang="ja-JP" dirty="0" smtClean="0"/>
              <a:t>!?</a:t>
            </a:r>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r>
              <a:rPr lang="ja-JP" altLang="en-US" dirty="0" smtClean="0"/>
              <a:t>もし不明な点や、困った点、があった時はその場で決定せず</a:t>
            </a:r>
            <a:r>
              <a:rPr lang="ja-JP" altLang="en-US" dirty="0"/>
              <a:t>、</a:t>
            </a:r>
            <a:r>
              <a:rPr lang="ja-JP" altLang="en-US" u="sng" dirty="0" smtClean="0"/>
              <a:t>些細なことでも江戸川区の地域担当</a:t>
            </a:r>
            <a:r>
              <a:rPr lang="ja-JP" altLang="en-US" dirty="0" smtClean="0"/>
              <a:t>へ、相談を！！</a:t>
            </a:r>
            <a:endParaRPr lang="en-US" altLang="ja-JP" dirty="0" smtClean="0"/>
          </a:p>
          <a:p>
            <a:pPr marL="0" indent="0">
              <a:buNone/>
            </a:pPr>
            <a:r>
              <a:rPr lang="ja-JP" altLang="en-US" dirty="0" smtClean="0"/>
              <a:t>そして、相談支援事業所との連携・活用を！！</a:t>
            </a:r>
            <a:endParaRPr lang="en-US" altLang="ja-JP" dirty="0"/>
          </a:p>
        </p:txBody>
      </p:sp>
      <p:sp>
        <p:nvSpPr>
          <p:cNvPr id="4" name="下矢印 3"/>
          <p:cNvSpPr/>
          <p:nvPr/>
        </p:nvSpPr>
        <p:spPr>
          <a:xfrm>
            <a:off x="5111750" y="3340100"/>
            <a:ext cx="1892300" cy="99060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09CE18DC-0A51-464B-9573-5B6C69138C9A}" type="slidenum">
              <a:rPr kumimoji="1" lang="ja-JP" altLang="en-US" smtClean="0"/>
              <a:t>9</a:t>
            </a:fld>
            <a:endParaRPr kumimoji="1" lang="ja-JP" altLang="en-US"/>
          </a:p>
        </p:txBody>
      </p:sp>
    </p:spTree>
    <p:extLst>
      <p:ext uri="{BB962C8B-B14F-4D97-AF65-F5344CB8AC3E}">
        <p14:creationId xmlns:p14="http://schemas.microsoft.com/office/powerpoint/2010/main" val="3950104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1004</TotalTime>
  <Words>715</Words>
  <Application>Microsoft Office PowerPoint</Application>
  <PresentationFormat>ユーザー設定</PresentationFormat>
  <Paragraphs>218</Paragraphs>
  <Slides>19</Slides>
  <Notes>4</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事業所適正運営のための工夫</vt:lpstr>
      <vt:lpstr>サービス提供責任者の職務</vt:lpstr>
      <vt:lpstr>PowerPoint プレゼンテーション</vt:lpstr>
      <vt:lpstr>サービス提供責任者の業務の実態</vt:lpstr>
      <vt:lpstr>一般的にあるだろう責任者の課題</vt:lpstr>
      <vt:lpstr>～当たり前の事ですが～</vt:lpstr>
      <vt:lpstr>PowerPoint プレゼンテーション</vt:lpstr>
      <vt:lpstr>PowerPoint プレゼンテーション</vt:lpstr>
      <vt:lpstr>～帳票の作成～</vt:lpstr>
      <vt:lpstr>にじいろ介護の場合　～帳票の作成～</vt:lpstr>
      <vt:lpstr>参考までに</vt:lpstr>
      <vt:lpstr>請求について</vt:lpstr>
      <vt:lpstr>　～にじいろ介護の過去の失態～</vt:lpstr>
      <vt:lpstr>改善</vt:lpstr>
      <vt:lpstr>改善</vt:lpstr>
      <vt:lpstr>確実な請求をするために</vt:lpstr>
      <vt:lpstr>～基本を忘れない～</vt:lpstr>
      <vt:lpstr>ヘルパーさんへ指導しましょう</vt:lpstr>
      <vt:lpstr>最後に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事業所適正運営の為の工夫</dc:title>
  <dc:creator>nijiiro</dc:creator>
  <cp:lastModifiedBy>全庁ＬＡＮ利用者</cp:lastModifiedBy>
  <cp:revision>95</cp:revision>
  <cp:lastPrinted>2014-10-21T02:13:26Z</cp:lastPrinted>
  <dcterms:created xsi:type="dcterms:W3CDTF">2014-10-16T07:04:47Z</dcterms:created>
  <dcterms:modified xsi:type="dcterms:W3CDTF">2014-11-25T05:24:42Z</dcterms:modified>
</cp:coreProperties>
</file>