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9" r:id="rId3"/>
    <p:sldId id="270" r:id="rId4"/>
    <p:sldId id="257" r:id="rId5"/>
    <p:sldId id="258" r:id="rId6"/>
    <p:sldId id="259" r:id="rId7"/>
    <p:sldId id="271" r:id="rId8"/>
    <p:sldId id="261" r:id="rId9"/>
    <p:sldId id="263" r:id="rId10"/>
    <p:sldId id="264" r:id="rId11"/>
    <p:sldId id="265" r:id="rId12"/>
    <p:sldId id="266" r:id="rId1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464" y="385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660369F8-5A7D-431E-9D91-102277D405E8}" type="datetimeFigureOut">
              <a:rPr kumimoji="1" lang="ja-JP" altLang="en-US" smtClean="0"/>
              <a:t>2014/12/11</a:t>
            </a:fld>
            <a:endParaRPr kumimoji="1" lang="ja-JP" altLang="en-US"/>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093AF9B2-2AA7-4FE5-BABC-86D131C91F51}" type="slidenum">
              <a:rPr kumimoji="1" lang="ja-JP" altLang="en-US" smtClean="0"/>
              <a:t>‹#›</a:t>
            </a:fld>
            <a:endParaRPr kumimoji="1" lang="ja-JP" altLang="en-US"/>
          </a:p>
        </p:txBody>
      </p:sp>
    </p:spTree>
    <p:extLst>
      <p:ext uri="{BB962C8B-B14F-4D97-AF65-F5344CB8AC3E}">
        <p14:creationId xmlns:p14="http://schemas.microsoft.com/office/powerpoint/2010/main" val="401121295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93AF9B2-2AA7-4FE5-BABC-86D131C91F51}" type="slidenum">
              <a:rPr kumimoji="1" lang="ja-JP" altLang="en-US" smtClean="0"/>
              <a:t>1</a:t>
            </a:fld>
            <a:endParaRPr kumimoji="1" lang="ja-JP" altLang="en-US"/>
          </a:p>
        </p:txBody>
      </p:sp>
    </p:spTree>
    <p:extLst>
      <p:ext uri="{BB962C8B-B14F-4D97-AF65-F5344CB8AC3E}">
        <p14:creationId xmlns:p14="http://schemas.microsoft.com/office/powerpoint/2010/main" val="3607255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93AF9B2-2AA7-4FE5-BABC-86D131C91F51}" type="slidenum">
              <a:rPr kumimoji="1" lang="ja-JP" altLang="en-US" smtClean="0"/>
              <a:t>2</a:t>
            </a:fld>
            <a:endParaRPr kumimoji="1" lang="ja-JP" altLang="en-US"/>
          </a:p>
        </p:txBody>
      </p:sp>
    </p:spTree>
    <p:extLst>
      <p:ext uri="{BB962C8B-B14F-4D97-AF65-F5344CB8AC3E}">
        <p14:creationId xmlns:p14="http://schemas.microsoft.com/office/powerpoint/2010/main" val="3607255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93AF9B2-2AA7-4FE5-BABC-86D131C91F51}" type="slidenum">
              <a:rPr kumimoji="1" lang="ja-JP" altLang="en-US" smtClean="0"/>
              <a:t>3</a:t>
            </a:fld>
            <a:endParaRPr kumimoji="1" lang="ja-JP" altLang="en-US"/>
          </a:p>
        </p:txBody>
      </p:sp>
    </p:spTree>
    <p:extLst>
      <p:ext uri="{BB962C8B-B14F-4D97-AF65-F5344CB8AC3E}">
        <p14:creationId xmlns:p14="http://schemas.microsoft.com/office/powerpoint/2010/main" val="3607255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DB4D599-56CC-4ECE-8091-1C42B7F7B014}" type="datetime1">
              <a:rPr kumimoji="1" lang="ja-JP" altLang="en-US" smtClean="0"/>
              <a:t>2014/12/11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2099967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4080BD7-3505-4045-BF73-0F1C76C56E0E}" type="datetime1">
              <a:rPr kumimoji="1" lang="ja-JP" altLang="en-US" smtClean="0"/>
              <a:t>2014/12/11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1848885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6"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656988-210E-45A6-AF7C-ED5E67C732C6}" type="datetime1">
              <a:rPr kumimoji="1" lang="ja-JP" altLang="en-US" smtClean="0"/>
              <a:t>2014/12/11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1249169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75D9A7B-15AB-4FFC-A086-86B90B77F539}" type="datetime1">
              <a:rPr kumimoji="1" lang="ja-JP" altLang="en-US" smtClean="0"/>
              <a:t>2014/12/11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3625792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D136AA-3814-456F-A5E1-A3738281089D}" type="datetime1">
              <a:rPr kumimoji="1" lang="ja-JP" altLang="en-US" smtClean="0"/>
              <a:t>2014/12/11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189728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147DDD-5F24-4410-BF00-8DD3F97F2E33}" type="datetime1">
              <a:rPr kumimoji="1" lang="ja-JP" altLang="en-US" smtClean="0"/>
              <a:t>2014/12/11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276327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FD2C503-47BC-41CE-9DCF-83D560D0749A}" type="datetime1">
              <a:rPr kumimoji="1" lang="ja-JP" altLang="en-US" smtClean="0"/>
              <a:t>2014/12/11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2891951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BB1D63B-881D-4B43-865D-E35D8D6723DC}" type="datetime1">
              <a:rPr kumimoji="1" lang="ja-JP" altLang="en-US" smtClean="0"/>
              <a:t>2014/12/11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3485053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AB71FF9-FD04-493B-8F4C-54F5E56D157D}" type="datetime1">
              <a:rPr kumimoji="1" lang="ja-JP" altLang="en-US" smtClean="0"/>
              <a:t>2014/12/11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3160756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9026880-3EDA-475A-A51C-9646DF29A916}" type="datetime1">
              <a:rPr kumimoji="1" lang="ja-JP" altLang="en-US" smtClean="0"/>
              <a:t>2014/12/11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4173162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9756C1-0A11-46B8-B90C-0187E43093E3}" type="datetime1">
              <a:rPr kumimoji="1" lang="ja-JP" altLang="en-US" smtClean="0"/>
              <a:t>2014/12/11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716873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E5A730A-653E-4A00-8265-5B9D00F88BC3}" type="datetime1">
              <a:rPr kumimoji="1" lang="ja-JP" altLang="en-US" smtClean="0"/>
              <a:t>2014/12/11</a:t>
            </a:fld>
            <a:endParaRPr kumimoji="1" lang="ja-JP" altLang="en-US"/>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3564F71-E727-4C32-A410-53D39596C3D8}" type="slidenum">
              <a:rPr kumimoji="1" lang="ja-JP" altLang="en-US" smtClean="0"/>
              <a:t>‹#›</a:t>
            </a:fld>
            <a:endParaRPr kumimoji="1" lang="ja-JP" altLang="en-US"/>
          </a:p>
        </p:txBody>
      </p:sp>
    </p:spTree>
    <p:extLst>
      <p:ext uri="{BB962C8B-B14F-4D97-AF65-F5344CB8AC3E}">
        <p14:creationId xmlns:p14="http://schemas.microsoft.com/office/powerpoint/2010/main" val="2284434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額縁 7"/>
          <p:cNvSpPr/>
          <p:nvPr/>
        </p:nvSpPr>
        <p:spPr>
          <a:xfrm>
            <a:off x="336342" y="681425"/>
            <a:ext cx="6113308" cy="504056"/>
          </a:xfrm>
          <a:prstGeom prst="bevel">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正方形/長方形 1"/>
          <p:cNvSpPr/>
          <p:nvPr/>
        </p:nvSpPr>
        <p:spPr>
          <a:xfrm>
            <a:off x="2348880" y="1547664"/>
            <a:ext cx="2088232" cy="432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3" name="サブタイトル 2"/>
          <p:cNvSpPr>
            <a:spLocks noGrp="1"/>
          </p:cNvSpPr>
          <p:nvPr>
            <p:ph type="subTitle" idx="1"/>
          </p:nvPr>
        </p:nvSpPr>
        <p:spPr>
          <a:xfrm>
            <a:off x="188640" y="1556027"/>
            <a:ext cx="6408712" cy="7992888"/>
          </a:xfrm>
        </p:spPr>
        <p:txBody>
          <a:bodyPr>
            <a:normAutofit/>
          </a:bodyPr>
          <a:lstStyle/>
          <a:p>
            <a:r>
              <a:rPr kumimoji="1" lang="ja-JP" altLang="en-US" sz="1900" dirty="0" smtClean="0"/>
              <a:t>実地検査の流れ</a:t>
            </a:r>
            <a:endParaRPr kumimoji="1" lang="en-US" altLang="ja-JP" sz="1900" dirty="0" smtClean="0"/>
          </a:p>
          <a:p>
            <a:endParaRPr lang="en-US" altLang="ja-JP" sz="1900" dirty="0"/>
          </a:p>
          <a:p>
            <a:r>
              <a:rPr lang="ja-JP" altLang="en-US" sz="1900" u="sng" dirty="0" smtClean="0"/>
              <a:t>区から検査</a:t>
            </a:r>
            <a:r>
              <a:rPr lang="ja-JP" altLang="en-US" sz="1900" u="sng" dirty="0"/>
              <a:t>実施通知の</a:t>
            </a:r>
            <a:r>
              <a:rPr lang="ja-JP" altLang="en-US" sz="1900" u="sng" dirty="0" smtClean="0"/>
              <a:t>送付</a:t>
            </a:r>
            <a:endParaRPr lang="en-US" altLang="ja-JP" sz="1900" u="sng" dirty="0" smtClean="0"/>
          </a:p>
          <a:p>
            <a:r>
              <a:rPr lang="ja-JP" altLang="en-US" sz="1900" dirty="0" smtClean="0"/>
              <a:t>↓</a:t>
            </a:r>
            <a:endParaRPr lang="en-US" altLang="ja-JP" sz="1900" dirty="0" smtClean="0"/>
          </a:p>
          <a:p>
            <a:r>
              <a:rPr lang="ja-JP" altLang="en-US" sz="1900" u="sng" dirty="0" smtClean="0"/>
              <a:t>事業所は指定された事前提出書類を区に提出</a:t>
            </a:r>
            <a:endParaRPr lang="en-US" altLang="ja-JP" sz="1900" u="sng" dirty="0" smtClean="0"/>
          </a:p>
          <a:p>
            <a:r>
              <a:rPr lang="ja-JP" altLang="en-US" sz="1900" dirty="0" smtClean="0"/>
              <a:t>↓</a:t>
            </a:r>
            <a:endParaRPr lang="en-US" altLang="ja-JP" sz="1900" dirty="0" smtClean="0"/>
          </a:p>
          <a:p>
            <a:r>
              <a:rPr lang="ja-JP" altLang="en-US" sz="1900" u="sng" dirty="0" smtClean="0"/>
              <a:t>事業所にて実地検査実施</a:t>
            </a:r>
            <a:endParaRPr lang="en-US" altLang="ja-JP" sz="1900" u="sng" dirty="0" smtClean="0"/>
          </a:p>
          <a:p>
            <a:r>
              <a:rPr lang="ja-JP" altLang="en-US" sz="1900" dirty="0" smtClean="0"/>
              <a:t>↓</a:t>
            </a:r>
            <a:endParaRPr lang="en-US" altLang="ja-JP" sz="1900" dirty="0" smtClean="0"/>
          </a:p>
          <a:p>
            <a:r>
              <a:rPr lang="ja-JP" altLang="en-US" sz="1900" u="sng" dirty="0" smtClean="0"/>
              <a:t>問題点の指摘（文書指摘＆口頭指摘）</a:t>
            </a:r>
            <a:endParaRPr lang="en-US" altLang="ja-JP" sz="1900" u="sng" dirty="0" smtClean="0"/>
          </a:p>
          <a:p>
            <a:r>
              <a:rPr lang="ja-JP" altLang="en-US" sz="1900" dirty="0" smtClean="0"/>
              <a:t>↓</a:t>
            </a:r>
            <a:endParaRPr lang="en-US" altLang="ja-JP" sz="1900" dirty="0" smtClean="0"/>
          </a:p>
          <a:p>
            <a:r>
              <a:rPr lang="ja-JP" altLang="en-US" sz="1900" u="sng" dirty="0" smtClean="0"/>
              <a:t>区が結果通知（改善通知書）を事業所へ送付</a:t>
            </a:r>
            <a:endParaRPr lang="en-US" altLang="ja-JP" sz="1900" u="sng" dirty="0" smtClean="0"/>
          </a:p>
          <a:p>
            <a:r>
              <a:rPr lang="ja-JP" altLang="en-US" sz="1900" dirty="0"/>
              <a:t>↓</a:t>
            </a:r>
            <a:endParaRPr lang="en-US" altLang="ja-JP" sz="1900" dirty="0" smtClean="0"/>
          </a:p>
          <a:p>
            <a:r>
              <a:rPr lang="ja-JP" altLang="en-US" sz="1900" u="sng" dirty="0" smtClean="0"/>
              <a:t>事業所が改善報告書を区に提出</a:t>
            </a:r>
            <a:endParaRPr lang="en-US" altLang="ja-JP" sz="1900" u="sng" dirty="0" smtClean="0"/>
          </a:p>
          <a:p>
            <a:r>
              <a:rPr lang="ja-JP" altLang="en-US" sz="1900" dirty="0" smtClean="0"/>
              <a:t>↓</a:t>
            </a:r>
            <a:endParaRPr lang="en-US" altLang="ja-JP" sz="1900" dirty="0" smtClean="0"/>
          </a:p>
          <a:p>
            <a:r>
              <a:rPr lang="ja-JP" altLang="en-US" sz="1900" u="sng" dirty="0"/>
              <a:t>改善報告書</a:t>
            </a:r>
            <a:r>
              <a:rPr lang="ja-JP" altLang="en-US" sz="1900" u="sng" dirty="0" smtClean="0"/>
              <a:t>の受理</a:t>
            </a:r>
            <a:endParaRPr lang="en-US" altLang="ja-JP" sz="1900" u="sng" dirty="0" smtClean="0"/>
          </a:p>
          <a:p>
            <a:pPr algn="l"/>
            <a:endParaRPr lang="en-US" altLang="ja-JP" sz="1900" dirty="0"/>
          </a:p>
          <a:p>
            <a:pPr algn="l"/>
            <a:r>
              <a:rPr lang="en-US" altLang="ja-JP" sz="1900" dirty="0"/>
              <a:t> </a:t>
            </a:r>
            <a:r>
              <a:rPr lang="en-US" altLang="ja-JP" sz="1900" dirty="0" smtClean="0"/>
              <a:t>   </a:t>
            </a:r>
            <a:r>
              <a:rPr lang="ja-JP" altLang="en-US" sz="1900" dirty="0" smtClean="0"/>
              <a:t>実地検査の結果、各事業所において数多くの改善すべき事項が見つかっています。</a:t>
            </a:r>
            <a:endParaRPr lang="en-US" altLang="ja-JP" sz="1900" dirty="0" smtClean="0"/>
          </a:p>
          <a:p>
            <a:pPr algn="l"/>
            <a:r>
              <a:rPr lang="ja-JP" altLang="en-US" sz="1900" dirty="0" smtClean="0"/>
              <a:t>　 この</a:t>
            </a:r>
            <a:r>
              <a:rPr lang="ja-JP" altLang="en-US" sz="1900" dirty="0"/>
              <a:t>資料</a:t>
            </a:r>
            <a:r>
              <a:rPr lang="ja-JP" altLang="en-US" sz="1900" dirty="0" smtClean="0"/>
              <a:t>は、その中から、複数事業所において共通の事例と、それに対する改善指示内容を記載しておりますので参考にしてください。</a:t>
            </a:r>
            <a:endParaRPr lang="en-US" altLang="ja-JP" sz="1900" dirty="0" smtClean="0"/>
          </a:p>
          <a:p>
            <a:pPr algn="l"/>
            <a:endParaRPr lang="en-US" altLang="ja-JP" sz="1900" dirty="0"/>
          </a:p>
          <a:p>
            <a:pPr algn="l"/>
            <a:endParaRPr lang="en-US" altLang="ja-JP" sz="1900" dirty="0" smtClean="0"/>
          </a:p>
          <a:p>
            <a:pPr algn="l"/>
            <a:endParaRPr lang="en-US" altLang="ja-JP" sz="1900" dirty="0"/>
          </a:p>
        </p:txBody>
      </p:sp>
      <p:sp>
        <p:nvSpPr>
          <p:cNvPr id="4" name="スライド番号プレースホルダー 3"/>
          <p:cNvSpPr>
            <a:spLocks noGrp="1"/>
          </p:cNvSpPr>
          <p:nvPr>
            <p:ph type="sldNum" sz="quarter" idx="12"/>
          </p:nvPr>
        </p:nvSpPr>
        <p:spPr/>
        <p:txBody>
          <a:bodyPr/>
          <a:lstStyle/>
          <a:p>
            <a:fld id="{23564F71-E727-4C32-A410-53D39596C3D8}" type="slidenum">
              <a:rPr kumimoji="1" lang="ja-JP" altLang="en-US" smtClean="0"/>
              <a:t>1</a:t>
            </a:fld>
            <a:endParaRPr kumimoji="1" lang="ja-JP" altLang="en-US"/>
          </a:p>
        </p:txBody>
      </p:sp>
      <p:sp>
        <p:nvSpPr>
          <p:cNvPr id="5" name="テキスト ボックス 4"/>
          <p:cNvSpPr txBox="1"/>
          <p:nvPr/>
        </p:nvSpPr>
        <p:spPr>
          <a:xfrm>
            <a:off x="404664" y="755576"/>
            <a:ext cx="6120680" cy="369332"/>
          </a:xfrm>
          <a:prstGeom prst="rect">
            <a:avLst/>
          </a:prstGeom>
          <a:noFill/>
        </p:spPr>
        <p:txBody>
          <a:bodyPr wrap="square" rtlCol="0">
            <a:spAutoFit/>
          </a:bodyPr>
          <a:lstStyle/>
          <a:p>
            <a:r>
              <a:rPr lang="ja-JP" altLang="en-US" dirty="0" smtClean="0">
                <a:latin typeface="HGP明朝E" panose="02020900000000000000" pitchFamily="18" charset="-128"/>
                <a:ea typeface="HGP明朝E" panose="02020900000000000000" pitchFamily="18" charset="-128"/>
              </a:rPr>
              <a:t>  　実地</a:t>
            </a:r>
            <a:r>
              <a:rPr lang="ja-JP" altLang="en-US" dirty="0">
                <a:latin typeface="HGP明朝E" panose="02020900000000000000" pitchFamily="18" charset="-128"/>
                <a:ea typeface="HGP明朝E" panose="02020900000000000000" pitchFamily="18" charset="-128"/>
              </a:rPr>
              <a:t>検査に</a:t>
            </a:r>
            <a:r>
              <a:rPr lang="ja-JP" altLang="en-US" dirty="0" smtClean="0">
                <a:latin typeface="HGP明朝E" panose="02020900000000000000" pitchFamily="18" charset="-128"/>
                <a:ea typeface="HGP明朝E" panose="02020900000000000000" pitchFamily="18" charset="-128"/>
              </a:rPr>
              <a:t>おける</a:t>
            </a:r>
            <a:r>
              <a:rPr lang="ja-JP" altLang="en-US" dirty="0">
                <a:latin typeface="HGP明朝E" panose="02020900000000000000" pitchFamily="18" charset="-128"/>
                <a:ea typeface="HGP明朝E" panose="02020900000000000000" pitchFamily="18" charset="-128"/>
              </a:rPr>
              <a:t>主な</a:t>
            </a:r>
            <a:r>
              <a:rPr lang="ja-JP" altLang="en-US" dirty="0" smtClean="0">
                <a:latin typeface="HGP明朝E" panose="02020900000000000000" pitchFamily="18" charset="-128"/>
                <a:ea typeface="HGP明朝E" panose="02020900000000000000" pitchFamily="18" charset="-128"/>
              </a:rPr>
              <a:t>指摘事例</a:t>
            </a:r>
            <a:r>
              <a:rPr lang="ja-JP" altLang="en-US" dirty="0">
                <a:latin typeface="HGP明朝E" panose="02020900000000000000" pitchFamily="18" charset="-128"/>
                <a:ea typeface="HGP明朝E" panose="02020900000000000000" pitchFamily="18" charset="-128"/>
              </a:rPr>
              <a:t>と</a:t>
            </a:r>
            <a:r>
              <a:rPr lang="ja-JP" altLang="en-US" dirty="0" smtClean="0">
                <a:latin typeface="HGP明朝E" panose="02020900000000000000" pitchFamily="18" charset="-128"/>
                <a:ea typeface="HGP明朝E" panose="02020900000000000000" pitchFamily="18" charset="-128"/>
              </a:rPr>
              <a:t>改善指示について</a:t>
            </a:r>
            <a:endParaRPr kumimoji="1" lang="en-US" altLang="ja-JP" dirty="0" smtClean="0">
              <a:latin typeface="HGP明朝E" panose="02020900000000000000" pitchFamily="18" charset="-128"/>
              <a:ea typeface="HGP明朝E" panose="02020900000000000000" pitchFamily="18" charset="-128"/>
            </a:endParaRPr>
          </a:p>
        </p:txBody>
      </p:sp>
      <p:sp>
        <p:nvSpPr>
          <p:cNvPr id="6" name="正方形/長方形 5"/>
          <p:cNvSpPr/>
          <p:nvPr/>
        </p:nvSpPr>
        <p:spPr>
          <a:xfrm>
            <a:off x="5589240" y="169324"/>
            <a:ext cx="936104" cy="36004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ＭＳ 明朝" panose="02020609040205080304" pitchFamily="17" charset="-128"/>
                <a:ea typeface="ＭＳ 明朝" panose="02020609040205080304" pitchFamily="17" charset="-128"/>
              </a:rPr>
              <a:t>資料１</a:t>
            </a:r>
            <a:endParaRPr kumimoji="1" lang="ja-JP" altLang="en-US"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561406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2656" y="323528"/>
            <a:ext cx="6192688" cy="11095345"/>
          </a:xfrm>
          <a:prstGeom prst="rect">
            <a:avLst/>
          </a:prstGeom>
        </p:spPr>
        <p:txBody>
          <a:bodyPr wrap="square">
            <a:spAutoFit/>
          </a:bodyPr>
          <a:lstStyle/>
          <a:p>
            <a:r>
              <a:rPr lang="ja-JP" altLang="en-US" sz="1300" dirty="0" smtClean="0"/>
              <a:t>第</a:t>
            </a:r>
            <a:r>
              <a:rPr lang="ja-JP" altLang="ja-JP" sz="1300" dirty="0" smtClean="0"/>
              <a:t>７条</a:t>
            </a:r>
            <a:r>
              <a:rPr lang="ja-JP" altLang="ja-JP" sz="1300" dirty="0"/>
              <a:t>　（管理者及びサービス提供責任者の責務）</a:t>
            </a:r>
          </a:p>
          <a:p>
            <a:r>
              <a:rPr lang="ja-JP" altLang="en-US" sz="1300" dirty="0" smtClean="0"/>
              <a:t>１　</a:t>
            </a:r>
            <a:r>
              <a:rPr lang="ja-JP" altLang="ja-JP" sz="1300" dirty="0" smtClean="0"/>
              <a:t>乙</a:t>
            </a:r>
            <a:r>
              <a:rPr lang="ja-JP" altLang="ja-JP" sz="1300" dirty="0"/>
              <a:t>の事業所の管理者は、乙の従業者及び業務の管理を一元的に行わなければ</a:t>
            </a:r>
            <a:r>
              <a:rPr lang="ja-JP" altLang="ja-JP" sz="1300" dirty="0" smtClean="0"/>
              <a:t>なら</a:t>
            </a:r>
            <a:r>
              <a:rPr lang="en-US" altLang="ja-JP" sz="1300" dirty="0" smtClean="0"/>
              <a:t>  </a:t>
            </a:r>
          </a:p>
          <a:p>
            <a:r>
              <a:rPr lang="en-US" altLang="ja-JP" sz="1300" dirty="0"/>
              <a:t> </a:t>
            </a:r>
            <a:r>
              <a:rPr lang="en-US" altLang="ja-JP" sz="1300" dirty="0" smtClean="0"/>
              <a:t>     </a:t>
            </a:r>
            <a:r>
              <a:rPr lang="ja-JP" altLang="ja-JP" sz="1300" dirty="0" smtClean="0"/>
              <a:t>ない</a:t>
            </a:r>
            <a:r>
              <a:rPr lang="ja-JP" altLang="ja-JP" sz="1300" dirty="0"/>
              <a:t>。</a:t>
            </a:r>
          </a:p>
          <a:p>
            <a:r>
              <a:rPr lang="en-US" altLang="ja-JP" sz="1300" dirty="0"/>
              <a:t> </a:t>
            </a:r>
            <a:endParaRPr lang="ja-JP" altLang="ja-JP" sz="1300" dirty="0"/>
          </a:p>
          <a:p>
            <a:r>
              <a:rPr lang="ja-JP" altLang="ja-JP" sz="1300" dirty="0"/>
              <a:t>２　乙の事業所の管理者は、乙の従業者に対して、契約書、江戸川区障害者移動</a:t>
            </a:r>
            <a:r>
              <a:rPr lang="ja-JP" altLang="ja-JP" sz="1300" dirty="0" smtClean="0"/>
              <a:t>支援</a:t>
            </a:r>
            <a:endParaRPr lang="en-US" altLang="ja-JP" sz="1300" dirty="0" smtClean="0"/>
          </a:p>
          <a:p>
            <a:r>
              <a:rPr lang="en-US" altLang="ja-JP" sz="1300" dirty="0"/>
              <a:t> </a:t>
            </a:r>
            <a:r>
              <a:rPr lang="en-US" altLang="ja-JP" sz="1300" dirty="0" smtClean="0"/>
              <a:t>     </a:t>
            </a:r>
            <a:r>
              <a:rPr lang="ja-JP" altLang="ja-JP" sz="1300" dirty="0" smtClean="0"/>
              <a:t>事業</a:t>
            </a:r>
            <a:r>
              <a:rPr lang="ja-JP" altLang="ja-JP" sz="1300" dirty="0"/>
              <a:t>実施要項、江戸川区障害者移動支援事業ガイドラインの規定を遵守</a:t>
            </a:r>
            <a:r>
              <a:rPr lang="ja-JP" altLang="ja-JP" sz="1300" dirty="0" err="1"/>
              <a:t>させる</a:t>
            </a:r>
            <a:r>
              <a:rPr lang="ja-JP" altLang="ja-JP" sz="1300" dirty="0" err="1" smtClean="0"/>
              <a:t>た</a:t>
            </a:r>
            <a:endParaRPr lang="en-US" altLang="ja-JP" sz="1300" dirty="0" smtClean="0"/>
          </a:p>
          <a:p>
            <a:r>
              <a:rPr lang="en-US" altLang="ja-JP" sz="1300" dirty="0"/>
              <a:t> </a:t>
            </a:r>
            <a:r>
              <a:rPr lang="en-US" altLang="ja-JP" sz="1300" dirty="0" smtClean="0"/>
              <a:t>     </a:t>
            </a:r>
            <a:r>
              <a:rPr lang="ja-JP" altLang="ja-JP" sz="1300" dirty="0" err="1" smtClean="0"/>
              <a:t>めに</a:t>
            </a:r>
            <a:r>
              <a:rPr lang="ja-JP" altLang="ja-JP" sz="1300" dirty="0"/>
              <a:t>必要な指揮命令を行う。</a:t>
            </a:r>
          </a:p>
          <a:p>
            <a:r>
              <a:rPr lang="en-US" altLang="ja-JP" sz="1300" dirty="0"/>
              <a:t> </a:t>
            </a:r>
            <a:endParaRPr lang="ja-JP" altLang="ja-JP" sz="1300" dirty="0"/>
          </a:p>
          <a:p>
            <a:r>
              <a:rPr lang="ja-JP" altLang="ja-JP" sz="1300" dirty="0"/>
              <a:t>３　乙のサービス提供責任者は、「移動支援計画書」の作成を行うほか、乙に対する</a:t>
            </a:r>
            <a:r>
              <a:rPr lang="ja-JP" altLang="ja-JP" sz="1300" dirty="0" smtClean="0"/>
              <a:t>利</a:t>
            </a:r>
            <a:endParaRPr lang="en-US" altLang="ja-JP" sz="1300" dirty="0" smtClean="0"/>
          </a:p>
          <a:p>
            <a:r>
              <a:rPr lang="en-US" altLang="ja-JP" sz="1300" dirty="0"/>
              <a:t> </a:t>
            </a:r>
            <a:r>
              <a:rPr lang="en-US" altLang="ja-JP" sz="1300" dirty="0" smtClean="0"/>
              <a:t>     </a:t>
            </a:r>
            <a:r>
              <a:rPr lang="ja-JP" altLang="ja-JP" sz="1300" dirty="0" smtClean="0"/>
              <a:t>用</a:t>
            </a:r>
            <a:r>
              <a:rPr lang="ja-JP" altLang="ja-JP" sz="1300" dirty="0"/>
              <a:t>の申込みに係る調整、従業者に対する技術指導等支援の内容の管理を行う</a:t>
            </a:r>
            <a:r>
              <a:rPr lang="ja-JP" altLang="ja-JP" sz="1300" dirty="0" smtClean="0"/>
              <a:t>もの</a:t>
            </a:r>
            <a:endParaRPr lang="en-US" altLang="ja-JP" sz="1300" dirty="0" smtClean="0"/>
          </a:p>
          <a:p>
            <a:r>
              <a:rPr lang="en-US" altLang="ja-JP" sz="1300" dirty="0"/>
              <a:t> </a:t>
            </a:r>
            <a:r>
              <a:rPr lang="en-US" altLang="ja-JP" sz="1300" dirty="0" smtClean="0"/>
              <a:t>     </a:t>
            </a:r>
            <a:r>
              <a:rPr lang="ja-JP" altLang="ja-JP" sz="1300" dirty="0" smtClean="0"/>
              <a:t>と</a:t>
            </a:r>
            <a:r>
              <a:rPr lang="ja-JP" altLang="ja-JP" sz="1300" dirty="0"/>
              <a:t>する</a:t>
            </a:r>
            <a:r>
              <a:rPr lang="ja-JP" altLang="ja-JP" sz="1300" dirty="0" smtClean="0"/>
              <a:t>。</a:t>
            </a:r>
            <a:endParaRPr lang="en-US" altLang="ja-JP" sz="1300" dirty="0" smtClean="0"/>
          </a:p>
          <a:p>
            <a:endParaRPr lang="en-US" altLang="ja-JP" sz="1300" dirty="0"/>
          </a:p>
          <a:p>
            <a:endParaRPr lang="en-US" altLang="ja-JP" sz="1300" dirty="0" smtClean="0"/>
          </a:p>
          <a:p>
            <a:r>
              <a:rPr lang="ja-JP" altLang="en-US" sz="1300" dirty="0" smtClean="0"/>
              <a:t>具体例と改善指摘</a:t>
            </a:r>
            <a:endParaRPr lang="en-US" altLang="ja-JP" sz="1300" dirty="0" smtClean="0"/>
          </a:p>
          <a:p>
            <a:endParaRPr lang="en-US" altLang="ja-JP" sz="1300" dirty="0" smtClean="0"/>
          </a:p>
          <a:p>
            <a:r>
              <a:rPr lang="ja-JP" altLang="en-US" sz="1300" dirty="0" smtClean="0"/>
              <a:t>（例）サービス提供責任者の責務において、移動支援計画書が未作成の利用者が確認</a:t>
            </a:r>
            <a:endParaRPr lang="en-US" altLang="ja-JP" sz="1300" dirty="0" smtClean="0"/>
          </a:p>
          <a:p>
            <a:r>
              <a:rPr lang="ja-JP" altLang="en-US" sz="1300" dirty="0"/>
              <a:t>　</a:t>
            </a:r>
            <a:r>
              <a:rPr lang="ja-JP" altLang="en-US" sz="1300" dirty="0" smtClean="0"/>
              <a:t>　　 された。</a:t>
            </a:r>
            <a:endParaRPr lang="en-US" altLang="ja-JP" sz="1300" dirty="0" smtClean="0"/>
          </a:p>
          <a:p>
            <a:r>
              <a:rPr lang="ja-JP" altLang="en-US" sz="1300" dirty="0" smtClean="0"/>
              <a:t>（改）利用者全員分を作成してください。</a:t>
            </a:r>
            <a:endParaRPr lang="en-US" altLang="ja-JP" sz="1300" dirty="0" smtClean="0"/>
          </a:p>
          <a:p>
            <a:endParaRPr lang="en-US" altLang="ja-JP" sz="1300" dirty="0"/>
          </a:p>
          <a:p>
            <a:r>
              <a:rPr lang="ja-JP" altLang="en-US" sz="1300" dirty="0" smtClean="0"/>
              <a:t>（例）不適切な内容によるサービスを移動支援サービス費として算定されている。</a:t>
            </a:r>
            <a:endParaRPr lang="en-US" altLang="ja-JP" sz="1300" dirty="0" smtClean="0"/>
          </a:p>
          <a:p>
            <a:r>
              <a:rPr lang="ja-JP" altLang="en-US" sz="1300" dirty="0" smtClean="0"/>
              <a:t>（改）精査し、区へ報告してください。</a:t>
            </a:r>
            <a:endParaRPr lang="en-US" altLang="ja-JP" sz="1300" dirty="0" smtClean="0"/>
          </a:p>
          <a:p>
            <a:endParaRPr lang="en-US" altLang="ja-JP" sz="1300" dirty="0"/>
          </a:p>
          <a:p>
            <a:endParaRPr lang="ja-JP" altLang="ja-JP" sz="1300" dirty="0"/>
          </a:p>
          <a:p>
            <a:endParaRPr lang="en-US" altLang="ja-JP" sz="1300" dirty="0" smtClean="0"/>
          </a:p>
          <a:p>
            <a:endParaRPr lang="en-US" altLang="ja-JP" sz="1300" dirty="0"/>
          </a:p>
          <a:p>
            <a:endParaRPr lang="en-US" altLang="ja-JP" sz="1300" dirty="0" smtClean="0"/>
          </a:p>
          <a:p>
            <a:endParaRPr lang="en-US" altLang="ja-JP" sz="1300" dirty="0"/>
          </a:p>
          <a:p>
            <a:endParaRPr lang="en-US" altLang="ja-JP" sz="1300" dirty="0" smtClean="0"/>
          </a:p>
          <a:p>
            <a:r>
              <a:rPr lang="ja-JP" altLang="en-US" sz="1300" dirty="0" smtClean="0"/>
              <a:t>第</a:t>
            </a:r>
            <a:r>
              <a:rPr lang="ja-JP" altLang="ja-JP" sz="1300" dirty="0" smtClean="0"/>
              <a:t>９条</a:t>
            </a:r>
            <a:r>
              <a:rPr lang="ja-JP" altLang="ja-JP" sz="1300" dirty="0"/>
              <a:t>　（従業者名簿の提出）</a:t>
            </a:r>
          </a:p>
          <a:p>
            <a:r>
              <a:rPr lang="ja-JP" altLang="ja-JP" sz="1300" dirty="0"/>
              <a:t>　乙は、従業者について、区が定める「移動支援従業者名簿」により、委託契約の</a:t>
            </a:r>
            <a:r>
              <a:rPr lang="ja-JP" altLang="ja-JP" sz="1300" dirty="0" smtClean="0"/>
              <a:t>締結</a:t>
            </a:r>
            <a:endParaRPr lang="en-US" altLang="ja-JP" sz="1300" dirty="0" smtClean="0"/>
          </a:p>
          <a:p>
            <a:r>
              <a:rPr lang="en-US" altLang="ja-JP" sz="1300" dirty="0"/>
              <a:t> </a:t>
            </a:r>
            <a:r>
              <a:rPr lang="en-US" altLang="ja-JP" sz="1300" dirty="0" smtClean="0"/>
              <a:t>  </a:t>
            </a:r>
            <a:r>
              <a:rPr lang="ja-JP" altLang="ja-JP" sz="1300" dirty="0" smtClean="0"/>
              <a:t>時</a:t>
            </a:r>
            <a:r>
              <a:rPr lang="ja-JP" altLang="ja-JP" sz="1300" dirty="0"/>
              <a:t>及び内容に変更があったとき、遅滞なく甲に報告するものである</a:t>
            </a:r>
            <a:r>
              <a:rPr lang="ja-JP" altLang="ja-JP" sz="1300" dirty="0" smtClean="0"/>
              <a:t>。</a:t>
            </a:r>
            <a:endParaRPr lang="en-US" altLang="ja-JP" sz="1300" dirty="0" smtClean="0"/>
          </a:p>
          <a:p>
            <a:endParaRPr lang="en-US" altLang="ja-JP" sz="1300" dirty="0"/>
          </a:p>
          <a:p>
            <a:endParaRPr lang="en-US" altLang="ja-JP" sz="1300" dirty="0" smtClean="0"/>
          </a:p>
          <a:p>
            <a:r>
              <a:rPr lang="ja-JP" altLang="en-US" sz="1300" dirty="0" smtClean="0"/>
              <a:t>具体例と改善指摘</a:t>
            </a:r>
            <a:endParaRPr lang="en-US" altLang="ja-JP" sz="1300" dirty="0" smtClean="0"/>
          </a:p>
          <a:p>
            <a:endParaRPr lang="en-US" altLang="ja-JP" sz="1300" dirty="0" smtClean="0"/>
          </a:p>
          <a:p>
            <a:r>
              <a:rPr lang="ja-JP" altLang="en-US" sz="1300" dirty="0" smtClean="0"/>
              <a:t>（例）移動支援従業者名簿の内容が変わっているのが確認された。</a:t>
            </a:r>
            <a:endParaRPr lang="en-US" altLang="ja-JP" sz="1300" dirty="0" smtClean="0"/>
          </a:p>
          <a:p>
            <a:r>
              <a:rPr lang="ja-JP" altLang="en-US" sz="1300" dirty="0" smtClean="0"/>
              <a:t>（改）最新の内容を提出してください。</a:t>
            </a:r>
            <a:endParaRPr lang="en-US" altLang="ja-JP" sz="1300" dirty="0" smtClean="0"/>
          </a:p>
          <a:p>
            <a:endParaRPr lang="en-US" altLang="ja-JP" sz="1300" dirty="0"/>
          </a:p>
          <a:p>
            <a:endParaRPr lang="en-US" altLang="ja-JP" sz="1300" dirty="0"/>
          </a:p>
          <a:p>
            <a:endParaRPr lang="en-US" altLang="ja-JP" sz="1300" dirty="0" smtClean="0"/>
          </a:p>
          <a:p>
            <a:endParaRPr lang="en-US" altLang="ja-JP" sz="1300" dirty="0" smtClean="0"/>
          </a:p>
          <a:p>
            <a:endParaRPr lang="en-US" altLang="ja-JP" sz="1300" dirty="0" smtClean="0"/>
          </a:p>
          <a:p>
            <a:endParaRPr lang="en-US" altLang="ja-JP" sz="1300" dirty="0"/>
          </a:p>
          <a:p>
            <a:endParaRPr lang="en-US" altLang="ja-JP" sz="1300" dirty="0" smtClean="0"/>
          </a:p>
          <a:p>
            <a:endParaRPr lang="en-US" altLang="ja-JP" sz="1300" dirty="0" smtClean="0"/>
          </a:p>
          <a:p>
            <a:endParaRPr lang="en-US" altLang="ja-JP" sz="1300" dirty="0"/>
          </a:p>
          <a:p>
            <a:endParaRPr lang="en-US" altLang="ja-JP" sz="1300" dirty="0"/>
          </a:p>
          <a:p>
            <a:endParaRPr lang="en-US" altLang="ja-JP" sz="1300" dirty="0" smtClean="0"/>
          </a:p>
          <a:p>
            <a:endParaRPr lang="en-US" altLang="ja-JP" sz="1300" dirty="0"/>
          </a:p>
          <a:p>
            <a:endParaRPr lang="en-US" altLang="ja-JP" sz="1300" dirty="0"/>
          </a:p>
          <a:p>
            <a:endParaRPr lang="en-US" altLang="ja-JP" sz="1300" dirty="0" smtClean="0"/>
          </a:p>
          <a:p>
            <a:endParaRPr lang="en-US" altLang="ja-JP" sz="1300" dirty="0"/>
          </a:p>
          <a:p>
            <a:endParaRPr lang="en-US" altLang="ja-JP" sz="1300" dirty="0" smtClean="0"/>
          </a:p>
          <a:p>
            <a:endParaRPr lang="en-US" altLang="ja-JP" sz="1300" dirty="0"/>
          </a:p>
          <a:p>
            <a:endParaRPr lang="ja-JP" altLang="ja-JP" sz="1300" dirty="0"/>
          </a:p>
        </p:txBody>
      </p:sp>
      <p:cxnSp>
        <p:nvCxnSpPr>
          <p:cNvPr id="3" name="直線コネクタ 2"/>
          <p:cNvCxnSpPr/>
          <p:nvPr/>
        </p:nvCxnSpPr>
        <p:spPr>
          <a:xfrm>
            <a:off x="0" y="5220072"/>
            <a:ext cx="6858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10</a:t>
            </a:fld>
            <a:endParaRPr kumimoji="1" lang="ja-JP" altLang="en-US"/>
          </a:p>
        </p:txBody>
      </p:sp>
    </p:spTree>
    <p:extLst>
      <p:ext uri="{BB962C8B-B14F-4D97-AF65-F5344CB8AC3E}">
        <p14:creationId xmlns:p14="http://schemas.microsoft.com/office/powerpoint/2010/main" val="3554718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2900" y="323528"/>
            <a:ext cx="6172200" cy="7844691"/>
          </a:xfrm>
        </p:spPr>
        <p:txBody>
          <a:bodyPr>
            <a:normAutofit lnSpcReduction="10000"/>
          </a:bodyPr>
          <a:lstStyle/>
          <a:p>
            <a:pPr marL="0" indent="0">
              <a:buNone/>
            </a:pPr>
            <a:r>
              <a:rPr lang="ja-JP" altLang="en-US" sz="1300" dirty="0" smtClean="0"/>
              <a:t>第</a:t>
            </a:r>
            <a:r>
              <a:rPr lang="ja-JP" altLang="ja-JP" sz="1300" dirty="0" smtClean="0"/>
              <a:t>１０条</a:t>
            </a:r>
            <a:r>
              <a:rPr lang="ja-JP" altLang="ja-JP" sz="1300" dirty="0"/>
              <a:t>　（利用者との契約内容の報告）</a:t>
            </a:r>
          </a:p>
          <a:p>
            <a:pPr marL="0" indent="0">
              <a:buNone/>
            </a:pPr>
            <a:r>
              <a:rPr lang="ja-JP" altLang="en-US" sz="1300" dirty="0" smtClean="0"/>
              <a:t>　　</a:t>
            </a:r>
            <a:r>
              <a:rPr lang="ja-JP" altLang="ja-JP" sz="1300" dirty="0" smtClean="0"/>
              <a:t>乙</a:t>
            </a:r>
            <a:r>
              <a:rPr lang="ja-JP" altLang="ja-JP" sz="1300" dirty="0"/>
              <a:t>は、利用者との間で契約を締結したとき、契約支給量を変更したとき及び契約</a:t>
            </a:r>
            <a:r>
              <a:rPr lang="ja-JP" altLang="ja-JP" sz="1300" dirty="0" smtClean="0"/>
              <a:t>を</a:t>
            </a:r>
            <a:endParaRPr lang="en-US" altLang="ja-JP" sz="1300" dirty="0" smtClean="0"/>
          </a:p>
          <a:p>
            <a:pPr marL="0" indent="0">
              <a:buNone/>
            </a:pPr>
            <a:r>
              <a:rPr lang="ja-JP" altLang="en-US" sz="1300" dirty="0"/>
              <a:t>　</a:t>
            </a:r>
            <a:r>
              <a:rPr lang="ja-JP" altLang="en-US" sz="1300" dirty="0" smtClean="0"/>
              <a:t>　</a:t>
            </a:r>
            <a:r>
              <a:rPr lang="ja-JP" altLang="ja-JP" sz="1300" dirty="0" smtClean="0"/>
              <a:t>終了</a:t>
            </a:r>
            <a:r>
              <a:rPr lang="ja-JP" altLang="ja-JP" sz="1300" dirty="0"/>
              <a:t>したときは、受給者証に必要事項を記載し、甲が定める「契約内容（地域</a:t>
            </a:r>
            <a:r>
              <a:rPr lang="ja-JP" altLang="ja-JP" sz="1300" dirty="0" smtClean="0"/>
              <a:t>生活</a:t>
            </a:r>
            <a:endParaRPr lang="en-US" altLang="ja-JP" sz="1300" dirty="0" smtClean="0"/>
          </a:p>
          <a:p>
            <a:pPr marL="0" indent="0">
              <a:buNone/>
            </a:pPr>
            <a:r>
              <a:rPr lang="ja-JP" altLang="en-US" sz="1300" dirty="0"/>
              <a:t>　</a:t>
            </a:r>
            <a:r>
              <a:rPr lang="ja-JP" altLang="en-US" sz="1300" dirty="0" smtClean="0"/>
              <a:t>　</a:t>
            </a:r>
            <a:r>
              <a:rPr lang="ja-JP" altLang="ja-JP" sz="1300" dirty="0" smtClean="0"/>
              <a:t>支援</a:t>
            </a:r>
            <a:r>
              <a:rPr lang="ja-JP" altLang="ja-JP" sz="1300" dirty="0"/>
              <a:t>事業受給者証記載事項）報告書」を甲に提出するものとする</a:t>
            </a:r>
            <a:r>
              <a:rPr lang="ja-JP" altLang="ja-JP" sz="1300" dirty="0" smtClean="0"/>
              <a:t>。</a:t>
            </a:r>
            <a:endParaRPr lang="en-US" altLang="ja-JP" sz="1300" dirty="0" smtClean="0"/>
          </a:p>
          <a:p>
            <a:pPr marL="0" indent="0">
              <a:buNone/>
            </a:pPr>
            <a:endParaRPr lang="en-US" altLang="ja-JP" sz="1300" dirty="0"/>
          </a:p>
          <a:p>
            <a:pPr marL="0" indent="0">
              <a:buNone/>
            </a:pPr>
            <a:endParaRPr lang="en-US" altLang="ja-JP" sz="1300" dirty="0" smtClean="0"/>
          </a:p>
          <a:p>
            <a:pPr marL="0" indent="0">
              <a:buNone/>
            </a:pPr>
            <a:r>
              <a:rPr lang="ja-JP" altLang="en-US" sz="1300" dirty="0" smtClean="0"/>
              <a:t>具体例と改善指摘</a:t>
            </a:r>
            <a:endParaRPr lang="en-US" altLang="ja-JP" sz="1300" dirty="0" smtClean="0"/>
          </a:p>
          <a:p>
            <a:pPr marL="0" indent="0">
              <a:buNone/>
            </a:pPr>
            <a:endParaRPr lang="en-US" altLang="ja-JP" sz="1300" dirty="0" smtClean="0"/>
          </a:p>
          <a:p>
            <a:pPr marL="0" indent="0">
              <a:buNone/>
            </a:pPr>
            <a:r>
              <a:rPr lang="ja-JP" altLang="en-US" sz="1300" dirty="0" smtClean="0"/>
              <a:t>（例）受給者証の取扱いにおいて、契約日の記入漏れが確認された。</a:t>
            </a:r>
            <a:endParaRPr lang="en-US" altLang="ja-JP" sz="1300" dirty="0" smtClean="0"/>
          </a:p>
          <a:p>
            <a:pPr marL="0" indent="0">
              <a:buNone/>
            </a:pPr>
            <a:r>
              <a:rPr lang="ja-JP" altLang="en-US" sz="1300" dirty="0" smtClean="0"/>
              <a:t>（改）定期的に受給者証の確認をする等の対策を講じてください。</a:t>
            </a:r>
            <a:endParaRPr lang="en-US" altLang="ja-JP" sz="1300" dirty="0" smtClean="0"/>
          </a:p>
          <a:p>
            <a:pPr marL="0" indent="0">
              <a:buNone/>
            </a:pPr>
            <a:endParaRPr lang="en-US" altLang="ja-JP" sz="1300" dirty="0"/>
          </a:p>
          <a:p>
            <a:pPr marL="0" indent="0">
              <a:buNone/>
            </a:pPr>
            <a:r>
              <a:rPr lang="ja-JP" altLang="en-US" sz="1300" dirty="0" smtClean="0"/>
              <a:t>（例）契約内容報告書（第２０条様式）に関して、利用者との間で契約を終了しているに</a:t>
            </a:r>
            <a:endParaRPr lang="en-US" altLang="ja-JP" sz="1300" dirty="0" smtClean="0"/>
          </a:p>
          <a:p>
            <a:pPr marL="0" indent="0">
              <a:buNone/>
            </a:pPr>
            <a:r>
              <a:rPr lang="ja-JP" altLang="en-US" sz="1300" dirty="0"/>
              <a:t>　</a:t>
            </a:r>
            <a:r>
              <a:rPr lang="ja-JP" altLang="en-US" sz="1300" dirty="0" smtClean="0"/>
              <a:t>　　もかかわらず、区への提出が確認できなかった。</a:t>
            </a:r>
            <a:endParaRPr lang="en-US" altLang="ja-JP" sz="1300" dirty="0" smtClean="0"/>
          </a:p>
          <a:p>
            <a:pPr marL="0" indent="0">
              <a:buNone/>
            </a:pPr>
            <a:r>
              <a:rPr lang="ja-JP" altLang="en-US" sz="1300" dirty="0" smtClean="0"/>
              <a:t>（改）速やかに区に提出してください。</a:t>
            </a:r>
            <a:endParaRPr lang="en-US" altLang="ja-JP" sz="1300" dirty="0" smtClean="0"/>
          </a:p>
          <a:p>
            <a:pPr marL="0" indent="0">
              <a:buNone/>
            </a:pPr>
            <a:endParaRPr lang="en-US" altLang="ja-JP" sz="1300" dirty="0"/>
          </a:p>
          <a:p>
            <a:pPr marL="0" indent="0">
              <a:buNone/>
            </a:pPr>
            <a:endParaRPr lang="en-US" altLang="ja-JP" sz="1300" dirty="0" smtClean="0"/>
          </a:p>
          <a:p>
            <a:pPr marL="0" indent="0">
              <a:buNone/>
            </a:pPr>
            <a:endParaRPr lang="en-US" altLang="ja-JP" sz="1400" dirty="0" smtClean="0"/>
          </a:p>
          <a:p>
            <a:pPr marL="0" indent="0">
              <a:buNone/>
            </a:pPr>
            <a:endParaRPr lang="en-US" altLang="ja-JP" sz="1400" dirty="0" smtClean="0"/>
          </a:p>
          <a:p>
            <a:pPr marL="0" indent="0">
              <a:buNone/>
            </a:pPr>
            <a:endParaRPr lang="en-US" altLang="ja-JP" sz="1400" dirty="0" smtClean="0"/>
          </a:p>
          <a:p>
            <a:pPr marL="0" indent="0">
              <a:buNone/>
            </a:pPr>
            <a:endParaRPr lang="en-US" altLang="ja-JP" sz="1300" dirty="0" smtClean="0"/>
          </a:p>
          <a:p>
            <a:pPr marL="0" indent="0">
              <a:buNone/>
            </a:pPr>
            <a:endParaRPr lang="en-US" altLang="ja-JP" sz="1300" dirty="0"/>
          </a:p>
          <a:p>
            <a:pPr marL="0" indent="0">
              <a:buNone/>
            </a:pPr>
            <a:endParaRPr lang="en-US" altLang="ja-JP" sz="1300" dirty="0" smtClean="0"/>
          </a:p>
          <a:p>
            <a:pPr marL="0" indent="0">
              <a:buNone/>
            </a:pPr>
            <a:r>
              <a:rPr lang="ja-JP" altLang="en-US" sz="1300" dirty="0" smtClean="0"/>
              <a:t>第</a:t>
            </a:r>
            <a:r>
              <a:rPr lang="ja-JP" altLang="ja-JP" sz="1300" dirty="0" smtClean="0"/>
              <a:t>３０条</a:t>
            </a:r>
            <a:r>
              <a:rPr lang="ja-JP" altLang="ja-JP" sz="1300" dirty="0"/>
              <a:t>　（会計の区分）</a:t>
            </a:r>
          </a:p>
          <a:p>
            <a:pPr marL="0" indent="0">
              <a:buNone/>
            </a:pPr>
            <a:r>
              <a:rPr lang="ja-JP" altLang="en-US" sz="1300" dirty="0" smtClean="0"/>
              <a:t>　　</a:t>
            </a:r>
            <a:r>
              <a:rPr lang="ja-JP" altLang="ja-JP" sz="1300" dirty="0" smtClean="0"/>
              <a:t>乙</a:t>
            </a:r>
            <a:r>
              <a:rPr lang="ja-JP" altLang="ja-JP" sz="1300" dirty="0"/>
              <a:t>は、移動支援事業所ごとに経理を区分するとともに、事業の会計を</a:t>
            </a:r>
            <a:r>
              <a:rPr lang="ja-JP" altLang="ja-JP" sz="1300" dirty="0" smtClean="0"/>
              <a:t>その他</a:t>
            </a:r>
            <a:r>
              <a:rPr lang="ja-JP" altLang="en-US" sz="1300" dirty="0" smtClean="0"/>
              <a:t>　</a:t>
            </a:r>
            <a:endParaRPr lang="en-US" altLang="ja-JP" sz="1300" dirty="0" smtClean="0"/>
          </a:p>
          <a:p>
            <a:pPr marL="0" indent="0">
              <a:buNone/>
            </a:pPr>
            <a:r>
              <a:rPr lang="ja-JP" altLang="en-US" sz="1300" dirty="0"/>
              <a:t>　</a:t>
            </a:r>
            <a:r>
              <a:rPr lang="ja-JP" altLang="en-US" sz="1300" dirty="0" smtClean="0"/>
              <a:t>　</a:t>
            </a:r>
            <a:r>
              <a:rPr lang="ja-JP" altLang="ja-JP" sz="1300" dirty="0" smtClean="0"/>
              <a:t>の</a:t>
            </a:r>
            <a:r>
              <a:rPr lang="ja-JP" altLang="ja-JP" sz="1300" dirty="0"/>
              <a:t>事業の会計と区分しなければならない</a:t>
            </a:r>
            <a:r>
              <a:rPr lang="ja-JP" altLang="ja-JP" sz="1300" dirty="0" smtClean="0"/>
              <a:t>。</a:t>
            </a:r>
            <a:endParaRPr lang="en-US" altLang="ja-JP" sz="1300" dirty="0" smtClean="0"/>
          </a:p>
          <a:p>
            <a:pPr marL="0" indent="0">
              <a:buNone/>
            </a:pPr>
            <a:endParaRPr lang="en-US" altLang="ja-JP" sz="1400" dirty="0" smtClean="0"/>
          </a:p>
          <a:p>
            <a:pPr marL="0" indent="0">
              <a:buNone/>
            </a:pPr>
            <a:endParaRPr lang="en-US" altLang="ja-JP" sz="1400" dirty="0" smtClean="0"/>
          </a:p>
          <a:p>
            <a:pPr marL="0" indent="0">
              <a:buNone/>
            </a:pPr>
            <a:r>
              <a:rPr lang="ja-JP" altLang="en-US" sz="1300" dirty="0" smtClean="0"/>
              <a:t>具体</a:t>
            </a:r>
            <a:r>
              <a:rPr lang="ja-JP" altLang="en-US" sz="1300" dirty="0"/>
              <a:t>例</a:t>
            </a:r>
            <a:r>
              <a:rPr lang="ja-JP" altLang="en-US" sz="1300" dirty="0" smtClean="0"/>
              <a:t>と改善指摘</a:t>
            </a:r>
            <a:endParaRPr lang="en-US" altLang="ja-JP" sz="1300" dirty="0" smtClean="0"/>
          </a:p>
          <a:p>
            <a:pPr marL="0" indent="0">
              <a:buNone/>
            </a:pPr>
            <a:endParaRPr lang="en-US" altLang="ja-JP" sz="1300" dirty="0" smtClean="0"/>
          </a:p>
          <a:p>
            <a:pPr marL="0" indent="0">
              <a:buNone/>
            </a:pPr>
            <a:r>
              <a:rPr lang="ja-JP" altLang="en-US" sz="1300" dirty="0" smtClean="0"/>
              <a:t>（例）会計において、事業所ごとに経理を区分していないことが確認された。</a:t>
            </a:r>
            <a:endParaRPr lang="en-US" altLang="ja-JP" sz="1300" dirty="0" smtClean="0"/>
          </a:p>
          <a:p>
            <a:pPr marL="0" indent="0">
              <a:buNone/>
            </a:pPr>
            <a:r>
              <a:rPr lang="ja-JP" altLang="en-US" sz="1300" dirty="0"/>
              <a:t>（</a:t>
            </a:r>
            <a:r>
              <a:rPr lang="ja-JP" altLang="en-US" sz="1300" dirty="0" smtClean="0"/>
              <a:t>改）事業所ごとに経理を区分してください。</a:t>
            </a:r>
            <a:endParaRPr lang="en-US" altLang="ja-JP" sz="1300" dirty="0" smtClean="0"/>
          </a:p>
          <a:p>
            <a:pPr marL="0" indent="0">
              <a:buNone/>
            </a:pPr>
            <a:endParaRPr lang="en-US" altLang="ja-JP" sz="1300" dirty="0"/>
          </a:p>
          <a:p>
            <a:pPr marL="0" indent="0">
              <a:buNone/>
            </a:pPr>
            <a:r>
              <a:rPr lang="ja-JP" altLang="en-US" sz="1300" dirty="0" smtClean="0"/>
              <a:t>（例）会計において、移動支援</a:t>
            </a:r>
            <a:r>
              <a:rPr lang="ja-JP" altLang="en-US" sz="1300" dirty="0"/>
              <a:t>事業</a:t>
            </a:r>
            <a:r>
              <a:rPr lang="ja-JP" altLang="en-US" sz="1300" dirty="0" smtClean="0"/>
              <a:t>と居宅介護事業で会計が区分されていなかった。</a:t>
            </a:r>
            <a:endParaRPr lang="en-US" altLang="ja-JP" sz="1300" dirty="0" smtClean="0"/>
          </a:p>
          <a:p>
            <a:pPr marL="0" indent="0">
              <a:buNone/>
            </a:pPr>
            <a:r>
              <a:rPr lang="ja-JP" altLang="en-US" sz="1300" dirty="0" smtClean="0"/>
              <a:t>（改）移動支援と居宅介護は別の</a:t>
            </a:r>
            <a:r>
              <a:rPr lang="ja-JP" altLang="en-US" sz="1300" dirty="0"/>
              <a:t>事業</a:t>
            </a:r>
            <a:r>
              <a:rPr lang="ja-JP" altLang="en-US" sz="1300" dirty="0" smtClean="0"/>
              <a:t>ですので、会計を区分してください。</a:t>
            </a:r>
            <a:endParaRPr lang="ja-JP" altLang="ja-JP" sz="1300" dirty="0"/>
          </a:p>
          <a:p>
            <a:pPr marL="0" indent="0">
              <a:buNone/>
            </a:pPr>
            <a:endParaRPr lang="ja-JP" altLang="ja-JP" sz="1300" dirty="0"/>
          </a:p>
          <a:p>
            <a:pPr marL="0" indent="0">
              <a:buNone/>
            </a:pPr>
            <a:endParaRPr kumimoji="1" lang="ja-JP" altLang="en-US" dirty="0"/>
          </a:p>
        </p:txBody>
      </p:sp>
      <p:cxnSp>
        <p:nvCxnSpPr>
          <p:cNvPr id="4" name="直線コネクタ 3"/>
          <p:cNvCxnSpPr/>
          <p:nvPr/>
        </p:nvCxnSpPr>
        <p:spPr>
          <a:xfrm>
            <a:off x="0" y="4211960"/>
            <a:ext cx="6858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11</a:t>
            </a:fld>
            <a:endParaRPr kumimoji="1" lang="ja-JP" altLang="en-US"/>
          </a:p>
        </p:txBody>
      </p:sp>
    </p:spTree>
    <p:extLst>
      <p:ext uri="{BB962C8B-B14F-4D97-AF65-F5344CB8AC3E}">
        <p14:creationId xmlns:p14="http://schemas.microsoft.com/office/powerpoint/2010/main" val="4066362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2900" y="323528"/>
            <a:ext cx="6172200" cy="7844691"/>
          </a:xfrm>
        </p:spPr>
        <p:txBody>
          <a:bodyPr>
            <a:normAutofit/>
          </a:bodyPr>
          <a:lstStyle/>
          <a:p>
            <a:pPr marL="0" indent="0">
              <a:buNone/>
            </a:pPr>
            <a:r>
              <a:rPr lang="ja-JP" altLang="en-US" sz="1300" dirty="0" smtClean="0"/>
              <a:t>第</a:t>
            </a:r>
            <a:r>
              <a:rPr lang="ja-JP" altLang="ja-JP" sz="1300" dirty="0" smtClean="0"/>
              <a:t>３２条</a:t>
            </a:r>
            <a:r>
              <a:rPr lang="ja-JP" altLang="ja-JP" sz="1300" dirty="0"/>
              <a:t>　（ガイドラインの遵守）</a:t>
            </a:r>
          </a:p>
          <a:p>
            <a:pPr marL="0" indent="0">
              <a:buNone/>
            </a:pPr>
            <a:r>
              <a:rPr lang="ja-JP" altLang="en-US" sz="1300" dirty="0" smtClean="0"/>
              <a:t>　　</a:t>
            </a:r>
            <a:r>
              <a:rPr lang="ja-JP" altLang="ja-JP" sz="1300" dirty="0" smtClean="0"/>
              <a:t>乙</a:t>
            </a:r>
            <a:r>
              <a:rPr lang="ja-JP" altLang="ja-JP" sz="1300" dirty="0"/>
              <a:t>は、事業を実施するに当たっては、「江戸川区障害者移動支援事業ガイドライン</a:t>
            </a:r>
            <a:r>
              <a:rPr lang="ja-JP" altLang="ja-JP" sz="1300" dirty="0" smtClean="0"/>
              <a:t>」</a:t>
            </a:r>
            <a:r>
              <a:rPr lang="ja-JP" altLang="en-US" sz="1300" dirty="0" smtClean="0"/>
              <a:t>　</a:t>
            </a:r>
            <a:endParaRPr lang="en-US" altLang="ja-JP" sz="1300" dirty="0" smtClean="0"/>
          </a:p>
          <a:p>
            <a:pPr marL="0" indent="0">
              <a:buNone/>
            </a:pPr>
            <a:r>
              <a:rPr lang="ja-JP" altLang="en-US" sz="1300" dirty="0"/>
              <a:t>　</a:t>
            </a:r>
            <a:r>
              <a:rPr lang="ja-JP" altLang="en-US" sz="1300" dirty="0" smtClean="0"/>
              <a:t>　</a:t>
            </a:r>
            <a:r>
              <a:rPr lang="ja-JP" altLang="ja-JP" sz="1300" dirty="0" smtClean="0"/>
              <a:t>を</a:t>
            </a:r>
            <a:r>
              <a:rPr lang="ja-JP" altLang="ja-JP" sz="1300" dirty="0"/>
              <a:t>遵守しなければならない。</a:t>
            </a:r>
          </a:p>
          <a:p>
            <a:pPr marL="0" indent="0">
              <a:buNone/>
            </a:pPr>
            <a:endParaRPr kumimoji="1" lang="en-US" altLang="ja-JP" sz="1300" dirty="0" smtClean="0"/>
          </a:p>
          <a:p>
            <a:pPr marL="0" indent="0">
              <a:buNone/>
            </a:pPr>
            <a:endParaRPr kumimoji="1" lang="en-US" altLang="ja-JP" sz="1300" dirty="0" smtClean="0"/>
          </a:p>
          <a:p>
            <a:pPr marL="0" indent="0">
              <a:buNone/>
            </a:pPr>
            <a:r>
              <a:rPr kumimoji="1" lang="ja-JP" altLang="en-US" sz="1300" dirty="0" smtClean="0"/>
              <a:t>具体例と改善指摘</a:t>
            </a:r>
            <a:endParaRPr kumimoji="1" lang="en-US" altLang="ja-JP" sz="1300" dirty="0" smtClean="0"/>
          </a:p>
          <a:p>
            <a:pPr marL="0" indent="0">
              <a:buNone/>
            </a:pPr>
            <a:endParaRPr lang="en-US" altLang="ja-JP" sz="1300" dirty="0" smtClean="0"/>
          </a:p>
          <a:p>
            <a:pPr marL="0" indent="0">
              <a:buNone/>
            </a:pPr>
            <a:r>
              <a:rPr lang="ja-JP" altLang="en-US" sz="1300" dirty="0" smtClean="0"/>
              <a:t>（例）</a:t>
            </a:r>
            <a:r>
              <a:rPr lang="ja-JP" altLang="ja-JP" sz="1300" dirty="0"/>
              <a:t>移動支援サービス費と居宅介護サービス費の重複請求が確認されました</a:t>
            </a:r>
            <a:r>
              <a:rPr lang="ja-JP" altLang="ja-JP" sz="1300" dirty="0" smtClean="0"/>
              <a:t>。</a:t>
            </a:r>
            <a:endParaRPr lang="en-US" altLang="ja-JP" sz="1300" dirty="0" smtClean="0"/>
          </a:p>
          <a:p>
            <a:pPr marL="0" indent="0">
              <a:buNone/>
            </a:pPr>
            <a:r>
              <a:rPr kumimoji="1" lang="ja-JP" altLang="en-US" sz="1300" dirty="0" smtClean="0"/>
              <a:t>（改）正確な時間・金額に是正し、区に報告してください。また、こうした事態が今後起き</a:t>
            </a:r>
            <a:endParaRPr kumimoji="1" lang="en-US" altLang="ja-JP" sz="1300" dirty="0" smtClean="0"/>
          </a:p>
          <a:p>
            <a:pPr marL="0" indent="0">
              <a:buNone/>
            </a:pPr>
            <a:r>
              <a:rPr lang="ja-JP" altLang="en-US" sz="1300" dirty="0"/>
              <a:t>　</a:t>
            </a:r>
            <a:r>
              <a:rPr lang="ja-JP" altLang="en-US" sz="1300" dirty="0" smtClean="0"/>
              <a:t>　　 </a:t>
            </a:r>
            <a:r>
              <a:rPr kumimoji="1" lang="ja-JP" altLang="en-US" sz="1300" dirty="0" smtClean="0"/>
              <a:t>ないように事業所の体制等を検討してください。</a:t>
            </a:r>
            <a:endParaRPr kumimoji="1" lang="en-US" altLang="ja-JP" sz="1300" dirty="0" smtClean="0"/>
          </a:p>
          <a:p>
            <a:pPr marL="0" indent="0">
              <a:buNone/>
            </a:pPr>
            <a:endParaRPr lang="en-US" altLang="ja-JP" sz="1300" dirty="0"/>
          </a:p>
          <a:p>
            <a:pPr marL="0" indent="0">
              <a:buNone/>
            </a:pPr>
            <a:endParaRPr kumimoji="1" lang="en-US" altLang="ja-JP" sz="1300" dirty="0" smtClean="0"/>
          </a:p>
          <a:p>
            <a:pPr marL="0" indent="0">
              <a:buNone/>
            </a:pPr>
            <a:endParaRPr lang="en-US" altLang="ja-JP" sz="1300" dirty="0"/>
          </a:p>
          <a:p>
            <a:pPr marL="0" indent="0">
              <a:buNone/>
            </a:pPr>
            <a:endParaRPr kumimoji="1" lang="en-US" altLang="ja-JP" sz="1300" dirty="0" smtClean="0"/>
          </a:p>
          <a:p>
            <a:pPr marL="0" indent="0">
              <a:buNone/>
            </a:pPr>
            <a:endParaRPr lang="en-US" altLang="ja-JP" sz="1300" dirty="0" smtClean="0"/>
          </a:p>
          <a:p>
            <a:pPr marL="0" indent="0">
              <a:buNone/>
            </a:pPr>
            <a:endParaRPr lang="en-US" altLang="ja-JP" sz="1300" dirty="0" smtClean="0"/>
          </a:p>
          <a:p>
            <a:pPr marL="0" indent="0">
              <a:buNone/>
            </a:pPr>
            <a:endParaRPr lang="en-US" altLang="ja-JP" sz="1300" dirty="0" smtClean="0"/>
          </a:p>
          <a:p>
            <a:pPr marL="0" indent="0">
              <a:buNone/>
            </a:pPr>
            <a:endParaRPr lang="en-US" altLang="ja-JP" sz="1300" dirty="0"/>
          </a:p>
          <a:p>
            <a:pPr marL="0" indent="0">
              <a:buNone/>
            </a:pPr>
            <a:endParaRPr lang="en-US" altLang="ja-JP" sz="1300" dirty="0" smtClean="0"/>
          </a:p>
          <a:p>
            <a:pPr marL="0" indent="0">
              <a:buNone/>
            </a:pPr>
            <a:endParaRPr lang="en-US" altLang="ja-JP" sz="1300" dirty="0"/>
          </a:p>
          <a:p>
            <a:pPr marL="0" indent="0">
              <a:buNone/>
            </a:pPr>
            <a:endParaRPr lang="en-US" altLang="ja-JP" sz="1300" dirty="0" smtClean="0"/>
          </a:p>
          <a:p>
            <a:pPr marL="0" indent="0">
              <a:buNone/>
            </a:pPr>
            <a:r>
              <a:rPr lang="ja-JP" altLang="en-US" sz="1300" dirty="0" smtClean="0"/>
              <a:t>第</a:t>
            </a:r>
            <a:r>
              <a:rPr lang="ja-JP" altLang="ja-JP" sz="1300" dirty="0" smtClean="0"/>
              <a:t>３７条</a:t>
            </a:r>
            <a:r>
              <a:rPr lang="ja-JP" altLang="ja-JP" sz="1300" dirty="0"/>
              <a:t>　（事故発生時の対応）</a:t>
            </a:r>
          </a:p>
          <a:p>
            <a:pPr marL="0" indent="0">
              <a:buNone/>
            </a:pPr>
            <a:r>
              <a:rPr lang="en-US" altLang="ja-JP" sz="1300" dirty="0" smtClean="0"/>
              <a:t>      </a:t>
            </a:r>
            <a:r>
              <a:rPr lang="ja-JP" altLang="ja-JP" sz="1300" dirty="0" smtClean="0"/>
              <a:t>乙</a:t>
            </a:r>
            <a:r>
              <a:rPr lang="ja-JP" altLang="ja-JP" sz="1300" dirty="0"/>
              <a:t>は、支援の実施中に事故等が発生した場合は、直ちに甲及び利用者の家族に</a:t>
            </a:r>
            <a:r>
              <a:rPr lang="ja-JP" altLang="ja-JP" sz="1300" dirty="0" smtClean="0"/>
              <a:t>連</a:t>
            </a:r>
            <a:endParaRPr lang="en-US" altLang="ja-JP" sz="1300" dirty="0" smtClean="0"/>
          </a:p>
          <a:p>
            <a:pPr marL="0" indent="0">
              <a:buNone/>
            </a:pPr>
            <a:r>
              <a:rPr lang="en-US" altLang="ja-JP" sz="1300" dirty="0"/>
              <a:t> </a:t>
            </a:r>
            <a:r>
              <a:rPr lang="en-US" altLang="ja-JP" sz="1300" dirty="0" smtClean="0"/>
              <a:t>     </a:t>
            </a:r>
            <a:r>
              <a:rPr lang="ja-JP" altLang="ja-JP" sz="1300" dirty="0" smtClean="0"/>
              <a:t>絡</a:t>
            </a:r>
            <a:r>
              <a:rPr lang="ja-JP" altLang="ja-JP" sz="1300" dirty="0"/>
              <a:t>するとともに必要な措置を講ずるものとする</a:t>
            </a:r>
            <a:r>
              <a:rPr lang="ja-JP" altLang="ja-JP" sz="1300" dirty="0" smtClean="0"/>
              <a:t>。</a:t>
            </a:r>
            <a:endParaRPr lang="en-US" altLang="ja-JP" sz="1300" dirty="0" smtClean="0"/>
          </a:p>
          <a:p>
            <a:pPr marL="0" indent="0">
              <a:buNone/>
            </a:pPr>
            <a:endParaRPr lang="en-US" altLang="ja-JP" sz="1300" dirty="0"/>
          </a:p>
          <a:p>
            <a:pPr marL="0" indent="0">
              <a:buNone/>
            </a:pPr>
            <a:endParaRPr lang="en-US" altLang="ja-JP" sz="1300" dirty="0" smtClean="0"/>
          </a:p>
          <a:p>
            <a:pPr marL="0" indent="0">
              <a:buNone/>
            </a:pPr>
            <a:r>
              <a:rPr lang="ja-JP" altLang="en-US" sz="1300" dirty="0" smtClean="0"/>
              <a:t>具体例と改善指摘</a:t>
            </a:r>
            <a:endParaRPr lang="en-US" altLang="ja-JP" sz="1300" dirty="0" smtClean="0"/>
          </a:p>
          <a:p>
            <a:pPr marL="0" indent="0">
              <a:buNone/>
            </a:pPr>
            <a:endParaRPr lang="en-US" altLang="ja-JP" sz="1300" dirty="0" smtClean="0"/>
          </a:p>
          <a:p>
            <a:pPr marL="0" indent="0">
              <a:buNone/>
            </a:pPr>
            <a:r>
              <a:rPr lang="ja-JP" altLang="en-US" sz="1300" dirty="0" smtClean="0"/>
              <a:t>（例）事故対応マニュアルにおいて、区に連絡をする</a:t>
            </a:r>
            <a:r>
              <a:rPr lang="ja-JP" altLang="en-US" sz="1300" smtClean="0"/>
              <a:t>という点が</a:t>
            </a:r>
            <a:r>
              <a:rPr lang="ja-JP" altLang="en-US" sz="1300" dirty="0" smtClean="0"/>
              <a:t>欠如している。</a:t>
            </a:r>
            <a:endParaRPr lang="en-US" altLang="ja-JP" sz="1300" dirty="0" smtClean="0"/>
          </a:p>
          <a:p>
            <a:pPr marL="0" indent="0">
              <a:buNone/>
            </a:pPr>
            <a:r>
              <a:rPr lang="ja-JP" altLang="en-US" sz="1300" dirty="0" smtClean="0"/>
              <a:t>（改）区に連絡をすることを付け足してください。</a:t>
            </a:r>
            <a:endParaRPr lang="ja-JP" altLang="ja-JP" sz="1300" dirty="0"/>
          </a:p>
          <a:p>
            <a:pPr marL="0" indent="0">
              <a:buNone/>
            </a:pPr>
            <a:endParaRPr kumimoji="1" lang="ja-JP" altLang="en-US" sz="1300" dirty="0"/>
          </a:p>
        </p:txBody>
      </p:sp>
      <p:cxnSp>
        <p:nvCxnSpPr>
          <p:cNvPr id="4" name="直線コネクタ 3"/>
          <p:cNvCxnSpPr/>
          <p:nvPr/>
        </p:nvCxnSpPr>
        <p:spPr>
          <a:xfrm>
            <a:off x="0" y="4139952"/>
            <a:ext cx="6858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12</a:t>
            </a:fld>
            <a:endParaRPr kumimoji="1" lang="ja-JP" altLang="en-US"/>
          </a:p>
        </p:txBody>
      </p:sp>
    </p:spTree>
    <p:extLst>
      <p:ext uri="{BB962C8B-B14F-4D97-AF65-F5344CB8AC3E}">
        <p14:creationId xmlns:p14="http://schemas.microsoft.com/office/powerpoint/2010/main" val="360376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60649" y="179512"/>
            <a:ext cx="6408712" cy="4680520"/>
          </a:xfrm>
        </p:spPr>
        <p:txBody>
          <a:bodyPr>
            <a:normAutofit/>
          </a:bodyPr>
          <a:lstStyle/>
          <a:p>
            <a:r>
              <a:rPr lang="ja-JP" altLang="en-US" sz="1300" dirty="0"/>
              <a:t>居宅介護</a:t>
            </a:r>
            <a:endParaRPr lang="en-US" altLang="ja-JP" sz="1300" dirty="0" smtClean="0"/>
          </a:p>
          <a:p>
            <a:endParaRPr lang="en-US" altLang="ja-JP" sz="1300" dirty="0"/>
          </a:p>
          <a:p>
            <a:r>
              <a:rPr lang="ja-JP" altLang="ja-JP" sz="1300" dirty="0" smtClean="0"/>
              <a:t>【</a:t>
            </a:r>
            <a:r>
              <a:rPr lang="ja-JP" altLang="ja-JP" sz="1300" dirty="0"/>
              <a:t>東京都指定障害福祉サービスの事業等の人員、設備及び運営の基準に関する条例</a:t>
            </a:r>
            <a:r>
              <a:rPr lang="ja-JP" altLang="ja-JP" sz="1300" dirty="0" smtClean="0"/>
              <a:t>】</a:t>
            </a:r>
            <a:endParaRPr lang="en-US" altLang="ja-JP" sz="1300" dirty="0" smtClean="0"/>
          </a:p>
          <a:p>
            <a:pPr algn="l"/>
            <a:endParaRPr lang="en-US" altLang="ja-JP" sz="1300" dirty="0" smtClean="0"/>
          </a:p>
          <a:p>
            <a:pPr algn="l"/>
            <a:endParaRPr lang="en-US" altLang="ja-JP" sz="1300" dirty="0" smtClean="0"/>
          </a:p>
          <a:p>
            <a:pPr algn="l"/>
            <a:r>
              <a:rPr lang="ja-JP" altLang="ja-JP" sz="1300" dirty="0" smtClean="0"/>
              <a:t>第</a:t>
            </a:r>
            <a:r>
              <a:rPr lang="ja-JP" altLang="en-US" sz="1300" dirty="0" smtClean="0"/>
              <a:t>３条（指定障害福祉サービス事業者の一般原則）</a:t>
            </a:r>
            <a:endParaRPr lang="en-US" altLang="ja-JP" sz="1300" dirty="0" smtClean="0"/>
          </a:p>
          <a:p>
            <a:pPr algn="l"/>
            <a:r>
              <a:rPr lang="ja-JP" altLang="en-US" sz="1300" dirty="0" smtClean="0"/>
              <a:t>　 ３項　指定障害福祉サービス事業者は、利用者の人権の擁護、虐待の防止等のため、 </a:t>
            </a:r>
            <a:endParaRPr lang="en-US" altLang="ja-JP" sz="1300" dirty="0" smtClean="0"/>
          </a:p>
          <a:p>
            <a:pPr algn="l"/>
            <a:r>
              <a:rPr lang="en-US" altLang="ja-JP" sz="1300" dirty="0"/>
              <a:t> </a:t>
            </a:r>
            <a:r>
              <a:rPr lang="en-US" altLang="ja-JP" sz="1300" dirty="0" smtClean="0"/>
              <a:t>  </a:t>
            </a:r>
            <a:r>
              <a:rPr lang="ja-JP" altLang="en-US" sz="1300" dirty="0" smtClean="0"/>
              <a:t>責任者の設置その他の必要な体制の整備を行うとともに、従業者に対し、研修の実施</a:t>
            </a:r>
            <a:r>
              <a:rPr lang="ja-JP" altLang="en-US" sz="1300" dirty="0" err="1" smtClean="0"/>
              <a:t>そ</a:t>
            </a:r>
            <a:endParaRPr lang="en-US" altLang="ja-JP" sz="1300" dirty="0" smtClean="0"/>
          </a:p>
          <a:p>
            <a:pPr algn="l"/>
            <a:r>
              <a:rPr lang="en-US" altLang="ja-JP" sz="1300" dirty="0"/>
              <a:t> </a:t>
            </a:r>
            <a:r>
              <a:rPr lang="en-US" altLang="ja-JP" sz="1300" dirty="0" smtClean="0"/>
              <a:t>  </a:t>
            </a:r>
            <a:r>
              <a:rPr lang="ja-JP" altLang="en-US" sz="1300" dirty="0" smtClean="0"/>
              <a:t>の他の</a:t>
            </a:r>
            <a:r>
              <a:rPr lang="ja-JP" altLang="en-US" sz="1300" dirty="0"/>
              <a:t>必要</a:t>
            </a:r>
            <a:r>
              <a:rPr lang="ja-JP" altLang="en-US" sz="1300" dirty="0" smtClean="0"/>
              <a:t>な措置を講じるよう努めなければならない。</a:t>
            </a:r>
            <a:endParaRPr lang="en-US" altLang="ja-JP" sz="1300" dirty="0" smtClean="0"/>
          </a:p>
          <a:p>
            <a:pPr algn="l"/>
            <a:endParaRPr lang="en-US" altLang="ja-JP" sz="1300" dirty="0"/>
          </a:p>
          <a:p>
            <a:pPr algn="l"/>
            <a:r>
              <a:rPr lang="ja-JP" altLang="en-US" sz="1300" dirty="0" smtClean="0"/>
              <a:t>第１５条（障害者福祉施設従業者等による障害者虐待の防止等のための措置）</a:t>
            </a:r>
            <a:endParaRPr lang="en-US" altLang="ja-JP" sz="1300" dirty="0" smtClean="0"/>
          </a:p>
          <a:p>
            <a:pPr algn="l"/>
            <a:r>
              <a:rPr lang="ja-JP" altLang="en-US" sz="1300" dirty="0"/>
              <a:t>　</a:t>
            </a:r>
            <a:r>
              <a:rPr lang="ja-JP" altLang="en-US" sz="1300" dirty="0" smtClean="0"/>
              <a:t>　　　　　⇒「障害者虐待の防止、障害者の擁護者に対する支援等に関する法律」</a:t>
            </a:r>
            <a:endParaRPr lang="en-US" altLang="ja-JP" sz="1300" dirty="0" smtClean="0"/>
          </a:p>
          <a:p>
            <a:pPr algn="l"/>
            <a:r>
              <a:rPr lang="ja-JP" altLang="en-US" sz="1300" dirty="0"/>
              <a:t>　</a:t>
            </a:r>
            <a:r>
              <a:rPr lang="ja-JP" altLang="en-US" sz="1300" dirty="0" smtClean="0"/>
              <a:t>障害者福祉施設の設置者又は障害福祉サービス事業等を行う者は、障害者福祉施設従</a:t>
            </a:r>
            <a:endParaRPr lang="en-US" altLang="ja-JP" sz="1300" dirty="0" smtClean="0"/>
          </a:p>
          <a:p>
            <a:pPr algn="l"/>
            <a:r>
              <a:rPr lang="ja-JP" altLang="en-US" sz="1300" dirty="0"/>
              <a:t>　</a:t>
            </a:r>
            <a:r>
              <a:rPr lang="ja-JP" altLang="en-US" sz="1300" dirty="0" smtClean="0"/>
              <a:t>業者等の研修の実施、当該障害者福祉施設に入所し、その他当該障害者福祉施設を利</a:t>
            </a:r>
            <a:endParaRPr lang="en-US" altLang="ja-JP" sz="1300" dirty="0" smtClean="0"/>
          </a:p>
          <a:p>
            <a:pPr algn="l"/>
            <a:r>
              <a:rPr lang="ja-JP" altLang="en-US" sz="1300" dirty="0"/>
              <a:t>　</a:t>
            </a:r>
            <a:r>
              <a:rPr lang="ja-JP" altLang="en-US" sz="1300" dirty="0" err="1" smtClean="0"/>
              <a:t>用し</a:t>
            </a:r>
            <a:r>
              <a:rPr lang="ja-JP" altLang="en-US" sz="1300" dirty="0" smtClean="0"/>
              <a:t>、又は当該障害者福祉サービス事業等に係るサービスの提供を受ける障害者及び</a:t>
            </a:r>
            <a:endParaRPr lang="en-US" altLang="ja-JP" sz="1300" dirty="0" smtClean="0"/>
          </a:p>
          <a:p>
            <a:pPr algn="l"/>
            <a:r>
              <a:rPr lang="ja-JP" altLang="en-US" sz="1300" dirty="0"/>
              <a:t>　</a:t>
            </a:r>
            <a:r>
              <a:rPr lang="ja-JP" altLang="en-US" sz="1300" dirty="0" smtClean="0"/>
              <a:t>その家族からの苦情の処理の体制の整備その他の障害者福祉施設従業者等による障　</a:t>
            </a:r>
            <a:endParaRPr lang="en-US" altLang="ja-JP" sz="1300" dirty="0" smtClean="0"/>
          </a:p>
          <a:p>
            <a:pPr algn="l"/>
            <a:r>
              <a:rPr lang="ja-JP" altLang="en-US" sz="1300" dirty="0"/>
              <a:t>　</a:t>
            </a:r>
            <a:r>
              <a:rPr lang="ja-JP" altLang="en-US" sz="1300" dirty="0" smtClean="0"/>
              <a:t>害者虐待の防止等のための措置を講ずるものとする。</a:t>
            </a:r>
            <a:endParaRPr lang="en-US" altLang="ja-JP" sz="1300" dirty="0" smtClean="0"/>
          </a:p>
          <a:p>
            <a:pPr algn="l"/>
            <a:endParaRPr lang="en-US" altLang="ja-JP" sz="1300" dirty="0"/>
          </a:p>
          <a:p>
            <a:pPr algn="l"/>
            <a:endParaRPr lang="en-US" altLang="ja-JP" sz="1300" dirty="0" smtClean="0"/>
          </a:p>
          <a:p>
            <a:pPr algn="l"/>
            <a:endParaRPr lang="en-US" altLang="ja-JP" sz="1300" dirty="0" smtClean="0"/>
          </a:p>
        </p:txBody>
      </p:sp>
      <p:sp>
        <p:nvSpPr>
          <p:cNvPr id="6" name="テキスト ボックス 5"/>
          <p:cNvSpPr txBox="1"/>
          <p:nvPr/>
        </p:nvSpPr>
        <p:spPr>
          <a:xfrm>
            <a:off x="266564" y="5004048"/>
            <a:ext cx="6264696" cy="2492990"/>
          </a:xfrm>
          <a:prstGeom prst="rect">
            <a:avLst/>
          </a:prstGeom>
          <a:noFill/>
        </p:spPr>
        <p:txBody>
          <a:bodyPr wrap="square" rtlCol="0">
            <a:spAutoFit/>
          </a:bodyPr>
          <a:lstStyle/>
          <a:p>
            <a:r>
              <a:rPr kumimoji="1" lang="ja-JP" altLang="en-US" sz="1300" dirty="0" smtClean="0"/>
              <a:t>具体例と改善指摘</a:t>
            </a:r>
            <a:endParaRPr kumimoji="1" lang="en-US" altLang="ja-JP" sz="1300" dirty="0" smtClean="0"/>
          </a:p>
          <a:p>
            <a:endParaRPr lang="en-US" altLang="ja-JP" sz="1300" dirty="0" smtClean="0"/>
          </a:p>
          <a:p>
            <a:r>
              <a:rPr lang="ja-JP" altLang="en-US" sz="1300" dirty="0" smtClean="0"/>
              <a:t>（例）</a:t>
            </a:r>
            <a:r>
              <a:rPr lang="ja-JP" altLang="ja-JP" sz="1300" dirty="0"/>
              <a:t>指定障害福祉サービス事業者の一般原則において、利用者の人権の擁護</a:t>
            </a:r>
            <a:r>
              <a:rPr lang="ja-JP" altLang="ja-JP" sz="1300" dirty="0" smtClean="0"/>
              <a:t>や</a:t>
            </a:r>
            <a:r>
              <a:rPr lang="ja-JP" altLang="en-US" sz="1300" dirty="0" smtClean="0"/>
              <a:t>　</a:t>
            </a:r>
            <a:endParaRPr lang="en-US" altLang="ja-JP" sz="1300" dirty="0" smtClean="0"/>
          </a:p>
          <a:p>
            <a:r>
              <a:rPr lang="ja-JP" altLang="en-US" sz="1300" dirty="0"/>
              <a:t>　</a:t>
            </a:r>
            <a:r>
              <a:rPr lang="ja-JP" altLang="en-US" sz="1300" dirty="0" smtClean="0"/>
              <a:t>　　</a:t>
            </a:r>
            <a:r>
              <a:rPr lang="ja-JP" altLang="ja-JP" sz="1300" dirty="0" smtClean="0"/>
              <a:t>虐待</a:t>
            </a:r>
            <a:r>
              <a:rPr lang="ja-JP" altLang="ja-JP" sz="1300" dirty="0"/>
              <a:t>防止のために必要な措置を講じていませんでした</a:t>
            </a:r>
            <a:r>
              <a:rPr lang="ja-JP" altLang="ja-JP" sz="1300" dirty="0" smtClean="0"/>
              <a:t>。</a:t>
            </a:r>
            <a:endParaRPr lang="en-US" altLang="ja-JP" sz="1300" dirty="0" smtClean="0"/>
          </a:p>
          <a:p>
            <a:r>
              <a:rPr lang="ja-JP" altLang="en-US" sz="1300" dirty="0" smtClean="0"/>
              <a:t>（改）</a:t>
            </a:r>
            <a:r>
              <a:rPr lang="ja-JP" altLang="ja-JP" sz="1300" dirty="0"/>
              <a:t>利用者の人権の擁護や虐待の防止の研修及び会議、責任者の選定等の</a:t>
            </a:r>
            <a:r>
              <a:rPr lang="ja-JP" altLang="ja-JP" sz="1300" dirty="0" smtClean="0"/>
              <a:t>措</a:t>
            </a:r>
            <a:r>
              <a:rPr lang="ja-JP" altLang="en-US" sz="1300" dirty="0" smtClean="0"/>
              <a:t>　</a:t>
            </a:r>
            <a:endParaRPr lang="en-US" altLang="ja-JP" sz="1300" dirty="0" smtClean="0"/>
          </a:p>
          <a:p>
            <a:r>
              <a:rPr lang="ja-JP" altLang="en-US" sz="1300" dirty="0"/>
              <a:t>　</a:t>
            </a:r>
            <a:r>
              <a:rPr lang="ja-JP" altLang="en-US" sz="1300" dirty="0" smtClean="0"/>
              <a:t>　　</a:t>
            </a:r>
            <a:r>
              <a:rPr lang="ja-JP" altLang="ja-JP" sz="1300" dirty="0" smtClean="0"/>
              <a:t>置</a:t>
            </a:r>
            <a:r>
              <a:rPr lang="ja-JP" altLang="ja-JP" sz="1300" dirty="0"/>
              <a:t>を講じる必要があります。再度確認し、是正してください</a:t>
            </a:r>
            <a:r>
              <a:rPr lang="ja-JP" altLang="ja-JP" sz="1300" dirty="0" smtClean="0"/>
              <a:t>。</a:t>
            </a:r>
            <a:endParaRPr lang="en-US" altLang="ja-JP" sz="1300" dirty="0" smtClean="0"/>
          </a:p>
          <a:p>
            <a:endParaRPr lang="en-US" altLang="ja-JP" sz="1300" dirty="0"/>
          </a:p>
          <a:p>
            <a:endParaRPr lang="en-US" altLang="ja-JP" sz="1300" dirty="0" smtClean="0"/>
          </a:p>
          <a:p>
            <a:r>
              <a:rPr lang="ja-JP" altLang="en-US" sz="1300" dirty="0" smtClean="0"/>
              <a:t>（例）運営規定及び重要事項説明書において、虐待防止の措置に関しての記載が</a:t>
            </a:r>
            <a:r>
              <a:rPr lang="ja-JP" altLang="en-US" sz="1300" dirty="0" err="1" smtClean="0"/>
              <a:t>なかっ</a:t>
            </a:r>
            <a:r>
              <a:rPr lang="ja-JP" altLang="en-US" sz="1300" dirty="0" smtClean="0"/>
              <a:t>　　</a:t>
            </a:r>
            <a:endParaRPr lang="en-US" altLang="ja-JP" sz="1300" dirty="0" smtClean="0"/>
          </a:p>
          <a:p>
            <a:r>
              <a:rPr lang="ja-JP" altLang="en-US" sz="1300" dirty="0"/>
              <a:t>　</a:t>
            </a:r>
            <a:r>
              <a:rPr lang="ja-JP" altLang="en-US" sz="1300" dirty="0" smtClean="0"/>
              <a:t>　　 た。</a:t>
            </a:r>
            <a:endParaRPr lang="en-US" altLang="ja-JP" sz="1300" dirty="0" smtClean="0"/>
          </a:p>
          <a:p>
            <a:r>
              <a:rPr lang="ja-JP" altLang="en-US" sz="1300" dirty="0" smtClean="0"/>
              <a:t>（改）運営規定及び重要事項説明書</a:t>
            </a:r>
            <a:r>
              <a:rPr lang="ja-JP" altLang="en-US" sz="1300" dirty="0"/>
              <a:t>両方</a:t>
            </a:r>
            <a:r>
              <a:rPr lang="ja-JP" altLang="en-US" sz="1300" dirty="0" smtClean="0"/>
              <a:t>に</a:t>
            </a:r>
            <a:r>
              <a:rPr lang="ja-JP" altLang="en-US" sz="1300" dirty="0"/>
              <a:t>おいて</a:t>
            </a:r>
            <a:r>
              <a:rPr lang="ja-JP" altLang="en-US" sz="1300" dirty="0" smtClean="0"/>
              <a:t>、虐待防止の措置に関しての記載が</a:t>
            </a:r>
            <a:endParaRPr lang="en-US" altLang="ja-JP" sz="1300" dirty="0" smtClean="0"/>
          </a:p>
          <a:p>
            <a:r>
              <a:rPr lang="ja-JP" altLang="en-US" sz="1300" dirty="0"/>
              <a:t>　</a:t>
            </a:r>
            <a:r>
              <a:rPr lang="ja-JP" altLang="en-US" sz="1300" dirty="0" smtClean="0"/>
              <a:t>　　 必要となりますので、是正してください。</a:t>
            </a:r>
            <a:endParaRPr lang="en-US" altLang="ja-JP" sz="1300" dirty="0" smtClean="0"/>
          </a:p>
        </p:txBody>
      </p: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2</a:t>
            </a:fld>
            <a:endParaRPr kumimoji="1" lang="ja-JP" altLang="en-US"/>
          </a:p>
        </p:txBody>
      </p:sp>
    </p:spTree>
    <p:extLst>
      <p:ext uri="{BB962C8B-B14F-4D97-AF65-F5344CB8AC3E}">
        <p14:creationId xmlns:p14="http://schemas.microsoft.com/office/powerpoint/2010/main" val="197254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260649" y="179512"/>
            <a:ext cx="6408712" cy="4032448"/>
          </a:xfrm>
        </p:spPr>
        <p:txBody>
          <a:bodyPr>
            <a:normAutofit/>
          </a:bodyPr>
          <a:lstStyle/>
          <a:p>
            <a:pPr algn="l"/>
            <a:endParaRPr lang="en-US" altLang="ja-JP" sz="1300" dirty="0" smtClean="0"/>
          </a:p>
          <a:p>
            <a:pPr algn="l"/>
            <a:r>
              <a:rPr lang="ja-JP" altLang="ja-JP" sz="1300" dirty="0" smtClean="0"/>
              <a:t>第１１条</a:t>
            </a:r>
            <a:r>
              <a:rPr lang="ja-JP" altLang="ja-JP" sz="1300" dirty="0"/>
              <a:t>　</a:t>
            </a:r>
            <a:r>
              <a:rPr lang="ja-JP" altLang="ja-JP" sz="1300" dirty="0" smtClean="0"/>
              <a:t>（運営規定）</a:t>
            </a:r>
            <a:endParaRPr lang="en-US" altLang="ja-JP" sz="1300" dirty="0" smtClean="0"/>
          </a:p>
          <a:p>
            <a:pPr algn="l"/>
            <a:r>
              <a:rPr lang="en-US" altLang="ja-JP" sz="1300" dirty="0" smtClean="0"/>
              <a:t>   </a:t>
            </a:r>
            <a:r>
              <a:rPr lang="ja-JP" altLang="ja-JP" sz="1300" dirty="0" smtClean="0"/>
              <a:t>指定</a:t>
            </a:r>
            <a:r>
              <a:rPr lang="ja-JP" altLang="ja-JP" sz="1300" dirty="0"/>
              <a:t>居宅介護事業者は、各指定居宅介護事業所において、次に揚げる事業の運営に</a:t>
            </a:r>
            <a:r>
              <a:rPr lang="ja-JP" altLang="ja-JP" sz="1300" dirty="0" err="1" smtClean="0"/>
              <a:t>つ</a:t>
            </a:r>
            <a:r>
              <a:rPr lang="en-US" altLang="ja-JP" sz="1300" dirty="0" smtClean="0"/>
              <a:t>  </a:t>
            </a:r>
          </a:p>
          <a:p>
            <a:pPr algn="l"/>
            <a:r>
              <a:rPr lang="en-US" altLang="ja-JP" sz="1300" dirty="0"/>
              <a:t> </a:t>
            </a:r>
            <a:r>
              <a:rPr lang="en-US" altLang="ja-JP" sz="1300" dirty="0" smtClean="0"/>
              <a:t>  </a:t>
            </a:r>
            <a:r>
              <a:rPr lang="ja-JP" altLang="ja-JP" sz="1300" dirty="0" smtClean="0"/>
              <a:t>いて</a:t>
            </a:r>
            <a:r>
              <a:rPr lang="ja-JP" altLang="ja-JP" sz="1300" dirty="0"/>
              <a:t>の重要事項に関する運営規定を定めなければならない。</a:t>
            </a:r>
          </a:p>
          <a:p>
            <a:pPr lvl="0" algn="l"/>
            <a:endParaRPr lang="en-US" altLang="ja-JP" sz="1300" dirty="0" smtClean="0"/>
          </a:p>
          <a:p>
            <a:pPr lvl="0" algn="l"/>
            <a:r>
              <a:rPr lang="en-US" altLang="ja-JP" sz="1300" dirty="0" smtClean="0"/>
              <a:t>1.</a:t>
            </a:r>
            <a:r>
              <a:rPr lang="ja-JP" altLang="ja-JP" sz="1300" dirty="0" smtClean="0"/>
              <a:t>事業</a:t>
            </a:r>
            <a:r>
              <a:rPr lang="ja-JP" altLang="ja-JP" sz="1300" dirty="0"/>
              <a:t>の目的及び運営の方針</a:t>
            </a:r>
          </a:p>
          <a:p>
            <a:pPr lvl="0" algn="l"/>
            <a:r>
              <a:rPr lang="en-US" altLang="ja-JP" sz="1300" dirty="0" smtClean="0"/>
              <a:t>2.</a:t>
            </a:r>
            <a:r>
              <a:rPr lang="ja-JP" altLang="ja-JP" sz="1300" dirty="0" smtClean="0"/>
              <a:t>従</a:t>
            </a:r>
            <a:r>
              <a:rPr lang="ja-JP" altLang="ja-JP" sz="1300" dirty="0"/>
              <a:t>業者の職種、員数及び職務の内容</a:t>
            </a:r>
          </a:p>
          <a:p>
            <a:pPr lvl="0" algn="l"/>
            <a:r>
              <a:rPr lang="en-US" altLang="ja-JP" sz="1300" dirty="0" smtClean="0"/>
              <a:t>3.</a:t>
            </a:r>
            <a:r>
              <a:rPr lang="ja-JP" altLang="ja-JP" sz="1300" dirty="0" smtClean="0"/>
              <a:t>営業</a:t>
            </a:r>
            <a:r>
              <a:rPr lang="ja-JP" altLang="ja-JP" sz="1300" dirty="0"/>
              <a:t>日及び営業時間</a:t>
            </a:r>
          </a:p>
          <a:p>
            <a:pPr lvl="0" algn="l"/>
            <a:r>
              <a:rPr lang="en-US" altLang="ja-JP" sz="1300" dirty="0" smtClean="0"/>
              <a:t>4.</a:t>
            </a:r>
            <a:r>
              <a:rPr lang="ja-JP" altLang="ja-JP" sz="1300" dirty="0" smtClean="0"/>
              <a:t>指定</a:t>
            </a:r>
            <a:r>
              <a:rPr lang="ja-JP" altLang="ja-JP" sz="1300" dirty="0"/>
              <a:t>居宅介護の内容並びに支給決定障害者等から受領する費用の種類及びその額</a:t>
            </a:r>
          </a:p>
          <a:p>
            <a:pPr lvl="0" algn="l"/>
            <a:r>
              <a:rPr lang="en-US" altLang="ja-JP" sz="1300" dirty="0" smtClean="0"/>
              <a:t>5.</a:t>
            </a:r>
            <a:r>
              <a:rPr lang="ja-JP" altLang="ja-JP" sz="1300" dirty="0" smtClean="0"/>
              <a:t>通常</a:t>
            </a:r>
            <a:r>
              <a:rPr lang="ja-JP" altLang="ja-JP" sz="1300" dirty="0"/>
              <a:t>の事業の実施地域</a:t>
            </a:r>
          </a:p>
          <a:p>
            <a:pPr lvl="0" algn="l"/>
            <a:r>
              <a:rPr lang="en-US" altLang="ja-JP" sz="1300" dirty="0" smtClean="0"/>
              <a:t>6.</a:t>
            </a:r>
            <a:r>
              <a:rPr lang="ja-JP" altLang="ja-JP" sz="1300" dirty="0" smtClean="0"/>
              <a:t>緊急</a:t>
            </a:r>
            <a:r>
              <a:rPr lang="ja-JP" altLang="ja-JP" sz="1300" dirty="0"/>
              <a:t>時等における対応方法</a:t>
            </a:r>
          </a:p>
          <a:p>
            <a:pPr lvl="0" algn="l"/>
            <a:r>
              <a:rPr lang="en-US" altLang="ja-JP" sz="1300" dirty="0" smtClean="0"/>
              <a:t>7.</a:t>
            </a:r>
            <a:r>
              <a:rPr lang="ja-JP" altLang="ja-JP" sz="1300" dirty="0" smtClean="0"/>
              <a:t>事業</a:t>
            </a:r>
            <a:r>
              <a:rPr lang="ja-JP" altLang="ja-JP" sz="1300" dirty="0"/>
              <a:t>の主たる対象とする障害の種類を定めた場合には当該障害の種類</a:t>
            </a:r>
          </a:p>
          <a:p>
            <a:pPr lvl="0" algn="l"/>
            <a:r>
              <a:rPr lang="en-US" altLang="ja-JP" sz="1300" dirty="0" smtClean="0"/>
              <a:t>8.</a:t>
            </a:r>
            <a:r>
              <a:rPr lang="ja-JP" altLang="ja-JP" sz="1300" dirty="0" smtClean="0"/>
              <a:t>虐待</a:t>
            </a:r>
            <a:r>
              <a:rPr lang="ja-JP" altLang="ja-JP" sz="1300" dirty="0"/>
              <a:t>の防止のための措置に関する事項</a:t>
            </a:r>
          </a:p>
          <a:p>
            <a:pPr lvl="0" algn="l"/>
            <a:r>
              <a:rPr lang="en-US" altLang="ja-JP" sz="1300" dirty="0" smtClean="0"/>
              <a:t>9.</a:t>
            </a:r>
            <a:r>
              <a:rPr lang="ja-JP" altLang="ja-JP" sz="1300" dirty="0" smtClean="0"/>
              <a:t>その他</a:t>
            </a:r>
            <a:r>
              <a:rPr lang="ja-JP" altLang="ja-JP" sz="1300" dirty="0"/>
              <a:t>事業の運営に関する重要事項</a:t>
            </a:r>
          </a:p>
          <a:p>
            <a:pPr algn="l"/>
            <a:endParaRPr kumimoji="1" lang="ja-JP" altLang="en-US" sz="1900" dirty="0"/>
          </a:p>
        </p:txBody>
      </p:sp>
      <p:sp>
        <p:nvSpPr>
          <p:cNvPr id="6" name="テキスト ボックス 5"/>
          <p:cNvSpPr txBox="1"/>
          <p:nvPr/>
        </p:nvSpPr>
        <p:spPr>
          <a:xfrm>
            <a:off x="264654" y="4499992"/>
            <a:ext cx="6264696" cy="3570208"/>
          </a:xfrm>
          <a:prstGeom prst="rect">
            <a:avLst/>
          </a:prstGeom>
          <a:noFill/>
        </p:spPr>
        <p:txBody>
          <a:bodyPr wrap="square" rtlCol="0">
            <a:spAutoFit/>
          </a:bodyPr>
          <a:lstStyle/>
          <a:p>
            <a:endParaRPr kumimoji="1" lang="en-US" altLang="ja-JP" sz="1300" dirty="0" smtClean="0"/>
          </a:p>
          <a:p>
            <a:r>
              <a:rPr kumimoji="1" lang="ja-JP" altLang="en-US" sz="1300" dirty="0" smtClean="0"/>
              <a:t>具体例と改善指摘</a:t>
            </a:r>
            <a:endParaRPr kumimoji="1" lang="en-US" altLang="ja-JP" sz="1300" dirty="0" smtClean="0"/>
          </a:p>
          <a:p>
            <a:endParaRPr lang="en-US" altLang="ja-JP" sz="1300" dirty="0" smtClean="0"/>
          </a:p>
          <a:p>
            <a:r>
              <a:rPr lang="ja-JP" altLang="en-US" sz="1300" dirty="0" smtClean="0"/>
              <a:t>（例）居宅介護の内容において、身体介護、又は家事援助の一部として、通院介助が挙</a:t>
            </a:r>
            <a:endParaRPr lang="en-US" altLang="ja-JP" sz="1300" dirty="0" smtClean="0"/>
          </a:p>
          <a:p>
            <a:r>
              <a:rPr lang="ja-JP" altLang="en-US" sz="1300" dirty="0"/>
              <a:t>　</a:t>
            </a:r>
            <a:r>
              <a:rPr lang="ja-JP" altLang="en-US" sz="1300" dirty="0" smtClean="0"/>
              <a:t>　　</a:t>
            </a:r>
            <a:r>
              <a:rPr lang="ja-JP" altLang="en-US" sz="1300" dirty="0" err="1" smtClean="0"/>
              <a:t>げられて</a:t>
            </a:r>
            <a:r>
              <a:rPr lang="ja-JP" altLang="en-US" sz="1300" dirty="0" smtClean="0"/>
              <a:t>いる。</a:t>
            </a:r>
            <a:endParaRPr lang="en-US" altLang="ja-JP" sz="1300" dirty="0" smtClean="0"/>
          </a:p>
          <a:p>
            <a:r>
              <a:rPr kumimoji="1" lang="ja-JP" altLang="en-US" sz="1300" dirty="0" smtClean="0"/>
              <a:t>（改）通院等介助は身体介護、家事援助と並ぶサービスとして記載してください。</a:t>
            </a:r>
            <a:endParaRPr kumimoji="1" lang="en-US" altLang="ja-JP" sz="1300" dirty="0" smtClean="0"/>
          </a:p>
          <a:p>
            <a:endParaRPr lang="en-US" altLang="ja-JP" sz="1300" dirty="0"/>
          </a:p>
          <a:p>
            <a:r>
              <a:rPr kumimoji="1" lang="ja-JP" altLang="en-US" sz="1300" dirty="0" smtClean="0"/>
              <a:t>（例）重度訪問介護の内容において、同行援護の説明が混在している。</a:t>
            </a:r>
            <a:endParaRPr kumimoji="1" lang="en-US" altLang="ja-JP" sz="1300" dirty="0" smtClean="0"/>
          </a:p>
          <a:p>
            <a:r>
              <a:rPr lang="ja-JP" altLang="en-US" sz="1300" dirty="0" smtClean="0"/>
              <a:t>（改）重度訪問介護の内容に是正してください。</a:t>
            </a:r>
            <a:endParaRPr lang="en-US" altLang="ja-JP" sz="1300" dirty="0" smtClean="0"/>
          </a:p>
          <a:p>
            <a:r>
              <a:rPr kumimoji="1" lang="ja-JP" altLang="en-US" sz="1300" dirty="0"/>
              <a:t>　</a:t>
            </a:r>
            <a:endParaRPr lang="en-US" altLang="ja-JP" sz="1300" dirty="0"/>
          </a:p>
          <a:p>
            <a:r>
              <a:rPr kumimoji="1" lang="ja-JP" altLang="en-US" sz="1300" dirty="0" smtClean="0"/>
              <a:t>（例）運営規定において、記載項目（緊急時の対応方法が未記載）の不十分が確認され</a:t>
            </a:r>
            <a:endParaRPr kumimoji="1" lang="en-US" altLang="ja-JP" sz="1300" dirty="0" smtClean="0"/>
          </a:p>
          <a:p>
            <a:r>
              <a:rPr lang="en-US" altLang="ja-JP" sz="1300" dirty="0"/>
              <a:t> </a:t>
            </a:r>
            <a:r>
              <a:rPr lang="en-US" altLang="ja-JP" sz="1300" dirty="0" smtClean="0"/>
              <a:t>         </a:t>
            </a:r>
            <a:r>
              <a:rPr kumimoji="1" lang="ja-JP" altLang="en-US" sz="1300" dirty="0" smtClean="0"/>
              <a:t>た。</a:t>
            </a:r>
            <a:endParaRPr kumimoji="1" lang="en-US" altLang="ja-JP" sz="1300" dirty="0" smtClean="0"/>
          </a:p>
          <a:p>
            <a:r>
              <a:rPr lang="ja-JP" altLang="en-US" sz="1300" dirty="0" smtClean="0"/>
              <a:t>（改）不十分となっている項目を付け足してください。</a:t>
            </a:r>
            <a:endParaRPr lang="en-US" altLang="ja-JP" sz="1300" dirty="0" smtClean="0"/>
          </a:p>
          <a:p>
            <a:endParaRPr kumimoji="1" lang="en-US" altLang="ja-JP" sz="1300" dirty="0"/>
          </a:p>
          <a:p>
            <a:r>
              <a:rPr lang="ja-JP" altLang="en-US" sz="1300" dirty="0" smtClean="0"/>
              <a:t>（例）運営規定において、従業員の職種、員数の内容が実際と異なっている。</a:t>
            </a:r>
            <a:endParaRPr lang="en-US" altLang="ja-JP" sz="1300" dirty="0" smtClean="0"/>
          </a:p>
          <a:p>
            <a:r>
              <a:rPr kumimoji="1" lang="ja-JP" altLang="en-US" sz="1300" dirty="0" smtClean="0"/>
              <a:t>（改）状況に変化が生じたら、都度変更してください。</a:t>
            </a:r>
            <a:endParaRPr kumimoji="1" lang="en-US" altLang="ja-JP" sz="1300" dirty="0" smtClean="0"/>
          </a:p>
          <a:p>
            <a:endParaRPr kumimoji="1" lang="ja-JP" altLang="en-US" dirty="0"/>
          </a:p>
        </p:txBody>
      </p: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3</a:t>
            </a:fld>
            <a:endParaRPr kumimoji="1" lang="ja-JP" altLang="en-US"/>
          </a:p>
        </p:txBody>
      </p:sp>
    </p:spTree>
    <p:extLst>
      <p:ext uri="{BB962C8B-B14F-4D97-AF65-F5344CB8AC3E}">
        <p14:creationId xmlns:p14="http://schemas.microsoft.com/office/powerpoint/2010/main" val="89828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04664" y="179512"/>
            <a:ext cx="6172200" cy="8712968"/>
          </a:xfrm>
        </p:spPr>
        <p:txBody>
          <a:bodyPr>
            <a:noAutofit/>
          </a:bodyPr>
          <a:lstStyle/>
          <a:p>
            <a:pPr marL="0" indent="0">
              <a:buNone/>
            </a:pPr>
            <a:r>
              <a:rPr lang="ja-JP" altLang="ja-JP" sz="1300" dirty="0" smtClean="0"/>
              <a:t>第１３条</a:t>
            </a:r>
            <a:r>
              <a:rPr lang="ja-JP" altLang="ja-JP" sz="1300" dirty="0"/>
              <a:t>　</a:t>
            </a:r>
            <a:r>
              <a:rPr lang="ja-JP" altLang="ja-JP" sz="1300" dirty="0" smtClean="0"/>
              <a:t>（内容及び手続きの説明及び同意）</a:t>
            </a:r>
            <a:endParaRPr lang="en-US" altLang="ja-JP" sz="1300" dirty="0" smtClean="0"/>
          </a:p>
          <a:p>
            <a:pPr marL="0" indent="0">
              <a:buNone/>
            </a:pPr>
            <a:r>
              <a:rPr lang="en-US" altLang="ja-JP" sz="1300" dirty="0"/>
              <a:t> </a:t>
            </a:r>
            <a:r>
              <a:rPr lang="en-US" altLang="ja-JP" sz="1300" dirty="0" smtClean="0"/>
              <a:t>   </a:t>
            </a:r>
            <a:r>
              <a:rPr lang="ja-JP" altLang="ja-JP" sz="1300" dirty="0" smtClean="0"/>
              <a:t>指定</a:t>
            </a:r>
            <a:r>
              <a:rPr lang="ja-JP" altLang="ja-JP" sz="1300" dirty="0"/>
              <a:t>居宅介護事業者は、支給決定障害者等が指定居宅介護の</a:t>
            </a:r>
            <a:r>
              <a:rPr lang="ja-JP" altLang="ja-JP" sz="1300" dirty="0" smtClean="0"/>
              <a:t>利用</a:t>
            </a:r>
            <a:r>
              <a:rPr lang="ja-JP" altLang="ja-JP" sz="1300" dirty="0"/>
              <a:t>の申込みを行った時は、当該利用申込者に係る障害の特性に</a:t>
            </a:r>
            <a:r>
              <a:rPr lang="ja-JP" altLang="ja-JP" sz="1300" dirty="0" smtClean="0"/>
              <a:t>応じた</a:t>
            </a:r>
            <a:r>
              <a:rPr lang="ja-JP" altLang="ja-JP" sz="1300" dirty="0"/>
              <a:t>適切な配慮をするとともに、当該利用申込者に対し、運営規定の</a:t>
            </a:r>
            <a:r>
              <a:rPr lang="ja-JP" altLang="ja-JP" sz="1300" dirty="0" smtClean="0"/>
              <a:t>概要</a:t>
            </a:r>
            <a:r>
              <a:rPr lang="ja-JP" altLang="ja-JP" sz="1300" dirty="0"/>
              <a:t>、従業者の勤務体制その他の利用申込書のサービスの選択に</a:t>
            </a:r>
            <a:r>
              <a:rPr lang="ja-JP" altLang="ja-JP" sz="1300" dirty="0" smtClean="0"/>
              <a:t>資すると</a:t>
            </a:r>
            <a:r>
              <a:rPr lang="ja-JP" altLang="ja-JP" sz="1300" dirty="0"/>
              <a:t>認められる重要事項を記した文章を交付して説明を行い、</a:t>
            </a:r>
            <a:r>
              <a:rPr lang="ja-JP" altLang="ja-JP" sz="1300" dirty="0" smtClean="0"/>
              <a:t>当該指定居宅</a:t>
            </a:r>
            <a:r>
              <a:rPr lang="ja-JP" altLang="ja-JP" sz="1300" dirty="0"/>
              <a:t>介護の提供の開始について当該利用者の同意を得なければ</a:t>
            </a:r>
            <a:r>
              <a:rPr lang="ja-JP" altLang="ja-JP" sz="1300" dirty="0" smtClean="0"/>
              <a:t>ならない。</a:t>
            </a:r>
            <a:endParaRPr lang="en-US" altLang="ja-JP" sz="1300" dirty="0" smtClean="0"/>
          </a:p>
          <a:p>
            <a:pPr marL="0" indent="0">
              <a:buNone/>
            </a:pPr>
            <a:endParaRPr lang="en-US" altLang="ja-JP" sz="1300" dirty="0"/>
          </a:p>
          <a:p>
            <a:pPr marL="0" indent="0">
              <a:buNone/>
            </a:pPr>
            <a:r>
              <a:rPr lang="ja-JP" altLang="en-US" sz="1300" dirty="0" smtClean="0">
                <a:latin typeface="+mn-ea"/>
              </a:rPr>
              <a:t>具体例と改善指摘</a:t>
            </a:r>
            <a:endParaRPr lang="en-US" altLang="ja-JP" sz="1300" dirty="0" smtClean="0">
              <a:latin typeface="+mn-ea"/>
            </a:endParaRPr>
          </a:p>
          <a:p>
            <a:pPr marL="0" lvl="0" indent="0">
              <a:buNone/>
            </a:pPr>
            <a:r>
              <a:rPr lang="ja-JP" altLang="en-US" sz="1300" dirty="0" smtClean="0">
                <a:latin typeface="+mn-ea"/>
              </a:rPr>
              <a:t>（例）</a:t>
            </a:r>
            <a:r>
              <a:rPr lang="ja-JP" altLang="ja-JP" sz="1300" dirty="0">
                <a:latin typeface="+mn-ea"/>
              </a:rPr>
              <a:t>苦情窓口となっている「東京都社会福祉協議会　福祉サービス運営</a:t>
            </a:r>
            <a:r>
              <a:rPr lang="ja-JP" altLang="ja-JP" sz="1300" dirty="0" smtClean="0">
                <a:latin typeface="+mn-ea"/>
              </a:rPr>
              <a:t>適正化委員会</a:t>
            </a:r>
            <a:endParaRPr lang="en-US" altLang="ja-JP" sz="1300" dirty="0" smtClean="0">
              <a:latin typeface="+mn-ea"/>
            </a:endParaRPr>
          </a:p>
          <a:p>
            <a:pPr marL="0" lvl="0" indent="0">
              <a:buNone/>
            </a:pPr>
            <a:r>
              <a:rPr lang="ja-JP" altLang="en-US" sz="1300" dirty="0">
                <a:latin typeface="+mn-ea"/>
              </a:rPr>
              <a:t>　</a:t>
            </a:r>
            <a:r>
              <a:rPr lang="ja-JP" altLang="en-US" sz="1300" dirty="0" smtClean="0">
                <a:latin typeface="+mn-ea"/>
              </a:rPr>
              <a:t>　　 </a:t>
            </a:r>
            <a:r>
              <a:rPr lang="ja-JP" altLang="ja-JP" sz="1300" dirty="0" smtClean="0">
                <a:latin typeface="+mn-ea"/>
              </a:rPr>
              <a:t>事務局</a:t>
            </a:r>
            <a:r>
              <a:rPr lang="ja-JP" altLang="ja-JP" sz="1300" dirty="0">
                <a:latin typeface="+mn-ea"/>
              </a:rPr>
              <a:t>」の電話番号が変更前のものになっています。</a:t>
            </a:r>
          </a:p>
          <a:p>
            <a:pPr marL="0" indent="0">
              <a:buNone/>
            </a:pPr>
            <a:r>
              <a:rPr lang="ja-JP" altLang="en-US" sz="1300" dirty="0" smtClean="0">
                <a:latin typeface="+mn-ea"/>
              </a:rPr>
              <a:t>（改）</a:t>
            </a:r>
            <a:r>
              <a:rPr lang="ja-JP" altLang="ja-JP" sz="1300" dirty="0">
                <a:latin typeface="+mn-ea"/>
              </a:rPr>
              <a:t>（</a:t>
            </a:r>
            <a:r>
              <a:rPr lang="en-US" altLang="ja-JP" sz="1300" dirty="0">
                <a:latin typeface="+mn-ea"/>
              </a:rPr>
              <a:t>TEL03-5283-7020</a:t>
            </a:r>
            <a:r>
              <a:rPr lang="ja-JP" altLang="ja-JP" sz="1300" dirty="0">
                <a:latin typeface="+mn-ea"/>
              </a:rPr>
              <a:t>）に変更してください</a:t>
            </a:r>
            <a:r>
              <a:rPr lang="ja-JP" altLang="ja-JP" sz="1300" dirty="0" smtClean="0">
                <a:latin typeface="+mn-ea"/>
              </a:rPr>
              <a:t>。</a:t>
            </a:r>
            <a:endParaRPr lang="en-US" altLang="ja-JP" sz="1300" dirty="0" smtClean="0">
              <a:latin typeface="+mn-ea"/>
            </a:endParaRPr>
          </a:p>
          <a:p>
            <a:pPr marL="0" indent="0">
              <a:buNone/>
            </a:pPr>
            <a:endParaRPr lang="en-US" altLang="ja-JP" sz="1300" dirty="0" smtClean="0">
              <a:latin typeface="+mn-ea"/>
            </a:endParaRPr>
          </a:p>
          <a:p>
            <a:pPr marL="0" lvl="0" indent="0">
              <a:buNone/>
            </a:pPr>
            <a:r>
              <a:rPr lang="ja-JP" altLang="en-US" sz="1300" dirty="0" smtClean="0">
                <a:latin typeface="+mn-ea"/>
              </a:rPr>
              <a:t>（例）</a:t>
            </a:r>
            <a:r>
              <a:rPr lang="ja-JP" altLang="ja-JP" sz="1300" dirty="0">
                <a:latin typeface="+mn-ea"/>
              </a:rPr>
              <a:t>苦情処理の体制及び手順等が記載されていませんでした。</a:t>
            </a:r>
          </a:p>
          <a:p>
            <a:pPr marL="0" indent="0">
              <a:buNone/>
            </a:pPr>
            <a:r>
              <a:rPr lang="ja-JP" altLang="en-US" sz="1300" dirty="0" smtClean="0">
                <a:latin typeface="+mn-ea"/>
              </a:rPr>
              <a:t>（改）</a:t>
            </a:r>
            <a:r>
              <a:rPr lang="ja-JP" altLang="ja-JP" sz="1300" dirty="0">
                <a:latin typeface="+mn-ea"/>
              </a:rPr>
              <a:t>苦情処理の体制及び手順等を記載してください。</a:t>
            </a:r>
            <a:endParaRPr lang="en-US" altLang="ja-JP" sz="1300" dirty="0" smtClean="0">
              <a:latin typeface="+mn-ea"/>
            </a:endParaRPr>
          </a:p>
          <a:p>
            <a:pPr marL="0" indent="0">
              <a:buNone/>
            </a:pPr>
            <a:endParaRPr lang="en-US" altLang="ja-JP" sz="1300" dirty="0">
              <a:latin typeface="+mn-ea"/>
            </a:endParaRPr>
          </a:p>
          <a:p>
            <a:pPr marL="0" indent="0">
              <a:buNone/>
            </a:pPr>
            <a:r>
              <a:rPr lang="ja-JP" altLang="en-US" sz="1300" dirty="0" smtClean="0">
                <a:latin typeface="+mn-ea"/>
              </a:rPr>
              <a:t>（例）重要事項説明書において、利用者の押印漏れが確認された。</a:t>
            </a:r>
            <a:endParaRPr lang="en-US" altLang="ja-JP" sz="1300" dirty="0" smtClean="0">
              <a:latin typeface="+mn-ea"/>
            </a:endParaRPr>
          </a:p>
          <a:p>
            <a:pPr marL="0" indent="0">
              <a:buNone/>
            </a:pPr>
            <a:r>
              <a:rPr lang="ja-JP" altLang="en-US" sz="1300" dirty="0" smtClean="0">
                <a:latin typeface="+mn-ea"/>
              </a:rPr>
              <a:t>（改）再度確認し、押印を受けてください。</a:t>
            </a:r>
            <a:endParaRPr lang="en-US" altLang="ja-JP" sz="1300" dirty="0" smtClean="0">
              <a:latin typeface="+mn-ea"/>
            </a:endParaRPr>
          </a:p>
          <a:p>
            <a:pPr marL="0" indent="0">
              <a:buNone/>
            </a:pPr>
            <a:endParaRPr lang="en-US" altLang="ja-JP" sz="1300" dirty="0">
              <a:latin typeface="+mn-ea"/>
            </a:endParaRPr>
          </a:p>
          <a:p>
            <a:pPr marL="0" indent="0">
              <a:buNone/>
            </a:pPr>
            <a:r>
              <a:rPr lang="ja-JP" altLang="en-US" sz="1300" dirty="0" smtClean="0">
                <a:latin typeface="+mn-ea"/>
              </a:rPr>
              <a:t>（例）利用料金等の記載が不十分である。</a:t>
            </a:r>
            <a:endParaRPr lang="en-US" altLang="ja-JP" sz="1300" dirty="0" smtClean="0">
              <a:latin typeface="+mn-ea"/>
            </a:endParaRPr>
          </a:p>
          <a:p>
            <a:pPr marL="0" indent="0">
              <a:buNone/>
            </a:pPr>
            <a:r>
              <a:rPr lang="ja-JP" altLang="en-US" sz="1300" dirty="0" smtClean="0">
                <a:latin typeface="+mn-ea"/>
              </a:rPr>
              <a:t>（改）利用料、基本単位数、加算について詳細に記載してください。</a:t>
            </a:r>
            <a:endParaRPr lang="en-US" altLang="ja-JP" sz="1300" dirty="0" smtClean="0">
              <a:latin typeface="+mn-ea"/>
            </a:endParaRPr>
          </a:p>
          <a:p>
            <a:pPr marL="0" indent="0">
              <a:buNone/>
            </a:pPr>
            <a:endParaRPr lang="en-US" altLang="ja-JP" sz="1300" dirty="0">
              <a:latin typeface="+mn-ea"/>
            </a:endParaRPr>
          </a:p>
          <a:p>
            <a:pPr marL="0" indent="0">
              <a:buNone/>
            </a:pPr>
            <a:r>
              <a:rPr lang="ja-JP" altLang="en-US" sz="1300" dirty="0" smtClean="0">
                <a:latin typeface="+mn-ea"/>
              </a:rPr>
              <a:t>（例）重要事項説明書において、職員体制の記載されている人数が実際と合っていない。</a:t>
            </a:r>
            <a:endParaRPr lang="en-US" altLang="ja-JP" sz="1300" dirty="0" smtClean="0">
              <a:latin typeface="+mn-ea"/>
            </a:endParaRPr>
          </a:p>
          <a:p>
            <a:pPr marL="0" indent="0">
              <a:buNone/>
            </a:pPr>
            <a:r>
              <a:rPr lang="ja-JP" altLang="en-US" sz="1300" dirty="0" smtClean="0">
                <a:latin typeface="+mn-ea"/>
              </a:rPr>
              <a:t>（改）速やかに是正してください。</a:t>
            </a:r>
            <a:endParaRPr lang="en-US" altLang="ja-JP" sz="1300" dirty="0" smtClean="0">
              <a:latin typeface="+mn-ea"/>
            </a:endParaRPr>
          </a:p>
          <a:p>
            <a:pPr marL="0" indent="0">
              <a:buNone/>
            </a:pPr>
            <a:endParaRPr lang="en-US" altLang="ja-JP" sz="1300" dirty="0">
              <a:latin typeface="+mn-ea"/>
            </a:endParaRPr>
          </a:p>
          <a:p>
            <a:pPr marL="0" indent="0">
              <a:buNone/>
            </a:pPr>
            <a:r>
              <a:rPr lang="ja-JP" altLang="en-US" sz="1300" dirty="0" smtClean="0">
                <a:latin typeface="+mn-ea"/>
              </a:rPr>
              <a:t>（例）区の窓口が障害者福祉課身体障害者相談係になっている。</a:t>
            </a:r>
            <a:endParaRPr lang="en-US" altLang="ja-JP" sz="1300" dirty="0" smtClean="0">
              <a:latin typeface="+mn-ea"/>
            </a:endParaRPr>
          </a:p>
          <a:p>
            <a:pPr marL="0" indent="0">
              <a:buNone/>
            </a:pPr>
            <a:r>
              <a:rPr lang="ja-JP" altLang="en-US" sz="1300" dirty="0" smtClean="0">
                <a:latin typeface="+mn-ea"/>
              </a:rPr>
              <a:t>（改）障害者福祉課庶務係にしてください。（ＴＥＬ</a:t>
            </a:r>
            <a:r>
              <a:rPr lang="en-US" altLang="ja-JP" sz="1300" dirty="0" smtClean="0">
                <a:latin typeface="+mn-ea"/>
              </a:rPr>
              <a:t>03</a:t>
            </a:r>
            <a:r>
              <a:rPr lang="ja-JP" altLang="en-US" sz="1300" dirty="0" smtClean="0">
                <a:latin typeface="+mn-ea"/>
              </a:rPr>
              <a:t>－</a:t>
            </a:r>
            <a:r>
              <a:rPr lang="en-US" altLang="ja-JP" sz="1300" dirty="0" smtClean="0">
                <a:latin typeface="+mn-ea"/>
              </a:rPr>
              <a:t>5662</a:t>
            </a:r>
            <a:r>
              <a:rPr lang="ja-JP" altLang="en-US" sz="1300" dirty="0" smtClean="0">
                <a:latin typeface="+mn-ea"/>
              </a:rPr>
              <a:t>－</a:t>
            </a:r>
            <a:r>
              <a:rPr lang="en-US" altLang="ja-JP" sz="1300" dirty="0" smtClean="0">
                <a:latin typeface="+mn-ea"/>
              </a:rPr>
              <a:t>0054</a:t>
            </a:r>
            <a:r>
              <a:rPr lang="ja-JP" altLang="en-US" sz="1300" dirty="0" smtClean="0">
                <a:latin typeface="+mn-ea"/>
              </a:rPr>
              <a:t>）</a:t>
            </a:r>
            <a:endParaRPr lang="en-US" altLang="ja-JP" sz="1300" dirty="0" smtClean="0">
              <a:latin typeface="+mn-ea"/>
            </a:endParaRPr>
          </a:p>
          <a:p>
            <a:pPr marL="0" indent="0">
              <a:buNone/>
            </a:pPr>
            <a:endParaRPr lang="en-US" altLang="ja-JP" sz="1300" dirty="0">
              <a:latin typeface="+mn-ea"/>
            </a:endParaRPr>
          </a:p>
          <a:p>
            <a:pPr marL="0" indent="0">
              <a:buNone/>
            </a:pPr>
            <a:r>
              <a:rPr lang="ja-JP" altLang="en-US" sz="1300" dirty="0" smtClean="0">
                <a:latin typeface="+mn-ea"/>
              </a:rPr>
              <a:t>（例）サービスの利用方法が記載されていない。</a:t>
            </a:r>
            <a:endParaRPr lang="en-US" altLang="ja-JP" sz="1300" dirty="0" smtClean="0">
              <a:latin typeface="+mn-ea"/>
            </a:endParaRPr>
          </a:p>
          <a:p>
            <a:pPr marL="0" indent="0">
              <a:buNone/>
            </a:pPr>
            <a:r>
              <a:rPr lang="ja-JP" altLang="en-US" sz="1300" dirty="0" smtClean="0">
                <a:latin typeface="+mn-ea"/>
              </a:rPr>
              <a:t>（改）東京都ＨＰ＞東京都障害者サービス情報＞書式ライブラリー＞</a:t>
            </a:r>
            <a:r>
              <a:rPr lang="en-US" altLang="ja-JP" sz="1300" dirty="0" smtClean="0">
                <a:latin typeface="+mn-ea"/>
              </a:rPr>
              <a:t>06</a:t>
            </a:r>
            <a:r>
              <a:rPr lang="ja-JP" altLang="en-US" sz="1300" dirty="0" smtClean="0">
                <a:latin typeface="+mn-ea"/>
              </a:rPr>
              <a:t>モデル契約書＞</a:t>
            </a:r>
            <a:endParaRPr lang="en-US" altLang="ja-JP" sz="1300" dirty="0" smtClean="0">
              <a:latin typeface="+mn-ea"/>
            </a:endParaRPr>
          </a:p>
          <a:p>
            <a:pPr marL="0" indent="0">
              <a:buNone/>
            </a:pPr>
            <a:r>
              <a:rPr lang="en-US" altLang="ja-JP" sz="1300" dirty="0">
                <a:latin typeface="+mn-ea"/>
              </a:rPr>
              <a:t> </a:t>
            </a:r>
            <a:r>
              <a:rPr lang="en-US" altLang="ja-JP" sz="1300" dirty="0" smtClean="0">
                <a:latin typeface="+mn-ea"/>
              </a:rPr>
              <a:t>      </a:t>
            </a:r>
            <a:r>
              <a:rPr lang="ja-JP" altLang="en-US" sz="1300" dirty="0" smtClean="0">
                <a:latin typeface="+mn-ea"/>
              </a:rPr>
              <a:t>居宅介護＞重要事項説明書　　を参照して是正してください。</a:t>
            </a:r>
            <a:endParaRPr lang="en-US" altLang="ja-JP" sz="1300" dirty="0" smtClean="0">
              <a:latin typeface="+mn-ea"/>
            </a:endParaRPr>
          </a:p>
          <a:p>
            <a:pPr marL="0" indent="0">
              <a:buNone/>
            </a:pPr>
            <a:endParaRPr lang="en-US" altLang="ja-JP" sz="1300" dirty="0">
              <a:latin typeface="+mn-ea"/>
            </a:endParaRPr>
          </a:p>
          <a:p>
            <a:pPr marL="0" indent="0">
              <a:buNone/>
            </a:pPr>
            <a:r>
              <a:rPr lang="ja-JP" altLang="en-US" sz="1300" dirty="0" smtClean="0">
                <a:latin typeface="+mn-ea"/>
              </a:rPr>
              <a:t>（例）第</a:t>
            </a:r>
            <a:r>
              <a:rPr lang="en-US" altLang="ja-JP" sz="1300" dirty="0" smtClean="0">
                <a:latin typeface="+mn-ea"/>
              </a:rPr>
              <a:t>1</a:t>
            </a:r>
            <a:r>
              <a:rPr lang="ja-JP" altLang="en-US" sz="1300" dirty="0" smtClean="0">
                <a:latin typeface="+mn-ea"/>
              </a:rPr>
              <a:t>条の文言が「障害者自立支援法令」となっていた。</a:t>
            </a:r>
            <a:endParaRPr lang="en-US" altLang="ja-JP" sz="1300" dirty="0" smtClean="0">
              <a:latin typeface="+mn-ea"/>
            </a:endParaRPr>
          </a:p>
          <a:p>
            <a:pPr marL="0" indent="0">
              <a:buNone/>
            </a:pPr>
            <a:r>
              <a:rPr lang="ja-JP" altLang="en-US" sz="1300" dirty="0" smtClean="0">
                <a:latin typeface="+mn-ea"/>
              </a:rPr>
              <a:t>（改）「障害者の日常生活及び社会生活を総合的に支援するための法律」に是正してく</a:t>
            </a:r>
            <a:endParaRPr lang="en-US" altLang="ja-JP" sz="1300" dirty="0" smtClean="0">
              <a:latin typeface="+mn-ea"/>
            </a:endParaRPr>
          </a:p>
          <a:p>
            <a:pPr marL="0" indent="0">
              <a:buNone/>
            </a:pPr>
            <a:r>
              <a:rPr lang="ja-JP" altLang="en-US" sz="1300" dirty="0">
                <a:latin typeface="+mn-ea"/>
              </a:rPr>
              <a:t>　</a:t>
            </a:r>
            <a:r>
              <a:rPr lang="ja-JP" altLang="en-US" sz="1300" dirty="0" smtClean="0">
                <a:latin typeface="+mn-ea"/>
              </a:rPr>
              <a:t>　　ださい。</a:t>
            </a:r>
            <a:endParaRPr lang="ja-JP" altLang="ja-JP" sz="1300" dirty="0">
              <a:latin typeface="+mn-ea"/>
            </a:endParaRPr>
          </a:p>
          <a:p>
            <a:pPr marL="0" indent="0">
              <a:buNone/>
            </a:pPr>
            <a:endParaRPr kumimoji="1" lang="en-US" altLang="ja-JP" sz="1300" dirty="0" smtClean="0">
              <a:latin typeface="+mn-ea"/>
            </a:endParaRPr>
          </a:p>
          <a:p>
            <a:pPr marL="0" indent="0">
              <a:buNone/>
            </a:pPr>
            <a:r>
              <a:rPr lang="ja-JP" altLang="en-US" sz="1300" dirty="0">
                <a:latin typeface="+mn-ea"/>
              </a:rPr>
              <a:t>（例）対象としていないサービス</a:t>
            </a:r>
            <a:r>
              <a:rPr lang="ja-JP" altLang="en-US" sz="1300" dirty="0" smtClean="0">
                <a:latin typeface="+mn-ea"/>
              </a:rPr>
              <a:t>内容が</a:t>
            </a:r>
            <a:r>
              <a:rPr lang="ja-JP" altLang="en-US" sz="1300" dirty="0">
                <a:latin typeface="+mn-ea"/>
              </a:rPr>
              <a:t>記載</a:t>
            </a:r>
            <a:r>
              <a:rPr lang="ja-JP" altLang="en-US" sz="1300" dirty="0" smtClean="0">
                <a:latin typeface="+mn-ea"/>
              </a:rPr>
              <a:t>されて</a:t>
            </a:r>
            <a:r>
              <a:rPr lang="ja-JP" altLang="en-US" sz="1300" dirty="0">
                <a:latin typeface="+mn-ea"/>
              </a:rPr>
              <a:t>いる</a:t>
            </a:r>
            <a:r>
              <a:rPr lang="ja-JP" altLang="en-US" sz="1300" dirty="0" smtClean="0">
                <a:latin typeface="+mn-ea"/>
              </a:rPr>
              <a:t>。</a:t>
            </a:r>
            <a:endParaRPr lang="en-US" altLang="ja-JP" sz="1300" dirty="0">
              <a:latin typeface="+mn-ea"/>
            </a:endParaRPr>
          </a:p>
          <a:p>
            <a:pPr marL="0" indent="0">
              <a:buNone/>
            </a:pPr>
            <a:r>
              <a:rPr lang="ja-JP" altLang="en-US" sz="1300" dirty="0" smtClean="0">
                <a:latin typeface="+mn-ea"/>
              </a:rPr>
              <a:t>（改）是正してください。</a:t>
            </a:r>
            <a:endParaRPr lang="en-US" altLang="ja-JP" sz="1300" dirty="0" smtClean="0">
              <a:latin typeface="+mn-ea"/>
            </a:endParaRPr>
          </a:p>
        </p:txBody>
      </p: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4</a:t>
            </a:fld>
            <a:endParaRPr kumimoji="1" lang="ja-JP" altLang="en-US"/>
          </a:p>
        </p:txBody>
      </p:sp>
    </p:spTree>
    <p:extLst>
      <p:ext uri="{BB962C8B-B14F-4D97-AF65-F5344CB8AC3E}">
        <p14:creationId xmlns:p14="http://schemas.microsoft.com/office/powerpoint/2010/main" val="705541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32656" y="179512"/>
            <a:ext cx="6172200" cy="8856984"/>
          </a:xfrm>
        </p:spPr>
        <p:txBody>
          <a:bodyPr>
            <a:normAutofit fontScale="62500" lnSpcReduction="20000"/>
          </a:bodyPr>
          <a:lstStyle/>
          <a:p>
            <a:pPr marL="0" indent="0">
              <a:buNone/>
            </a:pPr>
            <a:r>
              <a:rPr lang="ja-JP" altLang="ja-JP" sz="2100" dirty="0" smtClean="0"/>
              <a:t>第２３条</a:t>
            </a:r>
            <a:r>
              <a:rPr lang="ja-JP" altLang="ja-JP" sz="2100" dirty="0"/>
              <a:t>　</a:t>
            </a:r>
            <a:r>
              <a:rPr lang="ja-JP" altLang="ja-JP" sz="2100" dirty="0" smtClean="0"/>
              <a:t>（サービス提供の記録）</a:t>
            </a:r>
            <a:endParaRPr lang="en-US" altLang="ja-JP" sz="2100" dirty="0" smtClean="0"/>
          </a:p>
          <a:p>
            <a:pPr marL="0" indent="0">
              <a:buNone/>
            </a:pPr>
            <a:r>
              <a:rPr lang="en-US" altLang="ja-JP" sz="2100" dirty="0" smtClean="0"/>
              <a:t>   </a:t>
            </a:r>
            <a:r>
              <a:rPr lang="ja-JP" altLang="ja-JP" sz="2100" dirty="0" smtClean="0"/>
              <a:t>指定</a:t>
            </a:r>
            <a:r>
              <a:rPr lang="ja-JP" altLang="ja-JP" sz="2100" dirty="0"/>
              <a:t>居宅介護事業者は、指定居宅介護を提供した際は、当該指定</a:t>
            </a:r>
            <a:r>
              <a:rPr lang="ja-JP" altLang="ja-JP" sz="2100" dirty="0" smtClean="0"/>
              <a:t>居宅介護</a:t>
            </a:r>
            <a:r>
              <a:rPr lang="ja-JP" altLang="ja-JP" sz="2100" dirty="0"/>
              <a:t>の</a:t>
            </a:r>
            <a:r>
              <a:rPr lang="ja-JP" altLang="ja-JP" sz="2100" dirty="0" smtClean="0"/>
              <a:t>提供</a:t>
            </a:r>
            <a:endParaRPr lang="en-US" altLang="ja-JP" sz="2100" dirty="0" smtClean="0"/>
          </a:p>
          <a:p>
            <a:pPr marL="0" indent="0">
              <a:buNone/>
            </a:pPr>
            <a:r>
              <a:rPr lang="ja-JP" altLang="ja-JP" sz="2100" dirty="0" smtClean="0"/>
              <a:t>日</a:t>
            </a:r>
            <a:r>
              <a:rPr lang="ja-JP" altLang="ja-JP" sz="2100" dirty="0"/>
              <a:t>、内容その他必要な事項を、その都度記録しなければならない</a:t>
            </a:r>
            <a:r>
              <a:rPr lang="ja-JP" altLang="ja-JP" sz="2100" dirty="0" smtClean="0"/>
              <a:t>。</a:t>
            </a:r>
            <a:endParaRPr lang="en-US" altLang="ja-JP" sz="2100" dirty="0" smtClean="0"/>
          </a:p>
          <a:p>
            <a:pPr marL="0" indent="0">
              <a:buNone/>
            </a:pPr>
            <a:endParaRPr lang="en-US" altLang="ja-JP" sz="2100" dirty="0"/>
          </a:p>
          <a:p>
            <a:pPr marL="0" indent="0">
              <a:buNone/>
            </a:pPr>
            <a:r>
              <a:rPr lang="ja-JP" altLang="en-US" sz="2100" dirty="0" smtClean="0"/>
              <a:t>具体例と改善指摘</a:t>
            </a:r>
            <a:endParaRPr lang="en-US" altLang="ja-JP" sz="2100" dirty="0" smtClean="0"/>
          </a:p>
          <a:p>
            <a:pPr marL="0" indent="0">
              <a:buNone/>
            </a:pPr>
            <a:endParaRPr lang="en-US" altLang="ja-JP" sz="2100" dirty="0" smtClean="0"/>
          </a:p>
          <a:p>
            <a:pPr marL="0" indent="0">
              <a:buNone/>
            </a:pPr>
            <a:r>
              <a:rPr lang="ja-JP" altLang="en-US" sz="2100" dirty="0" smtClean="0"/>
              <a:t>（例）サービス実施記録において、介助内容について未記入及び押印漏れ</a:t>
            </a:r>
            <a:endParaRPr lang="en-US" altLang="ja-JP" sz="2100" dirty="0" smtClean="0"/>
          </a:p>
          <a:p>
            <a:pPr marL="0" indent="0">
              <a:buNone/>
            </a:pPr>
            <a:r>
              <a:rPr lang="ja-JP" altLang="en-US" sz="2100" dirty="0"/>
              <a:t>　</a:t>
            </a:r>
            <a:r>
              <a:rPr lang="ja-JP" altLang="en-US" sz="2100" dirty="0" smtClean="0"/>
              <a:t>　　が散見された。</a:t>
            </a:r>
            <a:endParaRPr lang="ja-JP" altLang="ja-JP" sz="2100" dirty="0"/>
          </a:p>
          <a:p>
            <a:pPr marL="0" indent="0">
              <a:buNone/>
            </a:pPr>
            <a:r>
              <a:rPr kumimoji="1" lang="ja-JP" altLang="en-US" sz="2100" dirty="0" smtClean="0"/>
              <a:t>（改）担当ヘルパーの作成後には、サービス提供責任者が確認し、内容に</a:t>
            </a:r>
            <a:endParaRPr kumimoji="1" lang="en-US" altLang="ja-JP" sz="2100" dirty="0" smtClean="0"/>
          </a:p>
          <a:p>
            <a:pPr marL="0" indent="0">
              <a:buNone/>
            </a:pPr>
            <a:r>
              <a:rPr lang="ja-JP" altLang="en-US" sz="2100" dirty="0"/>
              <a:t>　</a:t>
            </a:r>
            <a:r>
              <a:rPr lang="ja-JP" altLang="en-US" sz="2100" dirty="0" smtClean="0"/>
              <a:t>　　</a:t>
            </a:r>
            <a:r>
              <a:rPr kumimoji="1" lang="ja-JP" altLang="en-US" sz="2100" dirty="0" smtClean="0"/>
              <a:t>漏れや不足がある場合は指導してください。</a:t>
            </a:r>
            <a:endParaRPr kumimoji="1" lang="en-US" altLang="ja-JP" sz="2100" dirty="0" smtClean="0"/>
          </a:p>
          <a:p>
            <a:pPr marL="0" indent="0">
              <a:buNone/>
            </a:pPr>
            <a:endParaRPr lang="en-US" altLang="ja-JP" sz="2100" dirty="0"/>
          </a:p>
          <a:p>
            <a:pPr marL="0" indent="0">
              <a:buNone/>
            </a:pPr>
            <a:r>
              <a:rPr kumimoji="1" lang="ja-JP" altLang="en-US" sz="2100" dirty="0" smtClean="0"/>
              <a:t>（例）サービス実施記録において、支援の際の状況や利用者の様子を詳細</a:t>
            </a:r>
            <a:endParaRPr kumimoji="1" lang="en-US" altLang="ja-JP" sz="2100" dirty="0" smtClean="0"/>
          </a:p>
          <a:p>
            <a:pPr marL="0" indent="0">
              <a:buNone/>
            </a:pPr>
            <a:r>
              <a:rPr kumimoji="1" lang="ja-JP" altLang="en-US" sz="2100" dirty="0" smtClean="0"/>
              <a:t>　　　に記載していないことが確認された。</a:t>
            </a:r>
            <a:endParaRPr kumimoji="1" lang="en-US" altLang="ja-JP" sz="2100" dirty="0" smtClean="0"/>
          </a:p>
          <a:p>
            <a:pPr marL="0" indent="0">
              <a:buNone/>
            </a:pPr>
            <a:r>
              <a:rPr lang="ja-JP" altLang="en-US" sz="2100" dirty="0" smtClean="0"/>
              <a:t>（改）出来るだけ詳細な内容をサービス実施記録に記載してください。</a:t>
            </a:r>
            <a:endParaRPr lang="en-US" altLang="ja-JP" sz="2100" dirty="0" smtClean="0"/>
          </a:p>
          <a:p>
            <a:pPr marL="0" indent="0">
              <a:buNone/>
            </a:pPr>
            <a:endParaRPr lang="en-US" altLang="ja-JP" sz="2100" dirty="0"/>
          </a:p>
          <a:p>
            <a:pPr marL="0" indent="0">
              <a:buNone/>
            </a:pPr>
            <a:endParaRPr lang="en-US" altLang="ja-JP" sz="2100" dirty="0" smtClean="0"/>
          </a:p>
          <a:p>
            <a:pPr marL="0" indent="0">
              <a:buNone/>
            </a:pPr>
            <a:r>
              <a:rPr lang="ja-JP" altLang="en-US" sz="2100" dirty="0" smtClean="0"/>
              <a:t>第３６条（秘密保持等）</a:t>
            </a:r>
            <a:endParaRPr lang="en-US" altLang="ja-JP" sz="2100" dirty="0" smtClean="0"/>
          </a:p>
          <a:p>
            <a:pPr marL="0" indent="0">
              <a:buNone/>
            </a:pPr>
            <a:r>
              <a:rPr lang="ja-JP" altLang="en-US" sz="2100" dirty="0" smtClean="0"/>
              <a:t>２項　指定居宅介護事業者は、管理者及び従業者であった者が、正当な理由なく、その</a:t>
            </a:r>
            <a:endParaRPr lang="en-US" altLang="ja-JP" sz="2100" dirty="0" smtClean="0"/>
          </a:p>
          <a:p>
            <a:pPr marL="0" indent="0">
              <a:buNone/>
            </a:pPr>
            <a:r>
              <a:rPr lang="ja-JP" altLang="en-US" sz="2100" dirty="0"/>
              <a:t>　</a:t>
            </a:r>
            <a:r>
              <a:rPr lang="ja-JP" altLang="en-US" sz="2100" dirty="0" smtClean="0"/>
              <a:t>　　  知り得た利用者又はその家族の秘密を漏らすことがないよう、必要な措置を講じ　</a:t>
            </a:r>
            <a:endParaRPr lang="en-US" altLang="ja-JP" sz="2100" dirty="0" smtClean="0"/>
          </a:p>
          <a:p>
            <a:pPr marL="0" indent="0">
              <a:buNone/>
            </a:pPr>
            <a:r>
              <a:rPr lang="ja-JP" altLang="en-US" sz="2100" dirty="0"/>
              <a:t>　</a:t>
            </a:r>
            <a:r>
              <a:rPr lang="ja-JP" altLang="en-US" sz="2100" dirty="0" smtClean="0"/>
              <a:t>　　  なければならない。</a:t>
            </a:r>
            <a:endParaRPr lang="en-US" altLang="ja-JP" sz="2100" dirty="0" smtClean="0"/>
          </a:p>
          <a:p>
            <a:pPr marL="0" indent="0">
              <a:buNone/>
            </a:pPr>
            <a:endParaRPr lang="en-US" altLang="ja-JP" sz="2100" dirty="0"/>
          </a:p>
          <a:p>
            <a:pPr marL="0" indent="0">
              <a:buNone/>
            </a:pPr>
            <a:r>
              <a:rPr lang="ja-JP" altLang="en-US" sz="2100" dirty="0" smtClean="0"/>
              <a:t>具体例と改善指摘</a:t>
            </a:r>
            <a:endParaRPr lang="en-US" altLang="ja-JP" sz="2100" dirty="0" smtClean="0"/>
          </a:p>
          <a:p>
            <a:pPr marL="0" indent="0">
              <a:buNone/>
            </a:pPr>
            <a:endParaRPr lang="en-US" altLang="ja-JP" sz="2100" dirty="0" smtClean="0"/>
          </a:p>
          <a:p>
            <a:pPr marL="0" indent="0">
              <a:buNone/>
            </a:pPr>
            <a:r>
              <a:rPr lang="ja-JP" altLang="en-US" sz="2100" dirty="0" smtClean="0"/>
              <a:t>（例）</a:t>
            </a:r>
            <a:r>
              <a:rPr lang="ja-JP" altLang="ja-JP" sz="2100" dirty="0"/>
              <a:t>秘密保持について、利用者等の個人情報を保護するための措置を確認でき</a:t>
            </a:r>
            <a:r>
              <a:rPr lang="ja-JP" altLang="ja-JP" sz="2100" dirty="0" smtClean="0"/>
              <a:t>ませ</a:t>
            </a:r>
            <a:endParaRPr lang="en-US" altLang="ja-JP" sz="2100" dirty="0" smtClean="0"/>
          </a:p>
          <a:p>
            <a:pPr marL="0" indent="0">
              <a:buNone/>
            </a:pPr>
            <a:r>
              <a:rPr lang="ja-JP" altLang="en-US" sz="2100" dirty="0"/>
              <a:t>　</a:t>
            </a:r>
            <a:r>
              <a:rPr lang="ja-JP" altLang="en-US" sz="2100" dirty="0" smtClean="0"/>
              <a:t>　　</a:t>
            </a:r>
            <a:r>
              <a:rPr lang="ja-JP" altLang="ja-JP" sz="2100" dirty="0" smtClean="0"/>
              <a:t>んで</a:t>
            </a:r>
            <a:r>
              <a:rPr lang="ja-JP" altLang="ja-JP" sz="2100" dirty="0"/>
              <a:t>した</a:t>
            </a:r>
            <a:r>
              <a:rPr lang="ja-JP" altLang="ja-JP" sz="2100" dirty="0" smtClean="0"/>
              <a:t>。</a:t>
            </a:r>
            <a:endParaRPr lang="en-US" altLang="ja-JP" sz="2100" dirty="0" smtClean="0"/>
          </a:p>
          <a:p>
            <a:pPr marL="0" indent="0">
              <a:buNone/>
            </a:pPr>
            <a:r>
              <a:rPr lang="ja-JP" altLang="en-US" sz="2100" dirty="0" smtClean="0"/>
              <a:t>（改）</a:t>
            </a:r>
            <a:r>
              <a:rPr lang="ja-JP" altLang="ja-JP" sz="2100" dirty="0"/>
              <a:t>利用者等の個人情報を取扱う業務に従事する以上は、個人情報保護の観点</a:t>
            </a:r>
            <a:r>
              <a:rPr lang="ja-JP" altLang="ja-JP" sz="2100" dirty="0" smtClean="0"/>
              <a:t>から</a:t>
            </a:r>
            <a:endParaRPr lang="en-US" altLang="ja-JP" sz="2100" dirty="0" smtClean="0"/>
          </a:p>
          <a:p>
            <a:pPr marL="0" indent="0">
              <a:buNone/>
            </a:pPr>
            <a:r>
              <a:rPr lang="ja-JP" altLang="en-US" sz="2100" dirty="0"/>
              <a:t>　</a:t>
            </a:r>
            <a:r>
              <a:rPr lang="ja-JP" altLang="en-US" sz="2100" dirty="0" smtClean="0"/>
              <a:t>　　</a:t>
            </a:r>
            <a:r>
              <a:rPr lang="ja-JP" altLang="ja-JP" sz="2100" dirty="0" smtClean="0"/>
              <a:t>従</a:t>
            </a:r>
            <a:r>
              <a:rPr lang="ja-JP" altLang="ja-JP" sz="2100" dirty="0"/>
              <a:t>業者に秘密保持について誓約を交わす等をしてください。（退職後も含めてく</a:t>
            </a:r>
            <a:r>
              <a:rPr lang="ja-JP" altLang="ja-JP" sz="2100" dirty="0" err="1" smtClean="0"/>
              <a:t>だ</a:t>
            </a:r>
            <a:r>
              <a:rPr lang="ja-JP" altLang="en-US" sz="2100" dirty="0" smtClean="0"/>
              <a:t>　</a:t>
            </a:r>
            <a:endParaRPr lang="en-US" altLang="ja-JP" sz="2100" dirty="0" smtClean="0"/>
          </a:p>
          <a:p>
            <a:pPr marL="0" indent="0">
              <a:buNone/>
            </a:pPr>
            <a:r>
              <a:rPr lang="ja-JP" altLang="en-US" sz="2100" dirty="0"/>
              <a:t>　</a:t>
            </a:r>
            <a:r>
              <a:rPr lang="ja-JP" altLang="en-US" sz="2100" dirty="0" smtClean="0"/>
              <a:t>　　</a:t>
            </a:r>
            <a:r>
              <a:rPr lang="ja-JP" altLang="ja-JP" sz="2100" dirty="0" smtClean="0"/>
              <a:t>さい</a:t>
            </a:r>
            <a:r>
              <a:rPr lang="ja-JP" altLang="ja-JP" sz="2100" dirty="0"/>
              <a:t>。）</a:t>
            </a:r>
            <a:endParaRPr lang="en-US" altLang="ja-JP" sz="2100" dirty="0"/>
          </a:p>
          <a:p>
            <a:pPr marL="0" indent="0">
              <a:buNone/>
            </a:pPr>
            <a:endParaRPr lang="en-US" altLang="ja-JP" sz="2100" dirty="0" smtClean="0"/>
          </a:p>
          <a:p>
            <a:pPr marL="0" indent="0">
              <a:buNone/>
            </a:pPr>
            <a:endParaRPr lang="en-US" altLang="ja-JP" sz="2100" dirty="0"/>
          </a:p>
          <a:p>
            <a:pPr marL="0" indent="0">
              <a:buNone/>
            </a:pPr>
            <a:endParaRPr lang="en-US" altLang="ja-JP" sz="1700" dirty="0" smtClean="0"/>
          </a:p>
          <a:p>
            <a:pPr marL="0" indent="0">
              <a:buNone/>
            </a:pPr>
            <a:r>
              <a:rPr lang="ja-JP" altLang="ja-JP" sz="2100" dirty="0" smtClean="0"/>
              <a:t>第３９条</a:t>
            </a:r>
            <a:r>
              <a:rPr lang="en-US" altLang="ja-JP" sz="2100" dirty="0" smtClean="0"/>
              <a:t> </a:t>
            </a:r>
            <a:r>
              <a:rPr lang="ja-JP" altLang="ja-JP" sz="2100" dirty="0" smtClean="0"/>
              <a:t>（苦情解決）</a:t>
            </a:r>
            <a:r>
              <a:rPr lang="ja-JP" altLang="ja-JP" sz="2100" dirty="0"/>
              <a:t>　</a:t>
            </a:r>
            <a:endParaRPr lang="en-US" altLang="ja-JP" sz="2100" dirty="0" smtClean="0"/>
          </a:p>
          <a:p>
            <a:pPr marL="0" indent="0">
              <a:buNone/>
            </a:pPr>
            <a:r>
              <a:rPr lang="ja-JP" altLang="en-US" sz="2100" dirty="0"/>
              <a:t>　</a:t>
            </a:r>
            <a:r>
              <a:rPr lang="ja-JP" altLang="ja-JP" sz="2100" dirty="0" smtClean="0"/>
              <a:t>指定</a:t>
            </a:r>
            <a:r>
              <a:rPr lang="ja-JP" altLang="ja-JP" sz="2100" dirty="0"/>
              <a:t>居宅介護事業所は、利用者又はその家族からの指定居宅介護に</a:t>
            </a:r>
            <a:r>
              <a:rPr lang="ja-JP" altLang="ja-JP" sz="2100" dirty="0" smtClean="0"/>
              <a:t>関する</a:t>
            </a:r>
            <a:r>
              <a:rPr lang="ja-JP" altLang="en-US" sz="2100" dirty="0" smtClean="0"/>
              <a:t>　　</a:t>
            </a:r>
            <a:endParaRPr lang="en-US" altLang="ja-JP" sz="2100" dirty="0" smtClean="0"/>
          </a:p>
          <a:p>
            <a:pPr marL="0" indent="0">
              <a:buNone/>
            </a:pPr>
            <a:r>
              <a:rPr lang="ja-JP" altLang="en-US" sz="2100" dirty="0"/>
              <a:t>　</a:t>
            </a:r>
            <a:r>
              <a:rPr lang="ja-JP" altLang="ja-JP" sz="2100" dirty="0" smtClean="0"/>
              <a:t>苦情</a:t>
            </a:r>
            <a:r>
              <a:rPr lang="ja-JP" altLang="ja-JP" sz="2100" dirty="0"/>
              <a:t>に迅速かつ適切に対応するために、窓口の設置その他の必要な措置を</a:t>
            </a:r>
            <a:r>
              <a:rPr lang="ja-JP" altLang="ja-JP" sz="2100" dirty="0" smtClean="0"/>
              <a:t>講</a:t>
            </a:r>
            <a:endParaRPr lang="en-US" altLang="ja-JP" sz="2100" dirty="0" smtClean="0"/>
          </a:p>
          <a:p>
            <a:pPr marL="0" indent="0">
              <a:buNone/>
            </a:pPr>
            <a:r>
              <a:rPr lang="ja-JP" altLang="en-US" sz="2100" dirty="0"/>
              <a:t>　</a:t>
            </a:r>
            <a:r>
              <a:rPr lang="ja-JP" altLang="ja-JP" sz="2100" dirty="0" err="1" smtClean="0"/>
              <a:t>じ</a:t>
            </a:r>
            <a:r>
              <a:rPr lang="ja-JP" altLang="ja-JP" sz="2100" dirty="0"/>
              <a:t>なければ</a:t>
            </a:r>
            <a:r>
              <a:rPr lang="ja-JP" altLang="ja-JP" sz="2100" dirty="0" smtClean="0"/>
              <a:t>ならない。</a:t>
            </a:r>
            <a:endParaRPr lang="en-US" altLang="ja-JP" sz="2100" dirty="0" smtClean="0"/>
          </a:p>
          <a:p>
            <a:pPr marL="0" indent="0">
              <a:buNone/>
            </a:pPr>
            <a:endParaRPr lang="en-US" altLang="ja-JP" sz="2100" dirty="0"/>
          </a:p>
          <a:p>
            <a:pPr marL="0" indent="0">
              <a:buNone/>
            </a:pPr>
            <a:endParaRPr lang="en-US" altLang="ja-JP" sz="2100" dirty="0" smtClean="0"/>
          </a:p>
          <a:p>
            <a:pPr marL="0" indent="0">
              <a:buNone/>
            </a:pPr>
            <a:r>
              <a:rPr lang="ja-JP" altLang="en-US" sz="2100" dirty="0" smtClean="0"/>
              <a:t>具体例と改善指摘</a:t>
            </a:r>
            <a:endParaRPr lang="en-US" altLang="ja-JP" sz="2100" dirty="0" smtClean="0"/>
          </a:p>
          <a:p>
            <a:pPr marL="0" indent="0">
              <a:buNone/>
            </a:pPr>
            <a:endParaRPr lang="en-US" altLang="ja-JP" sz="2100" dirty="0" smtClean="0"/>
          </a:p>
          <a:p>
            <a:pPr marL="0" indent="0">
              <a:buNone/>
            </a:pPr>
            <a:r>
              <a:rPr lang="ja-JP" altLang="en-US" sz="2100" dirty="0" smtClean="0"/>
              <a:t>（例）苦情に関する措置の概要について、事業所に掲示してい</a:t>
            </a:r>
            <a:r>
              <a:rPr lang="ja-JP" altLang="en-US" sz="2100" dirty="0"/>
              <a:t>ない</a:t>
            </a:r>
            <a:r>
              <a:rPr lang="ja-JP" altLang="en-US" sz="2100" dirty="0" smtClean="0"/>
              <a:t>ことが</a:t>
            </a:r>
            <a:r>
              <a:rPr lang="ja-JP" altLang="en-US" sz="2100" dirty="0"/>
              <a:t>確認</a:t>
            </a:r>
            <a:r>
              <a:rPr lang="ja-JP" altLang="en-US" sz="2100" dirty="0" smtClean="0"/>
              <a:t>され た</a:t>
            </a:r>
            <a:r>
              <a:rPr lang="ja-JP" altLang="en-US" sz="2100" dirty="0"/>
              <a:t>。</a:t>
            </a:r>
            <a:endParaRPr lang="en-US" altLang="ja-JP" sz="2100" dirty="0" smtClean="0"/>
          </a:p>
          <a:p>
            <a:pPr marL="0" indent="0">
              <a:buNone/>
            </a:pPr>
            <a:r>
              <a:rPr lang="ja-JP" altLang="en-US" sz="2100" dirty="0" smtClean="0"/>
              <a:t>（改）事業所内の見やすい場所に掲示して</a:t>
            </a:r>
            <a:r>
              <a:rPr lang="ja-JP" altLang="en-US" sz="2100" dirty="0"/>
              <a:t>くだ</a:t>
            </a:r>
            <a:r>
              <a:rPr lang="ja-JP" altLang="en-US" sz="2100" dirty="0" smtClean="0"/>
              <a:t>さい。</a:t>
            </a:r>
            <a:endParaRPr lang="en-US" altLang="ja-JP" sz="2100" dirty="0" smtClean="0"/>
          </a:p>
          <a:p>
            <a:pPr marL="0" indent="0">
              <a:buNone/>
            </a:pPr>
            <a:endParaRPr lang="en-US" altLang="ja-JP" sz="1400" dirty="0"/>
          </a:p>
          <a:p>
            <a:pPr marL="0" indent="0">
              <a:buNone/>
            </a:pPr>
            <a:endParaRPr lang="en-US" altLang="ja-JP" sz="1400" dirty="0"/>
          </a:p>
          <a:p>
            <a:pPr marL="0" indent="0">
              <a:buNone/>
            </a:pPr>
            <a:endParaRPr lang="ja-JP" altLang="ja-JP" sz="1400" dirty="0"/>
          </a:p>
          <a:p>
            <a:pPr marL="0" indent="0">
              <a:buNone/>
            </a:pPr>
            <a:endParaRPr lang="en-US" altLang="ja-JP" sz="1300" dirty="0" smtClean="0"/>
          </a:p>
          <a:p>
            <a:pPr marL="0" indent="0">
              <a:buNone/>
            </a:pPr>
            <a:endParaRPr kumimoji="1" lang="en-US" altLang="ja-JP" sz="1300" dirty="0"/>
          </a:p>
          <a:p>
            <a:pPr marL="0" indent="0">
              <a:buNone/>
            </a:pPr>
            <a:endParaRPr kumimoji="1" lang="en-US" altLang="ja-JP" sz="1300" dirty="0" smtClean="0"/>
          </a:p>
          <a:p>
            <a:pPr marL="0" indent="0">
              <a:buNone/>
            </a:pPr>
            <a:endParaRPr lang="en-US" altLang="ja-JP" sz="1300" dirty="0"/>
          </a:p>
          <a:p>
            <a:pPr marL="0" indent="0">
              <a:buNone/>
            </a:pPr>
            <a:endParaRPr kumimoji="1" lang="ja-JP" altLang="en-US" sz="1300" dirty="0"/>
          </a:p>
        </p:txBody>
      </p:sp>
      <p:cxnSp>
        <p:nvCxnSpPr>
          <p:cNvPr id="4" name="直線コネクタ 3"/>
          <p:cNvCxnSpPr/>
          <p:nvPr/>
        </p:nvCxnSpPr>
        <p:spPr>
          <a:xfrm>
            <a:off x="0" y="3131840"/>
            <a:ext cx="6858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0" y="5868144"/>
            <a:ext cx="6858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5</a:t>
            </a:fld>
            <a:endParaRPr kumimoji="1" lang="ja-JP" altLang="en-US"/>
          </a:p>
        </p:txBody>
      </p:sp>
    </p:spTree>
    <p:extLst>
      <p:ext uri="{BB962C8B-B14F-4D97-AF65-F5344CB8AC3E}">
        <p14:creationId xmlns:p14="http://schemas.microsoft.com/office/powerpoint/2010/main" val="19869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2900" y="395536"/>
            <a:ext cx="6172200" cy="7772683"/>
          </a:xfrm>
        </p:spPr>
        <p:txBody>
          <a:bodyPr>
            <a:normAutofit/>
          </a:bodyPr>
          <a:lstStyle/>
          <a:p>
            <a:pPr marL="0" indent="0">
              <a:buNone/>
            </a:pPr>
            <a:endParaRPr kumimoji="1" lang="en-US" altLang="ja-JP" sz="1300" dirty="0"/>
          </a:p>
          <a:p>
            <a:pPr marL="0" indent="0">
              <a:buNone/>
            </a:pPr>
            <a:endParaRPr lang="en-US" altLang="ja-JP" sz="1300" dirty="0"/>
          </a:p>
          <a:p>
            <a:pPr marL="0" indent="0">
              <a:buNone/>
            </a:pPr>
            <a:endParaRPr kumimoji="1" lang="ja-JP" altLang="en-US" sz="1300" dirty="0"/>
          </a:p>
        </p:txBody>
      </p:sp>
      <p:sp>
        <p:nvSpPr>
          <p:cNvPr id="4" name="正方形/長方形 3"/>
          <p:cNvSpPr/>
          <p:nvPr/>
        </p:nvSpPr>
        <p:spPr>
          <a:xfrm>
            <a:off x="332656" y="323528"/>
            <a:ext cx="6192688" cy="3293209"/>
          </a:xfrm>
          <a:prstGeom prst="rect">
            <a:avLst/>
          </a:prstGeom>
        </p:spPr>
        <p:txBody>
          <a:bodyPr wrap="square">
            <a:spAutoFit/>
          </a:bodyPr>
          <a:lstStyle/>
          <a:p>
            <a:r>
              <a:rPr lang="ja-JP" altLang="ja-JP" sz="1300" dirty="0" smtClean="0"/>
              <a:t>第４０条</a:t>
            </a:r>
            <a:r>
              <a:rPr lang="ja-JP" altLang="ja-JP" sz="1300" dirty="0"/>
              <a:t>　</a:t>
            </a:r>
            <a:r>
              <a:rPr lang="ja-JP" altLang="ja-JP" sz="1300" dirty="0" smtClean="0"/>
              <a:t>（事故発生の対応）</a:t>
            </a:r>
            <a:endParaRPr lang="en-US" altLang="ja-JP" sz="1300" dirty="0" smtClean="0"/>
          </a:p>
          <a:p>
            <a:r>
              <a:rPr lang="ja-JP" altLang="en-US" sz="1300" dirty="0"/>
              <a:t>　</a:t>
            </a:r>
            <a:r>
              <a:rPr lang="ja-JP" altLang="ja-JP" sz="1300" dirty="0" smtClean="0"/>
              <a:t>指定</a:t>
            </a:r>
            <a:r>
              <a:rPr lang="ja-JP" altLang="ja-JP" sz="1300" dirty="0"/>
              <a:t>居宅介護事業者は、利用者に対する指定居宅介護の提供により事故が発生</a:t>
            </a:r>
            <a:r>
              <a:rPr lang="ja-JP" altLang="ja-JP" sz="1300" dirty="0" smtClean="0"/>
              <a:t>した</a:t>
            </a:r>
            <a:endParaRPr lang="en-US" altLang="ja-JP" sz="1300" dirty="0" smtClean="0"/>
          </a:p>
          <a:p>
            <a:r>
              <a:rPr lang="ja-JP" altLang="en-US" sz="1300" dirty="0"/>
              <a:t>　</a:t>
            </a:r>
            <a:r>
              <a:rPr lang="ja-JP" altLang="ja-JP" sz="1300" dirty="0" smtClean="0"/>
              <a:t>場合</a:t>
            </a:r>
            <a:r>
              <a:rPr lang="ja-JP" altLang="ja-JP" sz="1300" dirty="0"/>
              <a:t>は、速やかに都、区市町村、利用者の家族等に連絡を行うとともに、当該事故</a:t>
            </a:r>
            <a:r>
              <a:rPr lang="ja-JP" altLang="ja-JP" sz="1300" dirty="0" smtClean="0"/>
              <a:t>の</a:t>
            </a:r>
            <a:endParaRPr lang="en-US" altLang="ja-JP" sz="1300" dirty="0" smtClean="0"/>
          </a:p>
          <a:p>
            <a:r>
              <a:rPr lang="ja-JP" altLang="en-US" sz="1300" dirty="0"/>
              <a:t>　</a:t>
            </a:r>
            <a:r>
              <a:rPr lang="ja-JP" altLang="ja-JP" sz="1300" dirty="0" smtClean="0"/>
              <a:t>状況</a:t>
            </a:r>
            <a:r>
              <a:rPr lang="ja-JP" altLang="ja-JP" sz="1300" dirty="0"/>
              <a:t>及び処置についての記録その他必要な措置を講じなければならない</a:t>
            </a:r>
            <a:r>
              <a:rPr lang="ja-JP" altLang="ja-JP" sz="1300" dirty="0" smtClean="0"/>
              <a:t>。</a:t>
            </a:r>
            <a:endParaRPr lang="en-US" altLang="ja-JP" sz="1300" dirty="0" smtClean="0"/>
          </a:p>
          <a:p>
            <a:endParaRPr lang="en-US" altLang="ja-JP" sz="1300" dirty="0"/>
          </a:p>
          <a:p>
            <a:endParaRPr lang="en-US" altLang="ja-JP" sz="1300" dirty="0" smtClean="0"/>
          </a:p>
          <a:p>
            <a:r>
              <a:rPr lang="ja-JP" altLang="en-US" sz="1300" dirty="0"/>
              <a:t>具体例</a:t>
            </a:r>
            <a:r>
              <a:rPr lang="ja-JP" altLang="en-US" sz="1300" dirty="0" smtClean="0"/>
              <a:t>と改善指摘</a:t>
            </a:r>
            <a:endParaRPr lang="en-US" altLang="ja-JP" sz="1300" dirty="0" smtClean="0"/>
          </a:p>
          <a:p>
            <a:endParaRPr lang="en-US" altLang="ja-JP" sz="1300" dirty="0" smtClean="0"/>
          </a:p>
          <a:p>
            <a:r>
              <a:rPr lang="ja-JP" altLang="en-US" sz="1300" dirty="0" smtClean="0"/>
              <a:t>（例）事故対応マニュアルにおいて、区に連絡するという点が欠如している。</a:t>
            </a:r>
            <a:endParaRPr lang="en-US" altLang="ja-JP" sz="1300" dirty="0" smtClean="0"/>
          </a:p>
          <a:p>
            <a:r>
              <a:rPr lang="ja-JP" altLang="en-US" sz="1300" dirty="0" smtClean="0"/>
              <a:t>（改）区に連絡をすることを付け足してください。</a:t>
            </a:r>
            <a:endParaRPr lang="en-US" altLang="ja-JP" sz="1300" dirty="0" smtClean="0"/>
          </a:p>
          <a:p>
            <a:endParaRPr lang="en-US" altLang="ja-JP" sz="1300" dirty="0"/>
          </a:p>
          <a:p>
            <a:endParaRPr lang="en-US" altLang="ja-JP" sz="1300" dirty="0" smtClean="0"/>
          </a:p>
          <a:p>
            <a:endParaRPr lang="en-US" altLang="ja-JP" sz="1300" dirty="0"/>
          </a:p>
          <a:p>
            <a:endParaRPr lang="en-US" altLang="ja-JP" sz="1300" dirty="0" smtClean="0"/>
          </a:p>
          <a:p>
            <a:endParaRPr lang="en-US" altLang="ja-JP" sz="1300" dirty="0"/>
          </a:p>
          <a:p>
            <a:endParaRPr lang="ja-JP" altLang="ja-JP" sz="1300" dirty="0"/>
          </a:p>
        </p:txBody>
      </p: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6</a:t>
            </a:fld>
            <a:endParaRPr kumimoji="1" lang="ja-JP" altLang="en-US"/>
          </a:p>
        </p:txBody>
      </p:sp>
    </p:spTree>
    <p:extLst>
      <p:ext uri="{BB962C8B-B14F-4D97-AF65-F5344CB8AC3E}">
        <p14:creationId xmlns:p14="http://schemas.microsoft.com/office/powerpoint/2010/main" val="364018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42900" y="395536"/>
            <a:ext cx="6172200" cy="7772683"/>
          </a:xfrm>
        </p:spPr>
        <p:txBody>
          <a:bodyPr>
            <a:normAutofit/>
          </a:bodyPr>
          <a:lstStyle/>
          <a:p>
            <a:pPr marL="0" indent="0">
              <a:buNone/>
            </a:pPr>
            <a:endParaRPr kumimoji="1" lang="en-US" altLang="ja-JP" sz="1300" dirty="0"/>
          </a:p>
          <a:p>
            <a:pPr marL="0" indent="0">
              <a:buNone/>
            </a:pPr>
            <a:endParaRPr lang="en-US" altLang="ja-JP" sz="1300" dirty="0"/>
          </a:p>
          <a:p>
            <a:pPr marL="0" indent="0">
              <a:buNone/>
            </a:pPr>
            <a:endParaRPr kumimoji="1" lang="ja-JP" altLang="en-US" sz="1300" dirty="0"/>
          </a:p>
        </p:txBody>
      </p:sp>
      <p:sp>
        <p:nvSpPr>
          <p:cNvPr id="5" name="正方形/長方形 4"/>
          <p:cNvSpPr/>
          <p:nvPr/>
        </p:nvSpPr>
        <p:spPr>
          <a:xfrm>
            <a:off x="357808" y="323528"/>
            <a:ext cx="6192688" cy="6109365"/>
          </a:xfrm>
          <a:prstGeom prst="rect">
            <a:avLst/>
          </a:prstGeom>
        </p:spPr>
        <p:txBody>
          <a:bodyPr wrap="square">
            <a:spAutoFit/>
          </a:bodyPr>
          <a:lstStyle/>
          <a:p>
            <a:r>
              <a:rPr lang="ja-JP" altLang="ja-JP" sz="1300" dirty="0"/>
              <a:t>【障害者の日常生活及び社会生活を総合的に支援するための法律に基づく指定障害福祉サービスの事業等の人員、設備及び運営に関する基準について】</a:t>
            </a:r>
          </a:p>
          <a:p>
            <a:endParaRPr lang="en-US" altLang="ja-JP" sz="1300" dirty="0" smtClean="0"/>
          </a:p>
          <a:p>
            <a:endParaRPr lang="en-US" altLang="ja-JP" sz="1300" dirty="0" smtClean="0"/>
          </a:p>
          <a:p>
            <a:r>
              <a:rPr lang="ja-JP" altLang="en-US" sz="1300" dirty="0" smtClean="0"/>
              <a:t>第三の３　運営に関する基準</a:t>
            </a:r>
            <a:r>
              <a:rPr lang="ja-JP" altLang="en-US" sz="1300" dirty="0"/>
              <a:t>　</a:t>
            </a:r>
            <a:r>
              <a:rPr lang="ja-JP" altLang="en-US" sz="1300" dirty="0" smtClean="0"/>
              <a:t>：　</a:t>
            </a:r>
            <a:r>
              <a:rPr lang="ja-JP" altLang="ja-JP" sz="1300" dirty="0" smtClean="0"/>
              <a:t>居宅介護計画の作成等</a:t>
            </a:r>
            <a:r>
              <a:rPr lang="ja-JP" altLang="en-US" sz="1300" dirty="0" smtClean="0"/>
              <a:t>（基準</a:t>
            </a:r>
            <a:r>
              <a:rPr lang="ja-JP" altLang="ja-JP" sz="1300" dirty="0" smtClean="0"/>
              <a:t>第２６条</a:t>
            </a:r>
            <a:r>
              <a:rPr lang="en-US" altLang="ja-JP" sz="1300" dirty="0" smtClean="0"/>
              <a:t> </a:t>
            </a:r>
            <a:r>
              <a:rPr lang="ja-JP" altLang="en-US" sz="1300" dirty="0" smtClean="0"/>
              <a:t>）</a:t>
            </a:r>
            <a:endParaRPr lang="en-US" altLang="ja-JP" sz="1300" dirty="0" smtClean="0"/>
          </a:p>
          <a:p>
            <a:r>
              <a:rPr lang="ja-JP" altLang="en-US" sz="1300" dirty="0"/>
              <a:t>　 </a:t>
            </a:r>
            <a:r>
              <a:rPr lang="ja-JP" altLang="en-US" sz="1300" dirty="0" smtClean="0"/>
              <a:t> </a:t>
            </a:r>
            <a:r>
              <a:rPr lang="ja-JP" altLang="ja-JP" sz="1300" dirty="0" smtClean="0"/>
              <a:t>サービス</a:t>
            </a:r>
            <a:r>
              <a:rPr lang="ja-JP" altLang="ja-JP" sz="1300" dirty="0"/>
              <a:t>提供責任者の中心的な業務である居宅介護計画の作成について</a:t>
            </a:r>
            <a:r>
              <a:rPr lang="ja-JP" altLang="ja-JP" sz="1300" dirty="0" smtClean="0"/>
              <a:t>規</a:t>
            </a:r>
            <a:endParaRPr lang="en-US" altLang="ja-JP" sz="1300" dirty="0" smtClean="0"/>
          </a:p>
          <a:p>
            <a:r>
              <a:rPr lang="ja-JP" altLang="en-US" sz="1300" dirty="0"/>
              <a:t>　 </a:t>
            </a:r>
            <a:r>
              <a:rPr lang="ja-JP" altLang="en-US" sz="1300" dirty="0" smtClean="0"/>
              <a:t> </a:t>
            </a:r>
            <a:r>
              <a:rPr lang="ja-JP" altLang="ja-JP" sz="1300" dirty="0" err="1" smtClean="0"/>
              <a:t>定</a:t>
            </a:r>
            <a:r>
              <a:rPr lang="ja-JP" altLang="ja-JP" sz="1300" dirty="0" err="1"/>
              <a:t>した</a:t>
            </a:r>
            <a:r>
              <a:rPr lang="ja-JP" altLang="ja-JP" sz="1300" dirty="0"/>
              <a:t>ものであり、サービス提供責任者は、指定特定相談支援事業者等が</a:t>
            </a:r>
            <a:r>
              <a:rPr lang="ja-JP" altLang="ja-JP" sz="1300" dirty="0" smtClean="0"/>
              <a:t>作</a:t>
            </a:r>
            <a:endParaRPr lang="en-US" altLang="ja-JP" sz="1300" dirty="0" smtClean="0"/>
          </a:p>
          <a:p>
            <a:r>
              <a:rPr lang="en-US" altLang="ja-JP" sz="1300" dirty="0"/>
              <a:t> </a:t>
            </a:r>
            <a:r>
              <a:rPr lang="ja-JP" altLang="en-US" sz="1300" dirty="0" smtClean="0"/>
              <a:t>　 </a:t>
            </a:r>
            <a:r>
              <a:rPr lang="ja-JP" altLang="ja-JP" sz="1300" dirty="0" smtClean="0"/>
              <a:t>成した</a:t>
            </a:r>
            <a:r>
              <a:rPr lang="ja-JP" altLang="ja-JP" sz="1300" dirty="0"/>
              <a:t>サービス等利用計画を踏まえて、当該指定居宅介護事業所以外の</a:t>
            </a:r>
            <a:r>
              <a:rPr lang="ja-JP" altLang="ja-JP" sz="1300" dirty="0" smtClean="0"/>
              <a:t>保健</a:t>
            </a:r>
            <a:endParaRPr lang="en-US" altLang="ja-JP" sz="1300" dirty="0" smtClean="0"/>
          </a:p>
          <a:p>
            <a:r>
              <a:rPr lang="en-US" altLang="ja-JP" sz="1300" dirty="0"/>
              <a:t> </a:t>
            </a:r>
            <a:r>
              <a:rPr lang="en-US" altLang="ja-JP" sz="1300" dirty="0" smtClean="0"/>
              <a:t>    </a:t>
            </a:r>
            <a:r>
              <a:rPr lang="ja-JP" altLang="ja-JP" sz="1300" dirty="0" smtClean="0"/>
              <a:t>医療</a:t>
            </a:r>
            <a:r>
              <a:rPr lang="ja-JP" altLang="ja-JP" sz="1300" dirty="0"/>
              <a:t>サービス又はその他の福祉サービス等との連携も含め、居宅介護計画</a:t>
            </a:r>
            <a:r>
              <a:rPr lang="ja-JP" altLang="ja-JP" sz="1300" dirty="0" smtClean="0"/>
              <a:t>の</a:t>
            </a:r>
            <a:endParaRPr lang="en-US" altLang="ja-JP" sz="1300" dirty="0" smtClean="0"/>
          </a:p>
          <a:p>
            <a:r>
              <a:rPr lang="en-US" altLang="ja-JP" sz="1300" dirty="0"/>
              <a:t> </a:t>
            </a:r>
            <a:r>
              <a:rPr lang="en-US" altLang="ja-JP" sz="1300" dirty="0" smtClean="0"/>
              <a:t>    </a:t>
            </a:r>
            <a:r>
              <a:rPr lang="ja-JP" altLang="ja-JP" sz="1300" dirty="0" smtClean="0"/>
              <a:t>原案</a:t>
            </a:r>
            <a:r>
              <a:rPr lang="ja-JP" altLang="ja-JP" sz="1300" dirty="0"/>
              <a:t>を作成し、居宅介護計画に基づく支援を実施するものである</a:t>
            </a:r>
            <a:r>
              <a:rPr lang="ja-JP" altLang="ja-JP" sz="1300" dirty="0" smtClean="0"/>
              <a:t>。</a:t>
            </a:r>
            <a:endParaRPr lang="en-US" altLang="ja-JP" sz="1300" dirty="0" smtClean="0"/>
          </a:p>
          <a:p>
            <a:endParaRPr lang="en-US" altLang="ja-JP" sz="1400" dirty="0"/>
          </a:p>
          <a:p>
            <a:endParaRPr lang="en-US" altLang="ja-JP" sz="1300" dirty="0" smtClean="0"/>
          </a:p>
          <a:p>
            <a:endParaRPr lang="en-US" altLang="ja-JP" sz="1300" dirty="0"/>
          </a:p>
          <a:p>
            <a:r>
              <a:rPr lang="ja-JP" altLang="en-US" sz="1300" dirty="0" smtClean="0"/>
              <a:t>具体例と改善指摘</a:t>
            </a:r>
            <a:endParaRPr lang="en-US" altLang="ja-JP" sz="1300" dirty="0" smtClean="0"/>
          </a:p>
          <a:p>
            <a:endParaRPr lang="en-US" altLang="ja-JP" sz="1300" dirty="0" smtClean="0"/>
          </a:p>
          <a:p>
            <a:r>
              <a:rPr lang="ja-JP" altLang="en-US" sz="1300" dirty="0" smtClean="0"/>
              <a:t>（例）居宅介護計画書の内容に居宅介護外サービスが含まれていることが確認された。</a:t>
            </a:r>
            <a:endParaRPr lang="en-US" altLang="ja-JP" sz="1300" dirty="0" smtClean="0"/>
          </a:p>
          <a:p>
            <a:r>
              <a:rPr lang="ja-JP" altLang="en-US" sz="1300" dirty="0" smtClean="0"/>
              <a:t>（改）居宅介護サービスに見合うサービスとはなにかを再度確認し、適切な居宅介護計</a:t>
            </a:r>
            <a:endParaRPr lang="en-US" altLang="ja-JP" sz="1300" dirty="0" smtClean="0"/>
          </a:p>
          <a:p>
            <a:r>
              <a:rPr lang="ja-JP" altLang="en-US" sz="1300" dirty="0"/>
              <a:t>　</a:t>
            </a:r>
            <a:r>
              <a:rPr lang="ja-JP" altLang="en-US" sz="1300" dirty="0" smtClean="0"/>
              <a:t>　　画書を作成してください。</a:t>
            </a:r>
            <a:endParaRPr lang="en-US" altLang="ja-JP" sz="1300" dirty="0" smtClean="0"/>
          </a:p>
          <a:p>
            <a:endParaRPr lang="en-US" altLang="ja-JP" sz="1300" dirty="0"/>
          </a:p>
          <a:p>
            <a:r>
              <a:rPr lang="ja-JP" altLang="en-US" sz="1300" dirty="0" smtClean="0"/>
              <a:t>（例）題名が「訪問介護計画書」となっているものがある。</a:t>
            </a:r>
            <a:endParaRPr lang="en-US" altLang="ja-JP" sz="1300" dirty="0" smtClean="0"/>
          </a:p>
          <a:p>
            <a:r>
              <a:rPr lang="ja-JP" altLang="en-US" sz="1300" dirty="0" smtClean="0"/>
              <a:t>（改）題名を「居宅介護計画書」に是正してください。</a:t>
            </a:r>
            <a:endParaRPr lang="en-US" altLang="ja-JP" sz="1300" dirty="0" smtClean="0"/>
          </a:p>
          <a:p>
            <a:endParaRPr lang="en-US" altLang="ja-JP" sz="1300" dirty="0"/>
          </a:p>
          <a:p>
            <a:endParaRPr lang="en-US" altLang="ja-JP" sz="1300" dirty="0" smtClean="0"/>
          </a:p>
          <a:p>
            <a:endParaRPr lang="en-US" altLang="ja-JP" sz="1300" dirty="0"/>
          </a:p>
          <a:p>
            <a:endParaRPr lang="en-US" altLang="ja-JP" sz="1300" dirty="0"/>
          </a:p>
          <a:p>
            <a:endParaRPr lang="en-US" altLang="ja-JP" sz="1300" dirty="0" smtClean="0"/>
          </a:p>
          <a:p>
            <a:endParaRPr lang="en-US" altLang="ja-JP" sz="1300" dirty="0"/>
          </a:p>
          <a:p>
            <a:endParaRPr lang="en-US" altLang="ja-JP" sz="1300" dirty="0" smtClean="0"/>
          </a:p>
          <a:p>
            <a:endParaRPr lang="en-US" altLang="ja-JP" sz="1300" dirty="0"/>
          </a:p>
          <a:p>
            <a:endParaRPr lang="ja-JP" altLang="ja-JP" sz="1300" dirty="0"/>
          </a:p>
        </p:txBody>
      </p: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7</a:t>
            </a:fld>
            <a:endParaRPr kumimoji="1" lang="ja-JP" altLang="en-US"/>
          </a:p>
        </p:txBody>
      </p:sp>
    </p:spTree>
    <p:extLst>
      <p:ext uri="{BB962C8B-B14F-4D97-AF65-F5344CB8AC3E}">
        <p14:creationId xmlns:p14="http://schemas.microsoft.com/office/powerpoint/2010/main" val="3316117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2656" y="323528"/>
            <a:ext cx="6192688" cy="9494907"/>
          </a:xfrm>
          <a:prstGeom prst="rect">
            <a:avLst/>
          </a:prstGeom>
        </p:spPr>
        <p:txBody>
          <a:bodyPr wrap="square">
            <a:spAutoFit/>
          </a:bodyPr>
          <a:lstStyle/>
          <a:p>
            <a:pPr algn="ctr"/>
            <a:r>
              <a:rPr lang="ja-JP" altLang="en-US" sz="1300" dirty="0" smtClean="0"/>
              <a:t>移動支援</a:t>
            </a:r>
            <a:r>
              <a:rPr lang="en-US" altLang="ja-JP" sz="1300" dirty="0" smtClean="0"/>
              <a:t>                      </a:t>
            </a:r>
          </a:p>
          <a:p>
            <a:r>
              <a:rPr lang="ja-JP" altLang="en-US" sz="1300" dirty="0"/>
              <a:t>　</a:t>
            </a:r>
            <a:r>
              <a:rPr lang="ja-JP" altLang="en-US" sz="1300" dirty="0" smtClean="0"/>
              <a:t>　　</a:t>
            </a:r>
            <a:endParaRPr lang="en-US" altLang="ja-JP" sz="1300" dirty="0" smtClean="0"/>
          </a:p>
          <a:p>
            <a:r>
              <a:rPr lang="ja-JP" altLang="en-US" sz="1300" dirty="0"/>
              <a:t>　</a:t>
            </a:r>
            <a:r>
              <a:rPr lang="ja-JP" altLang="en-US" sz="1300" dirty="0" smtClean="0"/>
              <a:t>　　　　　　　　</a:t>
            </a:r>
            <a:r>
              <a:rPr lang="en-US" altLang="ja-JP" sz="1300" dirty="0" smtClean="0"/>
              <a:t>  </a:t>
            </a:r>
            <a:r>
              <a:rPr lang="ja-JP" altLang="ja-JP" sz="1300" dirty="0" smtClean="0"/>
              <a:t>【</a:t>
            </a:r>
            <a:r>
              <a:rPr lang="ja-JP" altLang="ja-JP" sz="1300" dirty="0"/>
              <a:t>江戸川区障害者移動支援事業運営委託】　仕様書</a:t>
            </a:r>
          </a:p>
          <a:p>
            <a:endParaRPr lang="en-US" altLang="ja-JP" sz="1300" dirty="0" smtClean="0"/>
          </a:p>
          <a:p>
            <a:endParaRPr lang="en-US" altLang="ja-JP" sz="1300" dirty="0"/>
          </a:p>
          <a:p>
            <a:endParaRPr lang="en-US" altLang="ja-JP" sz="1300" dirty="0" smtClean="0"/>
          </a:p>
          <a:p>
            <a:r>
              <a:rPr lang="ja-JP" altLang="ja-JP" sz="1300" dirty="0" smtClean="0"/>
              <a:t>第６条</a:t>
            </a:r>
            <a:r>
              <a:rPr lang="ja-JP" altLang="ja-JP" sz="1300" dirty="0"/>
              <a:t>　</a:t>
            </a:r>
            <a:r>
              <a:rPr lang="ja-JP" altLang="ja-JP" sz="1300" dirty="0" smtClean="0"/>
              <a:t>（事業の実施方法及び実績報告等）</a:t>
            </a:r>
            <a:endParaRPr lang="en-US" altLang="ja-JP" sz="1300" dirty="0" smtClean="0"/>
          </a:p>
          <a:p>
            <a:r>
              <a:rPr lang="ja-JP" altLang="en-US" sz="1300" dirty="0" smtClean="0"/>
              <a:t>１　</a:t>
            </a:r>
            <a:r>
              <a:rPr lang="ja-JP" altLang="ja-JP" sz="1300" dirty="0" smtClean="0"/>
              <a:t>乙</a:t>
            </a:r>
            <a:r>
              <a:rPr lang="ja-JP" altLang="ja-JP" sz="1300" dirty="0"/>
              <a:t>は、障害者から事業の利用について申し込みがあったときは、その者の提示</a:t>
            </a:r>
            <a:r>
              <a:rPr lang="ja-JP" altLang="ja-JP" sz="1300" dirty="0" smtClean="0"/>
              <a:t>する</a:t>
            </a:r>
            <a:endParaRPr lang="en-US" altLang="ja-JP" sz="1300" dirty="0" smtClean="0"/>
          </a:p>
          <a:p>
            <a:r>
              <a:rPr lang="en-US" altLang="ja-JP" sz="1300" dirty="0" smtClean="0"/>
              <a:t>      </a:t>
            </a:r>
            <a:r>
              <a:rPr lang="ja-JP" altLang="ja-JP" sz="1300" dirty="0" smtClean="0"/>
              <a:t>受給者証</a:t>
            </a:r>
            <a:r>
              <a:rPr lang="ja-JP" altLang="ja-JP" sz="1300" dirty="0"/>
              <a:t>を確認の上、当該利用申込者に係る障害の特性に応じた適切な配慮を</a:t>
            </a:r>
            <a:r>
              <a:rPr lang="ja-JP" altLang="ja-JP" sz="1300" dirty="0" smtClean="0"/>
              <a:t>し</a:t>
            </a:r>
            <a:r>
              <a:rPr lang="en-US" altLang="ja-JP" sz="1300" dirty="0" smtClean="0"/>
              <a:t> </a:t>
            </a:r>
          </a:p>
          <a:p>
            <a:r>
              <a:rPr lang="en-US" altLang="ja-JP" sz="1300" dirty="0"/>
              <a:t> </a:t>
            </a:r>
            <a:r>
              <a:rPr lang="en-US" altLang="ja-JP" sz="1300" dirty="0" smtClean="0"/>
              <a:t>     </a:t>
            </a:r>
            <a:r>
              <a:rPr lang="ja-JP" altLang="ja-JP" sz="1300" dirty="0" smtClean="0"/>
              <a:t>つ</a:t>
            </a:r>
            <a:r>
              <a:rPr lang="en-US" altLang="ja-JP" sz="1300" dirty="0" smtClean="0"/>
              <a:t> </a:t>
            </a:r>
            <a:r>
              <a:rPr lang="ja-JP" altLang="ja-JP" sz="1300" dirty="0" smtClean="0"/>
              <a:t>つ、当該</a:t>
            </a:r>
            <a:r>
              <a:rPr lang="ja-JP" altLang="ja-JP" sz="1300" dirty="0"/>
              <a:t>利用者申込者に対し、乙の事業運営の概要、従業者の勤務体制、</a:t>
            </a:r>
            <a:r>
              <a:rPr lang="ja-JP" altLang="ja-JP" sz="1300" dirty="0" smtClean="0"/>
              <a:t>その</a:t>
            </a:r>
            <a:r>
              <a:rPr lang="en-US" altLang="ja-JP" sz="1300" dirty="0" smtClean="0"/>
              <a:t>  </a:t>
            </a:r>
          </a:p>
          <a:p>
            <a:r>
              <a:rPr lang="en-US" altLang="ja-JP" sz="1300" dirty="0"/>
              <a:t> </a:t>
            </a:r>
            <a:r>
              <a:rPr lang="en-US" altLang="ja-JP" sz="1300" dirty="0" smtClean="0"/>
              <a:t>     </a:t>
            </a:r>
            <a:r>
              <a:rPr lang="ja-JP" altLang="ja-JP" sz="1300" dirty="0" smtClean="0"/>
              <a:t>他の</a:t>
            </a:r>
            <a:r>
              <a:rPr lang="en-US" altLang="ja-JP" sz="1300" dirty="0" smtClean="0"/>
              <a:t> </a:t>
            </a:r>
            <a:r>
              <a:rPr lang="ja-JP" altLang="ja-JP" sz="1300" dirty="0" smtClean="0"/>
              <a:t>利用申込者</a:t>
            </a:r>
            <a:r>
              <a:rPr lang="ja-JP" altLang="ja-JP" sz="1300" dirty="0"/>
              <a:t>の選択に資すると認められる重要事項を記した文書（重要</a:t>
            </a:r>
            <a:r>
              <a:rPr lang="ja-JP" altLang="ja-JP" sz="1300" dirty="0" smtClean="0"/>
              <a:t>事項説</a:t>
            </a:r>
            <a:endParaRPr lang="en-US" altLang="ja-JP" sz="1300" dirty="0" smtClean="0"/>
          </a:p>
          <a:p>
            <a:r>
              <a:rPr lang="en-US" altLang="ja-JP" sz="1300" dirty="0"/>
              <a:t> </a:t>
            </a:r>
            <a:r>
              <a:rPr lang="en-US" altLang="ja-JP" sz="1300" dirty="0" smtClean="0"/>
              <a:t>     </a:t>
            </a:r>
            <a:r>
              <a:rPr lang="ja-JP" altLang="ja-JP" sz="1300" dirty="0" smtClean="0"/>
              <a:t>明書</a:t>
            </a:r>
            <a:r>
              <a:rPr lang="ja-JP" altLang="ja-JP" sz="1300" dirty="0"/>
              <a:t>）</a:t>
            </a:r>
            <a:r>
              <a:rPr lang="ja-JP" altLang="ja-JP" sz="1300" dirty="0" smtClean="0"/>
              <a:t>を</a:t>
            </a:r>
            <a:r>
              <a:rPr lang="en-US" altLang="ja-JP" sz="1300" dirty="0" smtClean="0"/>
              <a:t> </a:t>
            </a:r>
            <a:r>
              <a:rPr lang="ja-JP" altLang="ja-JP" sz="1300" dirty="0" smtClean="0"/>
              <a:t>交付して</a:t>
            </a:r>
            <a:r>
              <a:rPr lang="ja-JP" altLang="ja-JP" sz="1300" dirty="0"/>
              <a:t>説明を行った上で、当該利用者と契約書を用いることにより、</a:t>
            </a:r>
            <a:r>
              <a:rPr lang="ja-JP" altLang="ja-JP" sz="1300" dirty="0" smtClean="0"/>
              <a:t>契約</a:t>
            </a:r>
            <a:endParaRPr lang="en-US" altLang="ja-JP" sz="1300" dirty="0" smtClean="0"/>
          </a:p>
          <a:p>
            <a:r>
              <a:rPr lang="en-US" altLang="ja-JP" sz="1300" dirty="0"/>
              <a:t> </a:t>
            </a:r>
            <a:r>
              <a:rPr lang="en-US" altLang="ja-JP" sz="1300" dirty="0" smtClean="0"/>
              <a:t>     </a:t>
            </a:r>
            <a:r>
              <a:rPr lang="ja-JP" altLang="ja-JP" sz="1300" dirty="0" smtClean="0"/>
              <a:t>を</a:t>
            </a:r>
            <a:r>
              <a:rPr lang="ja-JP" altLang="ja-JP" sz="1300" dirty="0"/>
              <a:t>締結</a:t>
            </a:r>
            <a:r>
              <a:rPr lang="ja-JP" altLang="ja-JP" sz="1300" dirty="0" smtClean="0"/>
              <a:t>する</a:t>
            </a:r>
            <a:r>
              <a:rPr lang="ja-JP" altLang="ja-JP" sz="1300" dirty="0"/>
              <a:t>。なお</a:t>
            </a:r>
            <a:r>
              <a:rPr lang="ja-JP" altLang="ja-JP" sz="1300" dirty="0" smtClean="0"/>
              <a:t>、重要</a:t>
            </a:r>
            <a:r>
              <a:rPr lang="ja-JP" altLang="ja-JP" sz="1300" dirty="0"/>
              <a:t>事項説明書及び契約書は、甲が示すモデル重要事項</a:t>
            </a:r>
            <a:r>
              <a:rPr lang="ja-JP" altLang="ja-JP" sz="1300" dirty="0" smtClean="0"/>
              <a:t>説明</a:t>
            </a:r>
            <a:endParaRPr lang="en-US" altLang="ja-JP" sz="1300" dirty="0" smtClean="0"/>
          </a:p>
          <a:p>
            <a:r>
              <a:rPr lang="en-US" altLang="ja-JP" sz="1300" dirty="0"/>
              <a:t> </a:t>
            </a:r>
            <a:r>
              <a:rPr lang="en-US" altLang="ja-JP" sz="1300" dirty="0" smtClean="0"/>
              <a:t>   </a:t>
            </a:r>
            <a:r>
              <a:rPr lang="ja-JP" altLang="en-US" sz="1300" dirty="0"/>
              <a:t> </a:t>
            </a:r>
            <a:r>
              <a:rPr lang="en-US" altLang="ja-JP" sz="1300" dirty="0" smtClean="0"/>
              <a:t> </a:t>
            </a:r>
            <a:r>
              <a:rPr lang="ja-JP" altLang="ja-JP" sz="1300" dirty="0" smtClean="0"/>
              <a:t>書</a:t>
            </a:r>
            <a:r>
              <a:rPr lang="ja-JP" altLang="ja-JP" sz="1300" dirty="0"/>
              <a:t>及び</a:t>
            </a:r>
            <a:r>
              <a:rPr lang="ja-JP" altLang="ja-JP" sz="1300" dirty="0" smtClean="0"/>
              <a:t>モデ</a:t>
            </a:r>
            <a:r>
              <a:rPr lang="en-US" altLang="ja-JP" sz="1300" dirty="0" smtClean="0"/>
              <a:t> </a:t>
            </a:r>
            <a:r>
              <a:rPr lang="ja-JP" altLang="ja-JP" sz="1300" dirty="0" smtClean="0"/>
              <a:t>ル</a:t>
            </a:r>
            <a:r>
              <a:rPr lang="ja-JP" altLang="ja-JP" sz="1300" dirty="0"/>
              <a:t>契約書</a:t>
            </a:r>
            <a:r>
              <a:rPr lang="ja-JP" altLang="ja-JP" sz="1300" dirty="0" smtClean="0"/>
              <a:t>に準拠</a:t>
            </a:r>
            <a:r>
              <a:rPr lang="ja-JP" altLang="ja-JP" sz="1300" dirty="0"/>
              <a:t>したものでなければならない。</a:t>
            </a:r>
          </a:p>
          <a:p>
            <a:r>
              <a:rPr lang="en-US" altLang="ja-JP" sz="1300" dirty="0"/>
              <a:t> </a:t>
            </a:r>
            <a:endParaRPr lang="ja-JP" altLang="ja-JP" sz="1300" dirty="0"/>
          </a:p>
          <a:p>
            <a:r>
              <a:rPr lang="ja-JP" altLang="ja-JP" sz="1300" dirty="0"/>
              <a:t>２　乙は、利用申込者の障害の特性等や要望に関する聞取りを行った上で、支援に</a:t>
            </a:r>
            <a:r>
              <a:rPr lang="ja-JP" altLang="ja-JP" sz="1300" dirty="0" err="1" smtClean="0"/>
              <a:t>お</a:t>
            </a:r>
            <a:endParaRPr lang="en-US" altLang="ja-JP" sz="1300" dirty="0" smtClean="0"/>
          </a:p>
          <a:p>
            <a:r>
              <a:rPr lang="en-US" altLang="ja-JP" sz="1300" dirty="0"/>
              <a:t> </a:t>
            </a:r>
            <a:r>
              <a:rPr lang="en-US" altLang="ja-JP" sz="1300" dirty="0" smtClean="0"/>
              <a:t>     </a:t>
            </a:r>
            <a:r>
              <a:rPr lang="ja-JP" altLang="ja-JP" sz="1300" dirty="0" smtClean="0"/>
              <a:t>ける</a:t>
            </a:r>
            <a:r>
              <a:rPr lang="ja-JP" altLang="ja-JP" sz="1300" dirty="0"/>
              <a:t>手順、留意事項、支援実施の概要等を記載した「移動支援計画書」を作成し、</a:t>
            </a:r>
            <a:r>
              <a:rPr lang="ja-JP" altLang="ja-JP" sz="1300" dirty="0" smtClean="0"/>
              <a:t>利</a:t>
            </a:r>
            <a:endParaRPr lang="en-US" altLang="ja-JP" sz="1300" dirty="0" smtClean="0"/>
          </a:p>
          <a:p>
            <a:r>
              <a:rPr lang="en-US" altLang="ja-JP" sz="1300" dirty="0"/>
              <a:t> </a:t>
            </a:r>
            <a:r>
              <a:rPr lang="en-US" altLang="ja-JP" sz="1300" dirty="0" smtClean="0"/>
              <a:t>     </a:t>
            </a:r>
            <a:r>
              <a:rPr lang="ja-JP" altLang="ja-JP" sz="1300" dirty="0" smtClean="0"/>
              <a:t>用者</a:t>
            </a:r>
            <a:r>
              <a:rPr lang="ja-JP" altLang="ja-JP" sz="1300" dirty="0"/>
              <a:t>の確認を受けて交付する。</a:t>
            </a:r>
          </a:p>
          <a:p>
            <a:r>
              <a:rPr lang="en-US" altLang="ja-JP" sz="1300" dirty="0"/>
              <a:t> </a:t>
            </a:r>
            <a:endParaRPr lang="ja-JP" altLang="ja-JP" sz="1300" dirty="0"/>
          </a:p>
          <a:p>
            <a:r>
              <a:rPr lang="ja-JP" altLang="ja-JP" sz="1300" dirty="0"/>
              <a:t>３　乙は、利用者からの具体的な要望に基づき、支援時間や担当従業者等を記載</a:t>
            </a:r>
            <a:r>
              <a:rPr lang="ja-JP" altLang="ja-JP" sz="1300" dirty="0" smtClean="0"/>
              <a:t>した</a:t>
            </a:r>
            <a:endParaRPr lang="en-US" altLang="ja-JP" sz="1300" dirty="0" smtClean="0"/>
          </a:p>
          <a:p>
            <a:r>
              <a:rPr lang="en-US" altLang="ja-JP" sz="1300" dirty="0"/>
              <a:t> </a:t>
            </a:r>
            <a:r>
              <a:rPr lang="en-US" altLang="ja-JP" sz="1300" dirty="0" smtClean="0"/>
              <a:t>     </a:t>
            </a:r>
            <a:r>
              <a:rPr lang="ja-JP" altLang="ja-JP" sz="1300" dirty="0" smtClean="0"/>
              <a:t>「</a:t>
            </a:r>
            <a:r>
              <a:rPr lang="ja-JP" altLang="ja-JP" sz="1300" dirty="0"/>
              <a:t>サービス予定表」を利用者の確認を受けて交付する。</a:t>
            </a:r>
          </a:p>
          <a:p>
            <a:r>
              <a:rPr lang="en-US" altLang="ja-JP" sz="1300" dirty="0"/>
              <a:t> </a:t>
            </a:r>
            <a:endParaRPr lang="ja-JP" altLang="ja-JP" sz="1300" dirty="0"/>
          </a:p>
          <a:p>
            <a:r>
              <a:rPr lang="ja-JP" altLang="ja-JP" sz="1300" dirty="0"/>
              <a:t>４　乙は、「移動支援計画書」及び「サービス予定表」に基づき、支援を実施する。</a:t>
            </a:r>
          </a:p>
          <a:p>
            <a:r>
              <a:rPr lang="en-US" altLang="ja-JP" sz="1300" dirty="0"/>
              <a:t> </a:t>
            </a:r>
            <a:endParaRPr lang="ja-JP" altLang="ja-JP" sz="1300" dirty="0"/>
          </a:p>
          <a:p>
            <a:r>
              <a:rPr lang="ja-JP" altLang="ja-JP" sz="1300" dirty="0"/>
              <a:t>５　乙は、利用者から「移動支援計画書」について変更の依頼を受けたとき、又は</a:t>
            </a:r>
            <a:r>
              <a:rPr lang="ja-JP" altLang="ja-JP" sz="1300" dirty="0" smtClean="0"/>
              <a:t>利用</a:t>
            </a:r>
            <a:endParaRPr lang="en-US" altLang="ja-JP" sz="1300" dirty="0" smtClean="0"/>
          </a:p>
          <a:p>
            <a:r>
              <a:rPr lang="en-US" altLang="ja-JP" sz="1300" dirty="0"/>
              <a:t> </a:t>
            </a:r>
            <a:r>
              <a:rPr lang="en-US" altLang="ja-JP" sz="1300" dirty="0" smtClean="0"/>
              <a:t>    </a:t>
            </a:r>
            <a:r>
              <a:rPr lang="ja-JP" altLang="ja-JP" sz="1300" dirty="0" smtClean="0"/>
              <a:t>者</a:t>
            </a:r>
            <a:r>
              <a:rPr lang="ja-JP" altLang="ja-JP" sz="1300" dirty="0"/>
              <a:t>からの依頼内容が「移動支援計画書」と異なるものであったときは、「移動</a:t>
            </a:r>
            <a:r>
              <a:rPr lang="ja-JP" altLang="ja-JP" sz="1300" dirty="0" smtClean="0"/>
              <a:t>支援計</a:t>
            </a:r>
            <a:endParaRPr lang="en-US" altLang="ja-JP" sz="1300" dirty="0" smtClean="0"/>
          </a:p>
          <a:p>
            <a:r>
              <a:rPr lang="en-US" altLang="ja-JP" sz="1300" dirty="0"/>
              <a:t> </a:t>
            </a:r>
            <a:r>
              <a:rPr lang="en-US" altLang="ja-JP" sz="1300" dirty="0" smtClean="0"/>
              <a:t>    </a:t>
            </a:r>
            <a:r>
              <a:rPr lang="ja-JP" altLang="ja-JP" sz="1300" dirty="0" smtClean="0"/>
              <a:t>画書</a:t>
            </a:r>
            <a:r>
              <a:rPr lang="ja-JP" altLang="ja-JP" sz="1300" dirty="0"/>
              <a:t>」の変更を行った上で支援を実施するものとする。</a:t>
            </a:r>
          </a:p>
          <a:p>
            <a:r>
              <a:rPr lang="en-US" altLang="ja-JP" sz="1300" dirty="0"/>
              <a:t> </a:t>
            </a:r>
            <a:endParaRPr lang="ja-JP" altLang="ja-JP" sz="1300" dirty="0"/>
          </a:p>
          <a:p>
            <a:r>
              <a:rPr lang="ja-JP" altLang="ja-JP" sz="1300" dirty="0"/>
              <a:t>６　乙は、利用者から「サービス予定表」について変更の依頼を受けたときは、「</a:t>
            </a:r>
            <a:r>
              <a:rPr lang="ja-JP" altLang="ja-JP" sz="1300" dirty="0" smtClean="0"/>
              <a:t>サービ</a:t>
            </a:r>
            <a:endParaRPr lang="en-US" altLang="ja-JP" sz="1300" dirty="0" smtClean="0"/>
          </a:p>
          <a:p>
            <a:r>
              <a:rPr lang="en-US" altLang="ja-JP" sz="1300" dirty="0"/>
              <a:t> </a:t>
            </a:r>
            <a:r>
              <a:rPr lang="en-US" altLang="ja-JP" sz="1300" dirty="0" smtClean="0"/>
              <a:t>      </a:t>
            </a:r>
            <a:r>
              <a:rPr lang="ja-JP" altLang="ja-JP" sz="1300" dirty="0" smtClean="0"/>
              <a:t>ス</a:t>
            </a:r>
            <a:r>
              <a:rPr lang="ja-JP" altLang="ja-JP" sz="1300" dirty="0"/>
              <a:t>予定表」に変更内容と変更受付日を追記する。</a:t>
            </a:r>
          </a:p>
          <a:p>
            <a:r>
              <a:rPr lang="en-US" altLang="ja-JP" sz="1300" dirty="0"/>
              <a:t> </a:t>
            </a:r>
            <a:endParaRPr lang="ja-JP" altLang="ja-JP" sz="1300" dirty="0"/>
          </a:p>
          <a:p>
            <a:r>
              <a:rPr lang="ja-JP" altLang="ja-JP" sz="1300" dirty="0"/>
              <a:t>７　乙は、支援を実施した際は実施時間、実施内容等を記載した「サービス実施記録」</a:t>
            </a:r>
            <a:r>
              <a:rPr lang="ja-JP" altLang="ja-JP" sz="1300" dirty="0" smtClean="0"/>
              <a:t>を</a:t>
            </a:r>
            <a:endParaRPr lang="en-US" altLang="ja-JP" sz="1300" dirty="0" smtClean="0"/>
          </a:p>
          <a:p>
            <a:r>
              <a:rPr lang="en-US" altLang="ja-JP" sz="1300" dirty="0"/>
              <a:t> </a:t>
            </a:r>
            <a:r>
              <a:rPr lang="en-US" altLang="ja-JP" sz="1300" dirty="0" smtClean="0"/>
              <a:t>     </a:t>
            </a:r>
            <a:r>
              <a:rPr lang="ja-JP" altLang="ja-JP" sz="1300" dirty="0" smtClean="0"/>
              <a:t>作成</a:t>
            </a:r>
            <a:r>
              <a:rPr lang="ja-JP" altLang="ja-JP" sz="1300" dirty="0"/>
              <a:t>し、支援実施の都度、利用者から確認の押印を受ける。</a:t>
            </a:r>
          </a:p>
          <a:p>
            <a:r>
              <a:rPr lang="en-US" altLang="ja-JP" sz="1300" dirty="0"/>
              <a:t> </a:t>
            </a:r>
            <a:endParaRPr lang="ja-JP" altLang="ja-JP" sz="1300" dirty="0"/>
          </a:p>
          <a:p>
            <a:r>
              <a:rPr lang="ja-JP" altLang="ja-JP" sz="1300" dirty="0"/>
              <a:t>８　乙は、支援の実施状況を、甲が定める「サービス提供実績記録票」により、月ごと</a:t>
            </a:r>
            <a:r>
              <a:rPr lang="ja-JP" altLang="ja-JP" sz="1300" dirty="0" smtClean="0"/>
              <a:t>に</a:t>
            </a:r>
            <a:endParaRPr lang="en-US" altLang="ja-JP" sz="1300" dirty="0" smtClean="0"/>
          </a:p>
          <a:p>
            <a:r>
              <a:rPr lang="en-US" altLang="ja-JP" sz="1300" dirty="0"/>
              <a:t> </a:t>
            </a:r>
            <a:r>
              <a:rPr lang="en-US" altLang="ja-JP" sz="1300" dirty="0" smtClean="0"/>
              <a:t>     </a:t>
            </a:r>
            <a:r>
              <a:rPr lang="ja-JP" altLang="ja-JP" sz="1300" dirty="0" smtClean="0"/>
              <a:t>甲</a:t>
            </a:r>
            <a:r>
              <a:rPr lang="ja-JP" altLang="ja-JP" sz="1300" dirty="0"/>
              <a:t>に報告するものとする。</a:t>
            </a:r>
          </a:p>
          <a:p>
            <a:endParaRPr lang="en-US" altLang="ja-JP" sz="1300" dirty="0"/>
          </a:p>
          <a:p>
            <a:endParaRPr lang="en-US" altLang="ja-JP" sz="1300" dirty="0" smtClean="0"/>
          </a:p>
          <a:p>
            <a:endParaRPr lang="en-US" altLang="ja-JP" sz="1300" dirty="0" smtClean="0"/>
          </a:p>
          <a:p>
            <a:r>
              <a:rPr lang="ja-JP" altLang="en-US" sz="1300" dirty="0" smtClean="0"/>
              <a:t>乙＝事業者</a:t>
            </a:r>
            <a:endParaRPr lang="en-US" altLang="ja-JP" sz="1300" dirty="0" smtClean="0"/>
          </a:p>
          <a:p>
            <a:r>
              <a:rPr lang="ja-JP" altLang="en-US" sz="1300" dirty="0" smtClean="0"/>
              <a:t>甲＝区</a:t>
            </a:r>
            <a:endParaRPr lang="en-US" altLang="ja-JP" sz="1300" dirty="0"/>
          </a:p>
          <a:p>
            <a:endParaRPr lang="en-US" altLang="ja-JP" sz="1300" dirty="0"/>
          </a:p>
          <a:p>
            <a:endParaRPr lang="en-US" altLang="ja-JP" sz="1300" dirty="0" smtClean="0"/>
          </a:p>
          <a:p>
            <a:endParaRPr lang="en-US" altLang="ja-JP" sz="1300" dirty="0"/>
          </a:p>
          <a:p>
            <a:endParaRPr lang="en-US" altLang="ja-JP" sz="1300" dirty="0" smtClean="0"/>
          </a:p>
          <a:p>
            <a:endParaRPr lang="en-US" altLang="ja-JP" sz="1300" dirty="0"/>
          </a:p>
          <a:p>
            <a:endParaRPr lang="ja-JP" altLang="ja-JP" sz="1300" dirty="0"/>
          </a:p>
        </p:txBody>
      </p: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8</a:t>
            </a:fld>
            <a:endParaRPr kumimoji="1" lang="ja-JP" altLang="en-US"/>
          </a:p>
        </p:txBody>
      </p:sp>
    </p:spTree>
    <p:extLst>
      <p:ext uri="{BB962C8B-B14F-4D97-AF65-F5344CB8AC3E}">
        <p14:creationId xmlns:p14="http://schemas.microsoft.com/office/powerpoint/2010/main" val="1923311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332656" y="323528"/>
            <a:ext cx="6192688" cy="11895564"/>
          </a:xfrm>
          <a:prstGeom prst="rect">
            <a:avLst/>
          </a:prstGeom>
        </p:spPr>
        <p:txBody>
          <a:bodyPr wrap="square">
            <a:spAutoFit/>
          </a:bodyPr>
          <a:lstStyle/>
          <a:p>
            <a:r>
              <a:rPr lang="ja-JP" altLang="en-US" sz="1300" dirty="0"/>
              <a:t>具体例</a:t>
            </a:r>
            <a:r>
              <a:rPr lang="ja-JP" altLang="en-US" sz="1300" dirty="0" smtClean="0"/>
              <a:t>と改善指摘</a:t>
            </a:r>
            <a:endParaRPr lang="en-US" altLang="ja-JP" sz="1300" dirty="0" smtClean="0"/>
          </a:p>
          <a:p>
            <a:r>
              <a:rPr lang="ja-JP" altLang="en-US" sz="1300" b="1" dirty="0" smtClean="0"/>
              <a:t>≪重要事項説明書において≫</a:t>
            </a:r>
            <a:endParaRPr lang="en-US" altLang="ja-JP" sz="1300" b="1" dirty="0" smtClean="0"/>
          </a:p>
          <a:p>
            <a:r>
              <a:rPr lang="ja-JP" altLang="en-US" sz="1300" dirty="0" smtClean="0"/>
              <a:t>（例）移動支援の重要事項説明書にもかかわらず、居宅介護や介護給付費といった文</a:t>
            </a:r>
            <a:endParaRPr lang="en-US" altLang="ja-JP" sz="1300" dirty="0" smtClean="0"/>
          </a:p>
          <a:p>
            <a:r>
              <a:rPr lang="ja-JP" altLang="en-US" sz="1300" dirty="0"/>
              <a:t>　</a:t>
            </a:r>
            <a:r>
              <a:rPr lang="ja-JP" altLang="en-US" sz="1300" dirty="0" smtClean="0"/>
              <a:t>　　 言が散見された。</a:t>
            </a:r>
            <a:endParaRPr lang="en-US" altLang="ja-JP" sz="1300" dirty="0" smtClean="0"/>
          </a:p>
          <a:p>
            <a:r>
              <a:rPr lang="ja-JP" altLang="en-US" sz="1300" dirty="0" smtClean="0"/>
              <a:t>（例）平成</a:t>
            </a:r>
            <a:r>
              <a:rPr lang="en-US" altLang="ja-JP" sz="1300" dirty="0" smtClean="0"/>
              <a:t>23</a:t>
            </a:r>
            <a:r>
              <a:rPr lang="ja-JP" altLang="en-US" sz="1300" dirty="0" smtClean="0"/>
              <a:t>年度の障害者自立支援法一部改正に伴い、対象外となった視覚障害者　　</a:t>
            </a:r>
            <a:endParaRPr lang="en-US" altLang="ja-JP" sz="1300" dirty="0" smtClean="0"/>
          </a:p>
          <a:p>
            <a:r>
              <a:rPr lang="ja-JP" altLang="en-US" sz="1300" dirty="0"/>
              <a:t>　</a:t>
            </a:r>
            <a:r>
              <a:rPr lang="ja-JP" altLang="en-US" sz="1300" dirty="0" smtClean="0"/>
              <a:t>　　（児）が対象者として記載されている。</a:t>
            </a:r>
            <a:endParaRPr lang="en-US" altLang="ja-JP" sz="1300" dirty="0" smtClean="0"/>
          </a:p>
          <a:p>
            <a:r>
              <a:rPr lang="ja-JP" altLang="en-US" sz="1300" dirty="0" smtClean="0"/>
              <a:t>（改）江戸川区が示すモデル契約書に準拠しつつ、適切な内容に改めてください。</a:t>
            </a:r>
            <a:endParaRPr lang="en-US" altLang="ja-JP" sz="1300" dirty="0" smtClean="0"/>
          </a:p>
          <a:p>
            <a:endParaRPr lang="en-US" altLang="ja-JP" sz="1300" dirty="0"/>
          </a:p>
          <a:p>
            <a:r>
              <a:rPr lang="ja-JP" altLang="en-US" sz="1300" dirty="0" smtClean="0"/>
              <a:t>（例）区の苦情窓口が福祉サービス苦情調整委員となっていた。</a:t>
            </a:r>
            <a:endParaRPr lang="en-US" altLang="ja-JP" sz="1300" dirty="0" smtClean="0"/>
          </a:p>
          <a:p>
            <a:r>
              <a:rPr lang="ja-JP" altLang="en-US" sz="1300" dirty="0" smtClean="0"/>
              <a:t>（改）江戸川区福祉部障害者福祉課庶務係（ＴＥＬ</a:t>
            </a:r>
            <a:r>
              <a:rPr lang="en-US" altLang="ja-JP" sz="1300" dirty="0" smtClean="0"/>
              <a:t>03</a:t>
            </a:r>
            <a:r>
              <a:rPr lang="ja-JP" altLang="en-US" sz="1300" dirty="0" smtClean="0"/>
              <a:t>－</a:t>
            </a:r>
            <a:r>
              <a:rPr lang="en-US" altLang="ja-JP" sz="1300" dirty="0" smtClean="0"/>
              <a:t>5662</a:t>
            </a:r>
            <a:r>
              <a:rPr lang="ja-JP" altLang="en-US" sz="1300" dirty="0" smtClean="0"/>
              <a:t>－</a:t>
            </a:r>
            <a:r>
              <a:rPr lang="en-US" altLang="ja-JP" sz="1300" dirty="0" smtClean="0"/>
              <a:t>0054</a:t>
            </a:r>
            <a:r>
              <a:rPr lang="ja-JP" altLang="en-US" sz="1300" dirty="0" smtClean="0"/>
              <a:t>）にしてください。</a:t>
            </a:r>
            <a:endParaRPr lang="en-US" altLang="ja-JP" sz="1300" dirty="0" smtClean="0"/>
          </a:p>
          <a:p>
            <a:endParaRPr lang="en-US" altLang="ja-JP" sz="1300" dirty="0"/>
          </a:p>
          <a:p>
            <a:r>
              <a:rPr lang="ja-JP" altLang="en-US" sz="1300" dirty="0" smtClean="0"/>
              <a:t>（例）その他の利用料金について、水道、ガス等の代金の請求を利用者に求める旨の</a:t>
            </a:r>
            <a:endParaRPr lang="en-US" altLang="ja-JP" sz="1300" dirty="0" smtClean="0"/>
          </a:p>
          <a:p>
            <a:r>
              <a:rPr lang="ja-JP" altLang="en-US" sz="1300" dirty="0"/>
              <a:t>　</a:t>
            </a:r>
            <a:r>
              <a:rPr lang="ja-JP" altLang="en-US" sz="1300" dirty="0" smtClean="0"/>
              <a:t>　　 記述が確認された。</a:t>
            </a:r>
            <a:endParaRPr lang="en-US" altLang="ja-JP" sz="1300" dirty="0" smtClean="0"/>
          </a:p>
          <a:p>
            <a:r>
              <a:rPr lang="ja-JP" altLang="en-US" sz="1300" dirty="0" smtClean="0"/>
              <a:t>（改）移動支援ではそぐわないため見直してください。</a:t>
            </a:r>
            <a:endParaRPr lang="en-US" altLang="ja-JP" sz="1300" dirty="0" smtClean="0"/>
          </a:p>
          <a:p>
            <a:endParaRPr lang="en-US" altLang="ja-JP" sz="1300" dirty="0"/>
          </a:p>
          <a:p>
            <a:r>
              <a:rPr lang="ja-JP" altLang="en-US" sz="1300" dirty="0" smtClean="0"/>
              <a:t>（例）契約書別紙に署名・押印漏れが確認された。</a:t>
            </a:r>
            <a:endParaRPr lang="en-US" altLang="ja-JP" sz="1300" dirty="0" smtClean="0"/>
          </a:p>
          <a:p>
            <a:r>
              <a:rPr lang="ja-JP" altLang="en-US" sz="1300" dirty="0" smtClean="0"/>
              <a:t>（改）再度確認し、署名・押印を受けてください。</a:t>
            </a:r>
            <a:endParaRPr lang="en-US" altLang="ja-JP" sz="1300" dirty="0" smtClean="0"/>
          </a:p>
          <a:p>
            <a:endParaRPr lang="en-US" altLang="ja-JP" sz="1300" dirty="0"/>
          </a:p>
          <a:p>
            <a:r>
              <a:rPr lang="ja-JP" altLang="en-US" sz="1300" dirty="0" smtClean="0"/>
              <a:t>（例）職員体制の記載されている人数が実際と合って</a:t>
            </a:r>
            <a:r>
              <a:rPr lang="ja-JP" altLang="en-US" sz="1300" dirty="0"/>
              <a:t>いない</a:t>
            </a:r>
            <a:r>
              <a:rPr lang="ja-JP" altLang="en-US" sz="1300" dirty="0" smtClean="0"/>
              <a:t>。</a:t>
            </a:r>
            <a:endParaRPr lang="en-US" altLang="ja-JP" sz="1300" dirty="0" smtClean="0"/>
          </a:p>
          <a:p>
            <a:r>
              <a:rPr lang="ja-JP" altLang="en-US" sz="1300" dirty="0" smtClean="0"/>
              <a:t>（改）速やかに是正してください</a:t>
            </a:r>
            <a:r>
              <a:rPr lang="ja-JP" altLang="en-US" sz="1300" dirty="0" smtClean="0"/>
              <a:t>。</a:t>
            </a:r>
            <a:endParaRPr lang="en-US" altLang="ja-JP" sz="1300" dirty="0" smtClean="0"/>
          </a:p>
          <a:p>
            <a:endParaRPr lang="en-US" altLang="ja-JP" sz="1300" dirty="0" smtClean="0"/>
          </a:p>
          <a:p>
            <a:r>
              <a:rPr lang="ja-JP" altLang="en-US" sz="1300" dirty="0"/>
              <a:t>（例）主たる対象者に知的障害者、精神障害者の記載がない。</a:t>
            </a:r>
            <a:endParaRPr lang="en-US" altLang="ja-JP" sz="1300" dirty="0"/>
          </a:p>
          <a:p>
            <a:r>
              <a:rPr lang="ja-JP" altLang="en-US" sz="1300" dirty="0"/>
              <a:t>（改）知的障害者、精神障害者にサービスを提供しているのであれば、主たる対象者に   </a:t>
            </a:r>
            <a:endParaRPr lang="en-US" altLang="ja-JP" sz="1300" dirty="0"/>
          </a:p>
          <a:p>
            <a:r>
              <a:rPr lang="en-US" altLang="ja-JP" sz="1300" dirty="0"/>
              <a:t>         </a:t>
            </a:r>
            <a:r>
              <a:rPr lang="ja-JP" altLang="en-US" sz="1300" dirty="0"/>
              <a:t>記載してください。</a:t>
            </a:r>
            <a:endParaRPr lang="en-US" altLang="ja-JP" sz="1300" dirty="0"/>
          </a:p>
          <a:p>
            <a:endParaRPr lang="en-US" altLang="ja-JP" sz="1300" dirty="0"/>
          </a:p>
          <a:p>
            <a:endParaRPr lang="en-US" altLang="ja-JP" sz="1300" dirty="0" smtClean="0"/>
          </a:p>
          <a:p>
            <a:r>
              <a:rPr lang="ja-JP" altLang="en-US" sz="1300" b="1" dirty="0" smtClean="0"/>
              <a:t>≪移動支援計画書において≫</a:t>
            </a:r>
            <a:endParaRPr lang="en-US" altLang="ja-JP" sz="1300" b="1" dirty="0" smtClean="0"/>
          </a:p>
          <a:p>
            <a:r>
              <a:rPr lang="ja-JP" altLang="en-US" sz="1300" dirty="0" smtClean="0"/>
              <a:t>（例）未作成の利用者が確認された。</a:t>
            </a:r>
            <a:endParaRPr lang="en-US" altLang="ja-JP" sz="1300" dirty="0" smtClean="0"/>
          </a:p>
          <a:p>
            <a:r>
              <a:rPr lang="ja-JP" altLang="en-US" sz="1300" dirty="0" smtClean="0"/>
              <a:t>（改）速やかに作成し、計画書に沿って支援を実施してください。</a:t>
            </a:r>
            <a:endParaRPr lang="en-US" altLang="ja-JP" sz="1300" dirty="0" smtClean="0"/>
          </a:p>
          <a:p>
            <a:endParaRPr lang="en-US" altLang="ja-JP" sz="1300" dirty="0"/>
          </a:p>
          <a:p>
            <a:r>
              <a:rPr lang="ja-JP" altLang="en-US" sz="1300" dirty="0" smtClean="0"/>
              <a:t>（例）移動支援計画書と実際の支援内容に乖離がみられる。</a:t>
            </a:r>
            <a:endParaRPr lang="en-US" altLang="ja-JP" sz="1300" dirty="0" smtClean="0"/>
          </a:p>
          <a:p>
            <a:r>
              <a:rPr lang="ja-JP" altLang="en-US" sz="1300" dirty="0" smtClean="0"/>
              <a:t>（改）状況の変化を踏まえた移動支援計画書に変更した上で、支援を行ってください。</a:t>
            </a:r>
            <a:endParaRPr lang="en-US" altLang="ja-JP" sz="1300" dirty="0" smtClean="0"/>
          </a:p>
          <a:p>
            <a:endParaRPr lang="en-US" altLang="ja-JP" sz="1300" dirty="0"/>
          </a:p>
          <a:p>
            <a:endParaRPr lang="en-US" altLang="ja-JP" sz="1300" dirty="0" smtClean="0"/>
          </a:p>
          <a:p>
            <a:r>
              <a:rPr lang="ja-JP" altLang="en-US" sz="1300" b="1" dirty="0" smtClean="0"/>
              <a:t>≪サービス実施記録において≫</a:t>
            </a:r>
            <a:endParaRPr lang="en-US" altLang="ja-JP" sz="1300" b="1" dirty="0" smtClean="0"/>
          </a:p>
          <a:p>
            <a:r>
              <a:rPr lang="ja-JP" altLang="en-US" sz="1300" dirty="0" smtClean="0"/>
              <a:t>（例）押印漏れ、記載内容が不十分であった。</a:t>
            </a:r>
            <a:endParaRPr lang="en-US" altLang="ja-JP" sz="1300" dirty="0" smtClean="0"/>
          </a:p>
          <a:p>
            <a:r>
              <a:rPr lang="ja-JP" altLang="en-US" sz="1300" dirty="0" smtClean="0"/>
              <a:t>（改）担当ヘルパーに確認し、利用者から確認の押印を受けた上で区に報告してく</a:t>
            </a:r>
            <a:r>
              <a:rPr lang="ja-JP" altLang="en-US" sz="1300" dirty="0" err="1" smtClean="0"/>
              <a:t>ださ</a:t>
            </a:r>
            <a:endParaRPr lang="en-US" altLang="ja-JP" sz="1300" dirty="0" smtClean="0"/>
          </a:p>
          <a:p>
            <a:r>
              <a:rPr lang="ja-JP" altLang="en-US" sz="1300" dirty="0"/>
              <a:t>　</a:t>
            </a:r>
            <a:r>
              <a:rPr lang="ja-JP" altLang="en-US" sz="1300" dirty="0" smtClean="0"/>
              <a:t>　　 い。</a:t>
            </a:r>
            <a:r>
              <a:rPr lang="ja-JP" altLang="en-US" sz="1300" dirty="0"/>
              <a:t>管理者</a:t>
            </a:r>
            <a:r>
              <a:rPr lang="ja-JP" altLang="en-US" sz="1300" dirty="0" smtClean="0"/>
              <a:t>は、サービス提供責任者及びヘルパーに対し、記録作成とチェック体</a:t>
            </a:r>
            <a:endParaRPr lang="en-US" altLang="ja-JP" sz="1300" dirty="0" smtClean="0"/>
          </a:p>
          <a:p>
            <a:r>
              <a:rPr lang="ja-JP" altLang="en-US" sz="1300" dirty="0"/>
              <a:t>　</a:t>
            </a:r>
            <a:r>
              <a:rPr lang="ja-JP" altLang="en-US" sz="1300" dirty="0" smtClean="0"/>
              <a:t>　　 制について適切に行うための方法を指導し、その内容を報告してください。</a:t>
            </a:r>
            <a:endParaRPr lang="en-US" altLang="ja-JP" sz="1300" dirty="0" smtClean="0"/>
          </a:p>
          <a:p>
            <a:endParaRPr lang="en-US" altLang="ja-JP" sz="1300" dirty="0"/>
          </a:p>
          <a:p>
            <a:r>
              <a:rPr lang="ja-JP" altLang="en-US" sz="1300" dirty="0" smtClean="0"/>
              <a:t>（例）実施記録において、利用者の押印を毎回受けられる書式を使用していな </a:t>
            </a:r>
            <a:r>
              <a:rPr lang="ja-JP" altLang="en-US" sz="1300" dirty="0" err="1" smtClean="0"/>
              <a:t>い</a:t>
            </a:r>
            <a:r>
              <a:rPr lang="ja-JP" altLang="en-US" sz="1300" dirty="0" smtClean="0"/>
              <a:t>ことが</a:t>
            </a:r>
            <a:endParaRPr lang="en-US" altLang="ja-JP" sz="1300" dirty="0" smtClean="0"/>
          </a:p>
          <a:p>
            <a:r>
              <a:rPr lang="ja-JP" altLang="en-US" sz="1300" dirty="0" smtClean="0"/>
              <a:t>　　　確認された。</a:t>
            </a:r>
            <a:endParaRPr lang="en-US" altLang="ja-JP" sz="1300" dirty="0" smtClean="0"/>
          </a:p>
          <a:p>
            <a:r>
              <a:rPr lang="ja-JP" altLang="en-US" sz="1300" dirty="0" smtClean="0"/>
              <a:t>（改）毎回押印を受けられるように確認欄を作成してください。</a:t>
            </a:r>
            <a:endParaRPr lang="en-US" altLang="ja-JP" sz="1300" dirty="0" smtClean="0"/>
          </a:p>
          <a:p>
            <a:endParaRPr lang="en-US" altLang="ja-JP" sz="1300" dirty="0"/>
          </a:p>
          <a:p>
            <a:endParaRPr lang="en-US" altLang="ja-JP" sz="1300" dirty="0"/>
          </a:p>
          <a:p>
            <a:endParaRPr lang="en-US" altLang="ja-JP" sz="1300" dirty="0" smtClean="0"/>
          </a:p>
          <a:p>
            <a:endParaRPr lang="en-US" altLang="ja-JP" sz="1300" dirty="0"/>
          </a:p>
          <a:p>
            <a:endParaRPr lang="en-US" altLang="ja-JP" sz="1300" dirty="0" smtClean="0"/>
          </a:p>
          <a:p>
            <a:endParaRPr lang="en-US" altLang="ja-JP" sz="1300" dirty="0" smtClean="0"/>
          </a:p>
          <a:p>
            <a:endParaRPr lang="en-US" altLang="ja-JP" sz="1300" dirty="0"/>
          </a:p>
          <a:p>
            <a:endParaRPr lang="en-US" altLang="ja-JP" sz="1300" dirty="0"/>
          </a:p>
          <a:p>
            <a:endParaRPr lang="en-US" altLang="ja-JP" sz="1300" dirty="0" smtClean="0"/>
          </a:p>
          <a:p>
            <a:endParaRPr lang="en-US" altLang="ja-JP" sz="1300" dirty="0"/>
          </a:p>
          <a:p>
            <a:endParaRPr lang="en-US" altLang="ja-JP" sz="1300" dirty="0"/>
          </a:p>
          <a:p>
            <a:endParaRPr lang="en-US" altLang="ja-JP" sz="1300" dirty="0" smtClean="0"/>
          </a:p>
          <a:p>
            <a:endParaRPr lang="en-US" altLang="ja-JP" sz="1300" dirty="0"/>
          </a:p>
          <a:p>
            <a:endParaRPr lang="en-US" altLang="ja-JP" sz="1300" dirty="0" smtClean="0"/>
          </a:p>
          <a:p>
            <a:endParaRPr lang="en-US" altLang="ja-JP" sz="1300" dirty="0"/>
          </a:p>
          <a:p>
            <a:endParaRPr lang="ja-JP" altLang="ja-JP" sz="1300" dirty="0"/>
          </a:p>
        </p:txBody>
      </p:sp>
      <p:sp>
        <p:nvSpPr>
          <p:cNvPr id="2" name="スライド番号プレースホルダー 1"/>
          <p:cNvSpPr>
            <a:spLocks noGrp="1"/>
          </p:cNvSpPr>
          <p:nvPr>
            <p:ph type="sldNum" sz="quarter" idx="12"/>
          </p:nvPr>
        </p:nvSpPr>
        <p:spPr/>
        <p:txBody>
          <a:bodyPr/>
          <a:lstStyle/>
          <a:p>
            <a:fld id="{23564F71-E727-4C32-A410-53D39596C3D8}" type="slidenum">
              <a:rPr kumimoji="1" lang="ja-JP" altLang="en-US" smtClean="0"/>
              <a:t>9</a:t>
            </a:fld>
            <a:endParaRPr kumimoji="1" lang="ja-JP" altLang="en-US"/>
          </a:p>
        </p:txBody>
      </p:sp>
    </p:spTree>
    <p:extLst>
      <p:ext uri="{BB962C8B-B14F-4D97-AF65-F5344CB8AC3E}">
        <p14:creationId xmlns:p14="http://schemas.microsoft.com/office/powerpoint/2010/main" val="345171380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TotalTime>
  <Words>272</Words>
  <Application>Microsoft Office PowerPoint</Application>
  <PresentationFormat>画面に合わせる (4:3)</PresentationFormat>
  <Paragraphs>438</Paragraphs>
  <Slides>12</Slides>
  <Notes>3</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江戸川区</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全庁ＬＡＮ利用者</dc:creator>
  <cp:lastModifiedBy>全庁ＬＡＮ利用者</cp:lastModifiedBy>
  <cp:revision>58</cp:revision>
  <cp:lastPrinted>2014-10-23T06:01:02Z</cp:lastPrinted>
  <dcterms:created xsi:type="dcterms:W3CDTF">2014-09-08T06:38:12Z</dcterms:created>
  <dcterms:modified xsi:type="dcterms:W3CDTF">2014-12-11T04:20:09Z</dcterms:modified>
</cp:coreProperties>
</file>