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FFF99"/>
    <a:srgbClr val="00FFFF"/>
    <a:srgbClr val="FF9933"/>
    <a:srgbClr val="FFFF66"/>
    <a:srgbClr val="00CC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9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5" indent="0" algn="ctr">
              <a:buNone/>
              <a:defRPr sz="1500"/>
            </a:lvl2pPr>
            <a:lvl3pPr marL="685750" indent="0" algn="ctr">
              <a:buNone/>
              <a:defRPr sz="1350"/>
            </a:lvl3pPr>
            <a:lvl4pPr marL="1028625" indent="0" algn="ctr">
              <a:buNone/>
              <a:defRPr sz="1200"/>
            </a:lvl4pPr>
            <a:lvl5pPr marL="1371500" indent="0" algn="ctr">
              <a:buNone/>
              <a:defRPr sz="1200"/>
            </a:lvl5pPr>
            <a:lvl6pPr marL="1714376" indent="0" algn="ctr">
              <a:buNone/>
              <a:defRPr sz="1200"/>
            </a:lvl6pPr>
            <a:lvl7pPr marL="2057251" indent="0" algn="ctr">
              <a:buNone/>
              <a:defRPr sz="1200"/>
            </a:lvl7pPr>
            <a:lvl8pPr marL="2400126" indent="0" algn="ctr">
              <a:buNone/>
              <a:defRPr sz="1200"/>
            </a:lvl8pPr>
            <a:lvl9pPr marL="2743001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46AE-6C4F-4FEA-851C-7F7589AC1ED4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4D86-79DD-46D3-897A-3F79CBE88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90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46AE-6C4F-4FEA-851C-7F7589AC1ED4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4D86-79DD-46D3-897A-3F79CBE88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06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46AE-6C4F-4FEA-851C-7F7589AC1ED4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4D86-79DD-46D3-897A-3F79CBE88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49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46AE-6C4F-4FEA-851C-7F7589AC1ED4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4D86-79DD-46D3-897A-3F79CBE88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861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2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0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46AE-6C4F-4FEA-851C-7F7589AC1ED4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4D86-79DD-46D3-897A-3F79CBE88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3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46AE-6C4F-4FEA-851C-7F7589AC1ED4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4D86-79DD-46D3-897A-3F79CBE88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6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50" indent="0">
              <a:buNone/>
              <a:defRPr sz="1350" b="1"/>
            </a:lvl3pPr>
            <a:lvl4pPr marL="1028625" indent="0">
              <a:buNone/>
              <a:defRPr sz="1200" b="1"/>
            </a:lvl4pPr>
            <a:lvl5pPr marL="1371500" indent="0">
              <a:buNone/>
              <a:defRPr sz="1200" b="1"/>
            </a:lvl5pPr>
            <a:lvl6pPr marL="1714376" indent="0">
              <a:buNone/>
              <a:defRPr sz="1200" b="1"/>
            </a:lvl6pPr>
            <a:lvl7pPr marL="2057251" indent="0">
              <a:buNone/>
              <a:defRPr sz="1200" b="1"/>
            </a:lvl7pPr>
            <a:lvl8pPr marL="2400126" indent="0">
              <a:buNone/>
              <a:defRPr sz="1200" b="1"/>
            </a:lvl8pPr>
            <a:lvl9pPr marL="2743001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4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50" indent="0">
              <a:buNone/>
              <a:defRPr sz="1350" b="1"/>
            </a:lvl3pPr>
            <a:lvl4pPr marL="1028625" indent="0">
              <a:buNone/>
              <a:defRPr sz="1200" b="1"/>
            </a:lvl4pPr>
            <a:lvl5pPr marL="1371500" indent="0">
              <a:buNone/>
              <a:defRPr sz="1200" b="1"/>
            </a:lvl5pPr>
            <a:lvl6pPr marL="1714376" indent="0">
              <a:buNone/>
              <a:defRPr sz="1200" b="1"/>
            </a:lvl6pPr>
            <a:lvl7pPr marL="2057251" indent="0">
              <a:buNone/>
              <a:defRPr sz="1200" b="1"/>
            </a:lvl7pPr>
            <a:lvl8pPr marL="2400126" indent="0">
              <a:buNone/>
              <a:defRPr sz="1200" b="1"/>
            </a:lvl8pPr>
            <a:lvl9pPr marL="2743001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4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46AE-6C4F-4FEA-851C-7F7589AC1ED4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4D86-79DD-46D3-897A-3F79CBE88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203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46AE-6C4F-4FEA-851C-7F7589AC1ED4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4D86-79DD-46D3-897A-3F79CBE88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057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46AE-6C4F-4FEA-851C-7F7589AC1ED4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4D86-79DD-46D3-897A-3F79CBE88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48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5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75" indent="0">
              <a:buNone/>
              <a:defRPr sz="1050"/>
            </a:lvl2pPr>
            <a:lvl3pPr marL="685750" indent="0">
              <a:buNone/>
              <a:defRPr sz="900"/>
            </a:lvl3pPr>
            <a:lvl4pPr marL="1028625" indent="0">
              <a:buNone/>
              <a:defRPr sz="750"/>
            </a:lvl4pPr>
            <a:lvl5pPr marL="1371500" indent="0">
              <a:buNone/>
              <a:defRPr sz="750"/>
            </a:lvl5pPr>
            <a:lvl6pPr marL="1714376" indent="0">
              <a:buNone/>
              <a:defRPr sz="750"/>
            </a:lvl6pPr>
            <a:lvl7pPr marL="2057251" indent="0">
              <a:buNone/>
              <a:defRPr sz="750"/>
            </a:lvl7pPr>
            <a:lvl8pPr marL="2400126" indent="0">
              <a:buNone/>
              <a:defRPr sz="750"/>
            </a:lvl8pPr>
            <a:lvl9pPr marL="2743001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46AE-6C4F-4FEA-851C-7F7589AC1ED4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4D86-79DD-46D3-897A-3F79CBE88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098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5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75" indent="0">
              <a:buNone/>
              <a:defRPr sz="2100"/>
            </a:lvl2pPr>
            <a:lvl3pPr marL="685750" indent="0">
              <a:buNone/>
              <a:defRPr sz="1800"/>
            </a:lvl3pPr>
            <a:lvl4pPr marL="1028625" indent="0">
              <a:buNone/>
              <a:defRPr sz="1500"/>
            </a:lvl4pPr>
            <a:lvl5pPr marL="1371500" indent="0">
              <a:buNone/>
              <a:defRPr sz="1500"/>
            </a:lvl5pPr>
            <a:lvl6pPr marL="1714376" indent="0">
              <a:buNone/>
              <a:defRPr sz="1500"/>
            </a:lvl6pPr>
            <a:lvl7pPr marL="2057251" indent="0">
              <a:buNone/>
              <a:defRPr sz="1500"/>
            </a:lvl7pPr>
            <a:lvl8pPr marL="2400126" indent="0">
              <a:buNone/>
              <a:defRPr sz="1500"/>
            </a:lvl8pPr>
            <a:lvl9pPr marL="2743001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75" indent="0">
              <a:buNone/>
              <a:defRPr sz="1050"/>
            </a:lvl2pPr>
            <a:lvl3pPr marL="685750" indent="0">
              <a:buNone/>
              <a:defRPr sz="900"/>
            </a:lvl3pPr>
            <a:lvl4pPr marL="1028625" indent="0">
              <a:buNone/>
              <a:defRPr sz="750"/>
            </a:lvl4pPr>
            <a:lvl5pPr marL="1371500" indent="0">
              <a:buNone/>
              <a:defRPr sz="750"/>
            </a:lvl5pPr>
            <a:lvl6pPr marL="1714376" indent="0">
              <a:buNone/>
              <a:defRPr sz="750"/>
            </a:lvl6pPr>
            <a:lvl7pPr marL="2057251" indent="0">
              <a:buNone/>
              <a:defRPr sz="750"/>
            </a:lvl7pPr>
            <a:lvl8pPr marL="2400126" indent="0">
              <a:buNone/>
              <a:defRPr sz="750"/>
            </a:lvl8pPr>
            <a:lvl9pPr marL="2743001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46AE-6C4F-4FEA-851C-7F7589AC1ED4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74D86-79DD-46D3-897A-3F79CBE88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20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746AE-6C4F-4FEA-851C-7F7589AC1ED4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74D86-79DD-46D3-897A-3F79CBE88F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47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5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8" indent="-171438" algn="l" defTabSz="68575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1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1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6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5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00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6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51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6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01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図 102" descr="N:\950.個人用\DM65790\Pictures\クッキー\クッキー2.jpg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4134">
            <a:off x="134275" y="2986291"/>
            <a:ext cx="877848" cy="61240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角丸四角形 3"/>
          <p:cNvSpPr/>
          <p:nvPr/>
        </p:nvSpPr>
        <p:spPr>
          <a:xfrm>
            <a:off x="1074057" y="8556883"/>
            <a:ext cx="4839280" cy="113683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角丸四角形 68"/>
          <p:cNvSpPr/>
          <p:nvPr/>
        </p:nvSpPr>
        <p:spPr>
          <a:xfrm>
            <a:off x="774392" y="5576225"/>
            <a:ext cx="5656258" cy="2063552"/>
          </a:xfrm>
          <a:prstGeom prst="roundRect">
            <a:avLst/>
          </a:prstGeom>
          <a:solidFill>
            <a:srgbClr val="FFFFCC"/>
          </a:solidFill>
          <a:ln w="31750">
            <a:solidFill>
              <a:schemeClr val="accent2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198778" y="1023951"/>
            <a:ext cx="6699925" cy="830868"/>
          </a:xfrm>
          <a:prstGeom prst="rect">
            <a:avLst/>
          </a:prstGeom>
          <a:noFill/>
          <a:ln w="412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799" b="1" dirty="0">
                <a:ln w="3175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親子で楽しくクッキング</a:t>
            </a:r>
          </a:p>
        </p:txBody>
      </p:sp>
      <p:sp>
        <p:nvSpPr>
          <p:cNvPr id="5" name="フローチャート: 抜出し 4"/>
          <p:cNvSpPr/>
          <p:nvPr/>
        </p:nvSpPr>
        <p:spPr>
          <a:xfrm rot="11082251">
            <a:off x="689311" y="326202"/>
            <a:ext cx="743866" cy="683721"/>
          </a:xfrm>
          <a:prstGeom prst="flowChartExtract">
            <a:avLst/>
          </a:prstGeom>
          <a:solidFill>
            <a:srgbClr val="FF9933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抜出し 5"/>
          <p:cNvSpPr/>
          <p:nvPr/>
        </p:nvSpPr>
        <p:spPr>
          <a:xfrm rot="10995380">
            <a:off x="1444502" y="362990"/>
            <a:ext cx="743866" cy="683721"/>
          </a:xfrm>
          <a:prstGeom prst="flowChartExtract">
            <a:avLst/>
          </a:prstGeom>
          <a:solidFill>
            <a:srgbClr val="FF7C80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: 抜出し 9"/>
          <p:cNvSpPr/>
          <p:nvPr/>
        </p:nvSpPr>
        <p:spPr>
          <a:xfrm rot="10800000">
            <a:off x="2225155" y="389009"/>
            <a:ext cx="743866" cy="683721"/>
          </a:xfrm>
          <a:prstGeom prst="flowChartExtract">
            <a:avLst/>
          </a:prstGeom>
          <a:solidFill>
            <a:srgbClr val="0000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抜出し 10"/>
          <p:cNvSpPr/>
          <p:nvPr/>
        </p:nvSpPr>
        <p:spPr>
          <a:xfrm rot="10800000">
            <a:off x="2977356" y="377633"/>
            <a:ext cx="743866" cy="683721"/>
          </a:xfrm>
          <a:prstGeom prst="flowChartExtract">
            <a:avLst/>
          </a:prstGeom>
          <a:solidFill>
            <a:srgbClr val="00CC00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: 抜出し 13"/>
          <p:cNvSpPr/>
          <p:nvPr/>
        </p:nvSpPr>
        <p:spPr>
          <a:xfrm rot="10800000">
            <a:off x="3709493" y="383815"/>
            <a:ext cx="743866" cy="683721"/>
          </a:xfrm>
          <a:prstGeom prst="flowChartExtract">
            <a:avLst/>
          </a:prstGeom>
          <a:solidFill>
            <a:srgbClr val="FF0000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抜出し 14"/>
          <p:cNvSpPr/>
          <p:nvPr/>
        </p:nvSpPr>
        <p:spPr>
          <a:xfrm rot="10630217">
            <a:off x="4488845" y="387719"/>
            <a:ext cx="743866" cy="683721"/>
          </a:xfrm>
          <a:prstGeom prst="flowChartExtract">
            <a:avLst/>
          </a:prstGeom>
          <a:solidFill>
            <a:srgbClr val="00FFFF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: 抜出し 15"/>
          <p:cNvSpPr/>
          <p:nvPr/>
        </p:nvSpPr>
        <p:spPr>
          <a:xfrm rot="10490888">
            <a:off x="5253817" y="354380"/>
            <a:ext cx="743866" cy="683721"/>
          </a:xfrm>
          <a:prstGeom prst="flowChartExtra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リーフォーム 26"/>
          <p:cNvSpPr/>
          <p:nvPr/>
        </p:nvSpPr>
        <p:spPr>
          <a:xfrm>
            <a:off x="-1" y="-120770"/>
            <a:ext cx="6966858" cy="485928"/>
          </a:xfrm>
          <a:custGeom>
            <a:avLst/>
            <a:gdLst>
              <a:gd name="connsiteX0" fmla="*/ 0 w 6502400"/>
              <a:gd name="connsiteY0" fmla="*/ 133904 h 999559"/>
              <a:gd name="connsiteX1" fmla="*/ 420914 w 6502400"/>
              <a:gd name="connsiteY1" fmla="*/ 641904 h 999559"/>
              <a:gd name="connsiteX2" fmla="*/ 1625600 w 6502400"/>
              <a:gd name="connsiteY2" fmla="*/ 932190 h 999559"/>
              <a:gd name="connsiteX3" fmla="*/ 4252686 w 6502400"/>
              <a:gd name="connsiteY3" fmla="*/ 990247 h 999559"/>
              <a:gd name="connsiteX4" fmla="*/ 5762171 w 6502400"/>
              <a:gd name="connsiteY4" fmla="*/ 787047 h 999559"/>
              <a:gd name="connsiteX5" fmla="*/ 6415314 w 6502400"/>
              <a:gd name="connsiteY5" fmla="*/ 148419 h 999559"/>
              <a:gd name="connsiteX6" fmla="*/ 6487886 w 6502400"/>
              <a:gd name="connsiteY6" fmla="*/ 3276 h 999559"/>
              <a:gd name="connsiteX7" fmla="*/ 6502400 w 6502400"/>
              <a:gd name="connsiteY7" fmla="*/ 61333 h 999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502400" h="999559">
                <a:moveTo>
                  <a:pt x="0" y="133904"/>
                </a:moveTo>
                <a:cubicBezTo>
                  <a:pt x="74990" y="321380"/>
                  <a:pt x="149981" y="508856"/>
                  <a:pt x="420914" y="641904"/>
                </a:cubicBezTo>
                <a:cubicBezTo>
                  <a:pt x="691847" y="774952"/>
                  <a:pt x="986971" y="874133"/>
                  <a:pt x="1625600" y="932190"/>
                </a:cubicBezTo>
                <a:cubicBezTo>
                  <a:pt x="2264229" y="990247"/>
                  <a:pt x="3563258" y="1014438"/>
                  <a:pt x="4252686" y="990247"/>
                </a:cubicBezTo>
                <a:cubicBezTo>
                  <a:pt x="4942115" y="966057"/>
                  <a:pt x="5401733" y="927352"/>
                  <a:pt x="5762171" y="787047"/>
                </a:cubicBezTo>
                <a:cubicBezTo>
                  <a:pt x="6122609" y="646742"/>
                  <a:pt x="6294362" y="279048"/>
                  <a:pt x="6415314" y="148419"/>
                </a:cubicBezTo>
                <a:cubicBezTo>
                  <a:pt x="6536267" y="17790"/>
                  <a:pt x="6473372" y="17790"/>
                  <a:pt x="6487886" y="3276"/>
                </a:cubicBezTo>
                <a:cubicBezTo>
                  <a:pt x="6502400" y="-11238"/>
                  <a:pt x="6502400" y="25047"/>
                  <a:pt x="6502400" y="61333"/>
                </a:cubicBezTo>
              </a:path>
            </a:pathLst>
          </a:custGeom>
          <a:noFill/>
          <a:ln w="85725" cmpd="dbl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 rot="515114">
            <a:off x="794017" y="274710"/>
            <a:ext cx="679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n>
                  <a:solidFill>
                    <a:schemeClr val="tx1"/>
                  </a:solidFill>
                </a:ln>
                <a:solidFill>
                  <a:srgbClr val="FFFF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夏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532773" y="325530"/>
            <a:ext cx="679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n>
                  <a:solidFill>
                    <a:schemeClr val="tx1"/>
                  </a:solidFill>
                </a:ln>
                <a:solidFill>
                  <a:srgbClr val="FFFF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休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28144" y="350819"/>
            <a:ext cx="679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み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077193" y="345533"/>
            <a:ext cx="67938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n>
                  <a:solidFill>
                    <a:schemeClr val="tx1"/>
                  </a:solidFill>
                </a:ln>
                <a:solidFill>
                  <a:srgbClr val="FFFF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親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833603" y="365722"/>
            <a:ext cx="679388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n>
                  <a:solidFill>
                    <a:schemeClr val="tx1"/>
                  </a:solidFill>
                </a:ln>
                <a:solidFill>
                  <a:srgbClr val="FFFF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子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590013" y="365722"/>
            <a:ext cx="679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n>
                  <a:solidFill>
                    <a:schemeClr val="tx1"/>
                  </a:solidFill>
                </a:ln>
                <a:solidFill>
                  <a:srgbClr val="FFFF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教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 rot="21194490">
            <a:off x="5346143" y="271728"/>
            <a:ext cx="67938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n>
                  <a:solidFill>
                    <a:schemeClr val="tx1"/>
                  </a:solidFill>
                </a:ln>
                <a:solidFill>
                  <a:srgbClr val="FFFFCC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室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45578" y="1815362"/>
            <a:ext cx="6831658" cy="1138773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22225">
                  <a:noFill/>
                  <a:prstDash val="solid"/>
                </a:ln>
                <a:solidFill>
                  <a:srgbClr val="00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清涼飲料水の糖度調べ</a:t>
            </a:r>
            <a:r>
              <a:rPr lang="ja-JP" altLang="en-US" sz="2800" b="1" dirty="0">
                <a:ln w="22225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＆</a:t>
            </a:r>
            <a:r>
              <a:rPr lang="ja-JP" altLang="en-US" sz="2800" b="1" dirty="0">
                <a:ln w="22225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クッキー作り</a:t>
            </a:r>
            <a:endParaRPr lang="en-US" altLang="ja-JP" sz="2800" b="1" dirty="0">
              <a:ln w="22225">
                <a:noFill/>
                <a:prstDash val="solid"/>
              </a:ln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4000" b="1" dirty="0">
              <a:ln w="9525">
                <a:noFill/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3517580" y="2421249"/>
            <a:ext cx="2602853" cy="1619893"/>
            <a:chOff x="3578752" y="3009835"/>
            <a:chExt cx="2602853" cy="161989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58" name="グループ化 57"/>
            <p:cNvGrpSpPr/>
            <p:nvPr/>
          </p:nvGrpSpPr>
          <p:grpSpPr>
            <a:xfrm>
              <a:off x="3578752" y="3009835"/>
              <a:ext cx="2340056" cy="1619893"/>
              <a:chOff x="449943" y="3080658"/>
              <a:chExt cx="2533592" cy="1854198"/>
            </a:xfrm>
          </p:grpSpPr>
          <p:sp>
            <p:nvSpPr>
              <p:cNvPr id="59" name="角丸四角形 58"/>
              <p:cNvSpPr/>
              <p:nvPr/>
            </p:nvSpPr>
            <p:spPr>
              <a:xfrm>
                <a:off x="449943" y="3080658"/>
                <a:ext cx="2533592" cy="1854198"/>
              </a:xfrm>
              <a:prstGeom prst="roundRect">
                <a:avLst/>
              </a:prstGeom>
              <a:solidFill>
                <a:srgbClr val="FFFFCC"/>
              </a:solidFill>
              <a:ln w="28575">
                <a:solidFill>
                  <a:schemeClr val="accent2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角丸四角形 59"/>
              <p:cNvSpPr/>
              <p:nvPr/>
            </p:nvSpPr>
            <p:spPr>
              <a:xfrm>
                <a:off x="541910" y="3167743"/>
                <a:ext cx="2349687" cy="1682876"/>
              </a:xfrm>
              <a:prstGeom prst="roundRect">
                <a:avLst/>
              </a:prstGeom>
              <a:noFill/>
              <a:ln w="25400">
                <a:solidFill>
                  <a:schemeClr val="accent2">
                    <a:lumMod val="7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1" name="テキスト ボックス 60"/>
            <p:cNvSpPr txBox="1"/>
            <p:nvPr/>
          </p:nvSpPr>
          <p:spPr>
            <a:xfrm>
              <a:off x="3840125" y="3470313"/>
              <a:ext cx="22932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８月４日（金）</a:t>
              </a: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4194499" y="3099986"/>
              <a:ext cx="16552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kumimoji="1" lang="ja-JP" altLang="en-US" sz="2000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第２回</a:t>
              </a:r>
              <a:r>
                <a:rPr kumimoji="1" lang="en-US" altLang="ja-JP" sz="2000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】</a:t>
              </a:r>
              <a:endParaRPr kumimoji="1" lang="ja-JP" altLang="en-US" sz="2000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3882361" y="3905156"/>
              <a:ext cx="22992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午前</a:t>
              </a:r>
              <a:r>
                <a:rPr kumimoji="1" lang="en-US" altLang="ja-JP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10</a:t>
              </a:r>
              <a:r>
                <a:rPr kumimoji="1" lang="ja-JP" altLang="en-US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時～</a:t>
              </a:r>
              <a:endParaRPr kumimoji="1" lang="en-US" altLang="ja-JP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kumimoji="1" lang="ja-JP" altLang="en-US" dirty="0" smtClean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午後</a:t>
              </a:r>
              <a:r>
                <a:rPr kumimoji="1" lang="en-US" altLang="ja-JP" dirty="0" smtClean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12</a:t>
              </a:r>
              <a:r>
                <a:rPr kumimoji="1" lang="ja-JP" altLang="en-US" dirty="0" smtClean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時</a:t>
              </a:r>
              <a:r>
                <a:rPr kumimoji="1" lang="ja-JP" altLang="en-US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３０分</a:t>
              </a: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516270" y="4274616"/>
            <a:ext cx="1673463" cy="1626820"/>
            <a:chOff x="345522" y="2925785"/>
            <a:chExt cx="2281564" cy="2312303"/>
          </a:xfrm>
          <a:solidFill>
            <a:srgbClr val="FFFFCC"/>
          </a:solidFill>
        </p:grpSpPr>
        <p:sp>
          <p:nvSpPr>
            <p:cNvPr id="50" name="フローチャート: 結合子 49"/>
            <p:cNvSpPr/>
            <p:nvPr/>
          </p:nvSpPr>
          <p:spPr>
            <a:xfrm>
              <a:off x="345522" y="2925785"/>
              <a:ext cx="2281564" cy="2312303"/>
            </a:xfrm>
            <a:prstGeom prst="flowChartConnector">
              <a:avLst/>
            </a:prstGeom>
            <a:grpFill/>
            <a:ln w="25400">
              <a:solidFill>
                <a:schemeClr val="accent2">
                  <a:lumMod val="75000"/>
                </a:schemeClr>
              </a:solidFill>
            </a:ln>
            <a:effectLst>
              <a:outerShdw blurRad="50800" dist="38100" algn="l" rotWithShape="0">
                <a:schemeClr val="tx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1" name="フローチャート: 結合子 50"/>
            <p:cNvSpPr/>
            <p:nvPr/>
          </p:nvSpPr>
          <p:spPr>
            <a:xfrm>
              <a:off x="418093" y="3007414"/>
              <a:ext cx="2136420" cy="2136419"/>
            </a:xfrm>
            <a:prstGeom prst="flowChartConnector">
              <a:avLst/>
            </a:prstGeom>
            <a:grpFill/>
            <a:ln w="25400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0" name="テキスト ボックス 69"/>
          <p:cNvSpPr txBox="1"/>
          <p:nvPr/>
        </p:nvSpPr>
        <p:spPr>
          <a:xfrm>
            <a:off x="813976" y="4499386"/>
            <a:ext cx="17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参加費</a:t>
            </a:r>
            <a:r>
              <a:rPr kumimoji="1" lang="en-US" altLang="ja-JP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endParaRPr kumimoji="1" lang="ja-JP" altLang="en-US" dirty="0">
              <a:solidFill>
                <a:schemeClr val="accent2">
                  <a:lumMod val="50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89957" y="4889724"/>
            <a:ext cx="15667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１人２５０円</a:t>
            </a: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859261" y="5267736"/>
            <a:ext cx="15139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（材料費）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221372" y="4506253"/>
            <a:ext cx="447030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日々の生活で、つい糖分をとりすぎていませんか？ジュースやコーラなどの清涼飲料水にふくまれる糖分量を調整し、健康に過ごすための食生活について学びながら、親子で楽しくクッキー作りをします。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693099" y="4122876"/>
            <a:ext cx="4605017" cy="98488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b="1" dirty="0">
                <a:ln w="22225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b="1" dirty="0">
                <a:ln w="22225">
                  <a:noFill/>
                  <a:prstDash val="solid"/>
                </a:ln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どちらか１回のお申込みとなります</a:t>
            </a:r>
            <a:endParaRPr lang="en-US" altLang="ja-JP" b="1" dirty="0">
              <a:ln w="22225">
                <a:noFill/>
                <a:prstDash val="solid"/>
              </a:ln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4000" b="1" dirty="0">
              <a:ln w="9525">
                <a:noFill/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189733" y="5738683"/>
            <a:ext cx="4264256" cy="578422"/>
            <a:chOff x="1453751" y="6290405"/>
            <a:chExt cx="4264256" cy="578421"/>
          </a:xfrm>
        </p:grpSpPr>
        <p:sp>
          <p:nvSpPr>
            <p:cNvPr id="77" name="テキスト ボックス 76"/>
            <p:cNvSpPr txBox="1"/>
            <p:nvPr/>
          </p:nvSpPr>
          <p:spPr>
            <a:xfrm>
              <a:off x="1595204" y="6290405"/>
              <a:ext cx="4122803" cy="338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グリーンパレス４階・料理講習室</a:t>
              </a: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1453751" y="6561050"/>
              <a:ext cx="4122803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（東京都江戸川区松島１－３８－１）</a:t>
              </a:r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1911637" y="6274909"/>
            <a:ext cx="5236104" cy="1077732"/>
            <a:chOff x="1661250" y="5676859"/>
            <a:chExt cx="4518906" cy="1488925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1661250" y="5676859"/>
              <a:ext cx="4122803" cy="4677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</a:t>
              </a:r>
              <a:r>
                <a:rPr kumimoji="1" lang="ja-JP" altLang="en-US" sz="14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区内の小・中学生と保護者 </a:t>
              </a:r>
              <a:r>
                <a:rPr kumimoji="1" lang="ja-JP" altLang="en-US" sz="1400" b="1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各日１２組２４名</a:t>
              </a:r>
              <a:endPara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2057353" y="6655539"/>
              <a:ext cx="4122803" cy="5102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73" name="テキスト ボックス 72"/>
          <p:cNvSpPr txBox="1"/>
          <p:nvPr/>
        </p:nvSpPr>
        <p:spPr>
          <a:xfrm>
            <a:off x="1448829" y="7826895"/>
            <a:ext cx="4777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79" name="グループ化 78"/>
          <p:cNvGrpSpPr/>
          <p:nvPr/>
        </p:nvGrpSpPr>
        <p:grpSpPr>
          <a:xfrm>
            <a:off x="1849377" y="6712155"/>
            <a:ext cx="5255901" cy="1423910"/>
            <a:chOff x="1985748" y="5318074"/>
            <a:chExt cx="4535990" cy="1740060"/>
          </a:xfrm>
        </p:grpSpPr>
        <p:sp>
          <p:nvSpPr>
            <p:cNvPr id="80" name="テキスト ボックス 79"/>
            <p:cNvSpPr txBox="1"/>
            <p:nvPr/>
          </p:nvSpPr>
          <p:spPr>
            <a:xfrm>
              <a:off x="2398935" y="5318074"/>
              <a:ext cx="4122803" cy="4137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江戸川区消費者団体連絡会</a:t>
              </a: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1985748" y="6606799"/>
              <a:ext cx="4122803" cy="4513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82" name="テキスト ボックス 81"/>
          <p:cNvSpPr txBox="1"/>
          <p:nvPr/>
        </p:nvSpPr>
        <p:spPr>
          <a:xfrm>
            <a:off x="2328143" y="7104551"/>
            <a:ext cx="47771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飲み物、エプロン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、三角巾、ふきん、筆記用具　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296318" y="7823330"/>
            <a:ext cx="6442522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600" dirty="0" smtClean="0">
                <a:ln w="9525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lang="ja-JP" altLang="en-US" sz="1600" dirty="0" smtClean="0">
                <a:ln w="9525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ja-JP" altLang="en-US" sz="1600" dirty="0">
                <a:ln w="9525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ja-JP" altLang="en-US" sz="1600" dirty="0" smtClean="0">
                <a:ln w="9525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日（月）</a:t>
            </a:r>
            <a:r>
              <a:rPr lang="ja-JP" altLang="en-US" sz="1600" dirty="0">
                <a:ln w="9525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午前</a:t>
            </a:r>
            <a:r>
              <a:rPr lang="en-US" altLang="ja-JP" sz="1600" dirty="0">
                <a:ln w="9525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ja-JP" altLang="en-US" sz="1600" dirty="0">
                <a:ln w="9525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時から「江戸川区消費者センター」へ電話にて申込み（先着順）　</a:t>
            </a:r>
            <a:r>
              <a:rPr lang="en-US" altLang="ja-JP" sz="1600" dirty="0">
                <a:ln w="9525">
                  <a:noFill/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600" dirty="0">
                <a:ln w="9525">
                  <a:noFill/>
                  <a:prstDash val="solid"/>
                </a:ln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定員になり次第、締め切りとさせていただきます。</a:t>
            </a:r>
            <a:endParaRPr lang="en-US" altLang="ja-JP" sz="1600" dirty="0">
              <a:ln w="9525">
                <a:noFill/>
                <a:prstDash val="solid"/>
              </a:ln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745559" y="8571919"/>
            <a:ext cx="3859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江戸川区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消費者センター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508652" y="8926924"/>
            <a:ext cx="4174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０３－５６６２－７６３５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445035" y="9293338"/>
            <a:ext cx="47771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（受付時間：平日　午前</a:t>
            </a:r>
            <a:r>
              <a:rPr kumimoji="1"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時～午後</a:t>
            </a:r>
            <a:r>
              <a:rPr kumimoji="1"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時）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1309845" y="6322145"/>
            <a:ext cx="766508" cy="271053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400" b="1" dirty="0">
                <a:solidFill>
                  <a:schemeClr val="tx1"/>
                </a:solidFill>
              </a:rPr>
              <a:t>定員　</a:t>
            </a:r>
          </a:p>
        </p:txBody>
      </p:sp>
      <p:sp>
        <p:nvSpPr>
          <p:cNvPr id="99" name="角丸四角形 98"/>
          <p:cNvSpPr/>
          <p:nvPr/>
        </p:nvSpPr>
        <p:spPr>
          <a:xfrm>
            <a:off x="1306168" y="6749089"/>
            <a:ext cx="1021975" cy="266485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/>
                </a:solidFill>
              </a:rPr>
              <a:t>主催・講師</a:t>
            </a:r>
          </a:p>
        </p:txBody>
      </p:sp>
      <p:sp>
        <p:nvSpPr>
          <p:cNvPr id="101" name="角丸四角形 100"/>
          <p:cNvSpPr/>
          <p:nvPr/>
        </p:nvSpPr>
        <p:spPr>
          <a:xfrm>
            <a:off x="1306168" y="5942771"/>
            <a:ext cx="811170" cy="272577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400" b="1" dirty="0">
                <a:solidFill>
                  <a:schemeClr val="tx1"/>
                </a:solidFill>
              </a:rPr>
              <a:t>会場</a:t>
            </a:r>
          </a:p>
        </p:txBody>
      </p:sp>
      <p:pic>
        <p:nvPicPr>
          <p:cNvPr id="104" name="図 103" descr="N:\950.個人用\DM65790\Pictures\清涼飲料水\清涼飲料水3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036" y="2679285"/>
            <a:ext cx="798114" cy="92308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6" name="グループ化 65"/>
          <p:cNvGrpSpPr/>
          <p:nvPr/>
        </p:nvGrpSpPr>
        <p:grpSpPr>
          <a:xfrm>
            <a:off x="1023166" y="2428110"/>
            <a:ext cx="2425654" cy="1626836"/>
            <a:chOff x="984869" y="3016689"/>
            <a:chExt cx="2425654" cy="161989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57" name="グループ化 56"/>
            <p:cNvGrpSpPr/>
            <p:nvPr/>
          </p:nvGrpSpPr>
          <p:grpSpPr>
            <a:xfrm>
              <a:off x="984869" y="3016689"/>
              <a:ext cx="2340056" cy="1619893"/>
              <a:chOff x="435429" y="3080658"/>
              <a:chExt cx="2533592" cy="1854198"/>
            </a:xfrm>
          </p:grpSpPr>
          <p:sp>
            <p:nvSpPr>
              <p:cNvPr id="55" name="角丸四角形 54"/>
              <p:cNvSpPr/>
              <p:nvPr/>
            </p:nvSpPr>
            <p:spPr>
              <a:xfrm>
                <a:off x="435429" y="3080658"/>
                <a:ext cx="2533592" cy="1854198"/>
              </a:xfrm>
              <a:prstGeom prst="roundRect">
                <a:avLst/>
              </a:prstGeom>
              <a:solidFill>
                <a:srgbClr val="FFFFCC"/>
              </a:solidFill>
              <a:ln w="28575">
                <a:solidFill>
                  <a:schemeClr val="accent2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5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角丸四角形 55"/>
              <p:cNvSpPr/>
              <p:nvPr/>
            </p:nvSpPr>
            <p:spPr>
              <a:xfrm>
                <a:off x="541910" y="3167743"/>
                <a:ext cx="2349687" cy="1682876"/>
              </a:xfrm>
              <a:prstGeom prst="roundRect">
                <a:avLst/>
              </a:prstGeom>
              <a:noFill/>
              <a:ln w="25400">
                <a:solidFill>
                  <a:schemeClr val="accent2">
                    <a:lumMod val="75000"/>
                  </a:schemeClr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3" name="テキスト ボックス 52"/>
            <p:cNvSpPr txBox="1"/>
            <p:nvPr/>
          </p:nvSpPr>
          <p:spPr>
            <a:xfrm>
              <a:off x="1117295" y="3470313"/>
              <a:ext cx="2293228" cy="311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７月２９日（土）</a:t>
              </a: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1596446" y="3093112"/>
              <a:ext cx="1655201" cy="270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【</a:t>
              </a:r>
              <a:r>
                <a:rPr kumimoji="1" lang="ja-JP" altLang="en-US" sz="2000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第１回</a:t>
              </a:r>
              <a:r>
                <a:rPr kumimoji="1" lang="en-US" altLang="ja-JP" sz="2000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】</a:t>
              </a:r>
              <a:endParaRPr kumimoji="1" lang="ja-JP" altLang="en-US" sz="2000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1278872" y="3889083"/>
              <a:ext cx="1897984" cy="643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午前</a:t>
              </a:r>
              <a:r>
                <a:rPr kumimoji="1" lang="en-US" altLang="ja-JP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10</a:t>
              </a:r>
              <a:r>
                <a:rPr kumimoji="1" lang="ja-JP" altLang="en-US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時～</a:t>
              </a:r>
              <a:endParaRPr kumimoji="1" lang="en-US" altLang="ja-JP" dirty="0">
                <a:solidFill>
                  <a:schemeClr val="accent2">
                    <a:lumMod val="50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  <a:p>
              <a:r>
                <a:rPr kumimoji="1" lang="ja-JP" altLang="en-US" dirty="0" smtClean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午後</a:t>
              </a:r>
              <a:r>
                <a:rPr kumimoji="1" lang="en-US" altLang="ja-JP" dirty="0" smtClean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12</a:t>
              </a:r>
              <a:r>
                <a:rPr kumimoji="1" lang="ja-JP" altLang="en-US" dirty="0" smtClean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時</a:t>
              </a:r>
              <a:r>
                <a:rPr kumimoji="1" lang="ja-JP" altLang="en-US" dirty="0">
                  <a:solidFill>
                    <a:schemeClr val="accent2">
                      <a:lumMod val="50000"/>
                    </a:schemeClr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３０分</a:t>
              </a:r>
            </a:p>
          </p:txBody>
        </p:sp>
      </p:grpSp>
      <p:pic>
        <p:nvPicPr>
          <p:cNvPr id="9" name="図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38" y="8692202"/>
            <a:ext cx="810832" cy="778515"/>
          </a:xfrm>
          <a:prstGeom prst="rect">
            <a:avLst/>
          </a:prstGeom>
        </p:spPr>
      </p:pic>
      <p:pic>
        <p:nvPicPr>
          <p:cNvPr id="106" name="図 10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79" y="9085276"/>
            <a:ext cx="519348" cy="498649"/>
          </a:xfrm>
          <a:prstGeom prst="rect">
            <a:avLst/>
          </a:prstGeom>
        </p:spPr>
      </p:pic>
      <p:sp>
        <p:nvSpPr>
          <p:cNvPr id="109" name="角丸四角形 108"/>
          <p:cNvSpPr/>
          <p:nvPr/>
        </p:nvSpPr>
        <p:spPr>
          <a:xfrm>
            <a:off x="1321788" y="7171465"/>
            <a:ext cx="800149" cy="265532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</a:rPr>
              <a:t>持ち物</a:t>
            </a:r>
          </a:p>
        </p:txBody>
      </p:sp>
    </p:spTree>
    <p:extLst>
      <p:ext uri="{BB962C8B-B14F-4D97-AF65-F5344CB8AC3E}">
        <p14:creationId xmlns:p14="http://schemas.microsoft.com/office/powerpoint/2010/main" val="258280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</TotalTime>
  <Words>172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全庁ＬＡＮ利用者</dc:creator>
  <cp:lastModifiedBy>全庁ＬＡＮ利用者</cp:lastModifiedBy>
  <cp:revision>44</cp:revision>
  <cp:lastPrinted>2023-05-17T02:10:56Z</cp:lastPrinted>
  <dcterms:created xsi:type="dcterms:W3CDTF">2023-05-16T04:15:23Z</dcterms:created>
  <dcterms:modified xsi:type="dcterms:W3CDTF">2023-05-18T02:26:52Z</dcterms:modified>
</cp:coreProperties>
</file>