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87" r:id="rId5"/>
    <p:sldId id="288" r:id="rId6"/>
    <p:sldId id="258" r:id="rId7"/>
    <p:sldId id="259" r:id="rId8"/>
    <p:sldId id="260" r:id="rId9"/>
    <p:sldId id="262" r:id="rId10"/>
    <p:sldId id="261" r:id="rId11"/>
    <p:sldId id="265" r:id="rId12"/>
    <p:sldId id="266" r:id="rId13"/>
    <p:sldId id="267" r:id="rId14"/>
    <p:sldId id="268" r:id="rId15"/>
    <p:sldId id="269" r:id="rId16"/>
    <p:sldId id="270" r:id="rId17"/>
    <p:sldId id="271" r:id="rId18"/>
    <p:sldId id="272" r:id="rId19"/>
    <p:sldId id="273" r:id="rId20"/>
    <p:sldId id="282" r:id="rId21"/>
    <p:sldId id="274" r:id="rId22"/>
    <p:sldId id="275" r:id="rId23"/>
    <p:sldId id="283" r:id="rId24"/>
    <p:sldId id="277" r:id="rId25"/>
    <p:sldId id="278" r:id="rId26"/>
    <p:sldId id="279" r:id="rId27"/>
    <p:sldId id="285"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3854863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6074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5469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738796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5475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611580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648961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143794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311170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164190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1309279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052188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314981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592960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213684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9BC28D-E916-4249-A60F-01466148BBF3}"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352173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9BC28D-E916-4249-A60F-01466148BBF3}" type="datetimeFigureOut">
              <a:rPr kumimoji="1" lang="ja-JP" altLang="en-US" smtClean="0"/>
              <a:t>2023/11/8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4E36EF-D58E-4EB8-938B-DDB7A8D26CF7}" type="slidenum">
              <a:rPr kumimoji="1" lang="ja-JP" altLang="en-US" smtClean="0"/>
              <a:t>‹#›</a:t>
            </a:fld>
            <a:endParaRPr kumimoji="1" lang="ja-JP" altLang="en-US"/>
          </a:p>
        </p:txBody>
      </p:sp>
    </p:spTree>
    <p:extLst>
      <p:ext uri="{BB962C8B-B14F-4D97-AF65-F5344CB8AC3E}">
        <p14:creationId xmlns:p14="http://schemas.microsoft.com/office/powerpoint/2010/main" val="952884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wam.go.jp/content/wamnet/pcpub/top/dprevent/dprevent007.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city.edogawa.tokyo.jp/kenko/fukushikaigo/shogaisha/jigyosha/kenshu_shido/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fa.go.jp/policies/child-safety/lis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www8.cao.go.jp/shoushi/shinseido/meeting/anzen_kanri.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mhlw.go.jp/content/001141662.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mhlw.go.jp/stf/newpage_15758.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70169-8578-4E65-9BE0-C2FBAF06C2F3}"/>
              </a:ext>
            </a:extLst>
          </p:cNvPr>
          <p:cNvSpPr>
            <a:spLocks noGrp="1"/>
          </p:cNvSpPr>
          <p:nvPr>
            <p:ph type="ctrTitle"/>
          </p:nvPr>
        </p:nvSpPr>
        <p:spPr>
          <a:xfrm>
            <a:off x="1036536" y="2446637"/>
            <a:ext cx="9674085" cy="1935086"/>
          </a:xfrm>
        </p:spPr>
        <p:txBody>
          <a:bodyPr/>
          <a:lstStyle/>
          <a:p>
            <a:pPr algn="ctr"/>
            <a:r>
              <a:rPr kumimoji="1" lang="ja-JP" altLang="en-US" b="1" dirty="0">
                <a:solidFill>
                  <a:srgbClr val="0070C0"/>
                </a:solidFill>
                <a:latin typeface="+mn-ea"/>
                <a:ea typeface="+mn-ea"/>
              </a:rPr>
              <a:t>令和６年４月に義務化される</a:t>
            </a:r>
            <a:br>
              <a:rPr kumimoji="1" lang="ja-JP" altLang="en-US" b="1" dirty="0">
                <a:solidFill>
                  <a:srgbClr val="0070C0"/>
                </a:solidFill>
                <a:latin typeface="+mn-ea"/>
                <a:ea typeface="+mn-ea"/>
              </a:rPr>
            </a:br>
            <a:r>
              <a:rPr kumimoji="1" lang="ja-JP" altLang="en-US" b="1" dirty="0">
                <a:solidFill>
                  <a:srgbClr val="0070C0"/>
                </a:solidFill>
                <a:latin typeface="+mn-ea"/>
                <a:ea typeface="+mn-ea"/>
              </a:rPr>
              <a:t>事項について</a:t>
            </a:r>
          </a:p>
        </p:txBody>
      </p:sp>
      <p:sp>
        <p:nvSpPr>
          <p:cNvPr id="3" name="字幕 2">
            <a:extLst>
              <a:ext uri="{FF2B5EF4-FFF2-40B4-BE49-F238E27FC236}">
                <a16:creationId xmlns:a16="http://schemas.microsoft.com/office/drawing/2014/main" id="{6DA1C12F-E3E6-4844-ABB2-7CD1A9B01D96}"/>
              </a:ext>
            </a:extLst>
          </p:cNvPr>
          <p:cNvSpPr>
            <a:spLocks noGrp="1"/>
          </p:cNvSpPr>
          <p:nvPr>
            <p:ph type="subTitle" idx="1"/>
          </p:nvPr>
        </p:nvSpPr>
        <p:spPr>
          <a:xfrm>
            <a:off x="6520070" y="4770783"/>
            <a:ext cx="3747846" cy="1450376"/>
          </a:xfrm>
        </p:spPr>
        <p:txBody>
          <a:bodyPr>
            <a:normAutofit fontScale="92500"/>
          </a:bodyPr>
          <a:lstStyle/>
          <a:p>
            <a:r>
              <a:rPr kumimoji="1" lang="ja-JP" altLang="en-US" sz="2200" dirty="0">
                <a:solidFill>
                  <a:schemeClr val="tx1"/>
                </a:solidFill>
                <a:latin typeface="+mn-ea"/>
              </a:rPr>
              <a:t>令和５年</a:t>
            </a:r>
            <a:r>
              <a:rPr lang="en-US" altLang="ja-JP" sz="2200" dirty="0">
                <a:solidFill>
                  <a:schemeClr val="tx1"/>
                </a:solidFill>
                <a:latin typeface="+mn-ea"/>
              </a:rPr>
              <a:t>11</a:t>
            </a:r>
            <a:r>
              <a:rPr lang="ja-JP" altLang="en-US" sz="2200" dirty="0">
                <a:solidFill>
                  <a:schemeClr val="tx1"/>
                </a:solidFill>
                <a:latin typeface="+mn-ea"/>
              </a:rPr>
              <a:t>月９</a:t>
            </a:r>
            <a:r>
              <a:rPr kumimoji="1" lang="ja-JP" altLang="en-US" sz="2200" dirty="0">
                <a:solidFill>
                  <a:schemeClr val="tx1"/>
                </a:solidFill>
                <a:latin typeface="+mn-ea"/>
              </a:rPr>
              <a:t>日</a:t>
            </a:r>
          </a:p>
          <a:p>
            <a:r>
              <a:rPr lang="ja-JP" altLang="en-US" sz="2200" dirty="0">
                <a:solidFill>
                  <a:schemeClr val="tx1"/>
                </a:solidFill>
                <a:latin typeface="+mn-ea"/>
              </a:rPr>
              <a:t>江戸川区 福祉部 障害者福祉課 </a:t>
            </a:r>
          </a:p>
          <a:p>
            <a:r>
              <a:rPr lang="ja-JP" altLang="en-US" sz="2200" dirty="0">
                <a:solidFill>
                  <a:schemeClr val="tx1"/>
                </a:solidFill>
                <a:latin typeface="+mn-ea"/>
              </a:rPr>
              <a:t>事業者支援係</a:t>
            </a:r>
          </a:p>
          <a:p>
            <a:endParaRPr kumimoji="1" lang="ja-JP" altLang="en-US" dirty="0"/>
          </a:p>
        </p:txBody>
      </p:sp>
    </p:spTree>
    <p:extLst>
      <p:ext uri="{BB962C8B-B14F-4D97-AF65-F5344CB8AC3E}">
        <p14:creationId xmlns:p14="http://schemas.microsoft.com/office/powerpoint/2010/main" val="253108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5A8C40-B298-4237-B01B-6A12B8E54BA0}"/>
              </a:ext>
            </a:extLst>
          </p:cNvPr>
          <p:cNvSpPr>
            <a:spLocks noGrp="1"/>
          </p:cNvSpPr>
          <p:nvPr>
            <p:ph type="title"/>
          </p:nvPr>
        </p:nvSpPr>
        <p:spPr>
          <a:xfrm>
            <a:off x="1008640" y="1868557"/>
            <a:ext cx="10374977" cy="3631096"/>
          </a:xfrm>
        </p:spPr>
        <p:txBody>
          <a:bodyPr>
            <a:normAutofit/>
          </a:bodyPr>
          <a:lstStyle/>
          <a:p>
            <a:pPr marL="228600"/>
            <a:r>
              <a:rPr lang="ja-JP" altLang="ja-JP" sz="1800" kern="100" dirty="0">
                <a:solidFill>
                  <a:srgbClr val="FF0000"/>
                </a:solidFill>
                <a:effectLst/>
                <a:latin typeface="+mn-ea"/>
                <a:ea typeface="+mn-ea"/>
                <a:cs typeface="Times New Roman" panose="02020603050405020304" pitchFamily="18" charset="0"/>
              </a:rPr>
              <a:t>業務継続計画</a:t>
            </a:r>
            <a:r>
              <a:rPr lang="en-US" altLang="ja-JP" sz="1800" kern="100" dirty="0">
                <a:solidFill>
                  <a:srgbClr val="FF0000"/>
                </a:solidFill>
                <a:effectLst/>
                <a:latin typeface="+mn-ea"/>
                <a:ea typeface="+mn-ea"/>
                <a:cs typeface="Times New Roman" panose="02020603050405020304" pitchFamily="18" charset="0"/>
              </a:rPr>
              <a:t>(BCP)</a:t>
            </a:r>
            <a:r>
              <a:rPr lang="ja-JP" altLang="ja-JP" sz="1800" kern="100" dirty="0">
                <a:solidFill>
                  <a:srgbClr val="FF0000"/>
                </a:solidFill>
                <a:effectLst/>
                <a:latin typeface="+mn-ea"/>
                <a:ea typeface="+mn-ea"/>
                <a:cs typeface="Times New Roman" panose="02020603050405020304" pitchFamily="18" charset="0"/>
              </a:rPr>
              <a:t>について</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br>
              <a:rPr lang="ja-JP" altLang="ja-JP" sz="1800" kern="100" dirty="0">
                <a:solidFill>
                  <a:schemeClr val="tx1"/>
                </a:solidFill>
                <a:effectLst/>
                <a:latin typeface="+mn-ea"/>
                <a:ea typeface="+mn-ea"/>
                <a:cs typeface="Times New Roman" panose="02020603050405020304" pitchFamily="18" charset="0"/>
              </a:rPr>
            </a:br>
            <a:r>
              <a:rPr lang="en-US" altLang="ja-JP" sz="1800" u="sng" kern="100" dirty="0">
                <a:solidFill>
                  <a:schemeClr val="tx1"/>
                </a:solidFill>
                <a:effectLst/>
                <a:latin typeface="+mn-ea"/>
                <a:ea typeface="+mn-ea"/>
                <a:cs typeface="Times New Roman" panose="02020603050405020304" pitchFamily="18" charset="0"/>
              </a:rPr>
              <a:t>BCP</a:t>
            </a:r>
            <a:r>
              <a:rPr lang="ja-JP" altLang="ja-JP" sz="1800" u="sng" kern="100" dirty="0">
                <a:solidFill>
                  <a:schemeClr val="tx1"/>
                </a:solidFill>
                <a:effectLst/>
                <a:latin typeface="+mn-ea"/>
                <a:ea typeface="+mn-ea"/>
                <a:cs typeface="Times New Roman" panose="02020603050405020304" pitchFamily="18" charset="0"/>
              </a:rPr>
              <a:t>とは</a:t>
            </a:r>
            <a:br>
              <a:rPr lang="ja-JP"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en-US" altLang="ja-JP" sz="1800" kern="100" dirty="0">
                <a:solidFill>
                  <a:schemeClr val="tx1"/>
                </a:solidFill>
                <a:effectLst/>
                <a:latin typeface="+mn-ea"/>
                <a:ea typeface="+mn-ea"/>
                <a:cs typeface="Times New Roman" panose="02020603050405020304" pitchFamily="18" charset="0"/>
              </a:rPr>
              <a:t>BCP(</a:t>
            </a:r>
            <a:r>
              <a:rPr lang="ja-JP" altLang="ja-JP" sz="1800" kern="100" dirty="0">
                <a:solidFill>
                  <a:schemeClr val="tx1"/>
                </a:solidFill>
                <a:effectLst/>
                <a:latin typeface="+mn-ea"/>
                <a:ea typeface="+mn-ea"/>
                <a:cs typeface="Times New Roman" panose="02020603050405020304" pitchFamily="18" charset="0"/>
              </a:rPr>
              <a:t>ビー・シー・ピー</a:t>
            </a:r>
            <a:r>
              <a:rPr lang="en-US" altLang="ja-JP" sz="1800" kern="100" dirty="0">
                <a:solidFill>
                  <a:schemeClr val="tx1"/>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とは</a:t>
            </a:r>
            <a:r>
              <a:rPr lang="en-US" altLang="ja-JP" sz="1800" kern="100" dirty="0">
                <a:solidFill>
                  <a:schemeClr val="tx1"/>
                </a:solidFill>
                <a:effectLst/>
                <a:latin typeface="+mn-ea"/>
                <a:ea typeface="+mn-ea"/>
                <a:cs typeface="Times New Roman" panose="02020603050405020304" pitchFamily="18" charset="0"/>
              </a:rPr>
              <a:t>Business Continuity Plan</a:t>
            </a:r>
            <a:r>
              <a:rPr lang="ja-JP" altLang="ja-JP" sz="1800" kern="100" dirty="0">
                <a:solidFill>
                  <a:schemeClr val="tx1"/>
                </a:solidFill>
                <a:effectLst/>
                <a:latin typeface="+mn-ea"/>
                <a:ea typeface="+mn-ea"/>
                <a:cs typeface="Times New Roman" panose="02020603050405020304" pitchFamily="18" charset="0"/>
              </a:rPr>
              <a:t>の略称で、業務継続計画</a:t>
            </a:r>
            <a:br>
              <a:rPr lang="en-US"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などと訳されます。</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新型コロナウイルス等感染症や大地震などの災害が発生すると、通常通りに業務を</a:t>
            </a:r>
            <a:br>
              <a:rPr lang="en-US"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実施することが困難になります。まず、業務を中断させないように準備するとともに、</a:t>
            </a:r>
            <a:br>
              <a:rPr lang="en-US"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中断した場合でも優先業務を実施するため、あらかじめ検討した方針、体制、手順等を</a:t>
            </a:r>
            <a:br>
              <a:rPr lang="en-US"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示した計画のことです。</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　</a:t>
            </a:r>
            <a:br>
              <a:rPr lang="en-US"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出</a:t>
            </a:r>
            <a:r>
              <a:rPr lang="ja-JP" altLang="en-US" sz="1800" kern="100" dirty="0">
                <a:solidFill>
                  <a:schemeClr val="tx1"/>
                </a:solidFill>
                <a:effectLst/>
                <a:latin typeface="+mn-ea"/>
                <a:ea typeface="+mn-ea"/>
                <a:cs typeface="Times New Roman" panose="02020603050405020304" pitchFamily="18" charset="0"/>
              </a:rPr>
              <a:t>典</a:t>
            </a:r>
            <a:r>
              <a:rPr lang="ja-JP" altLang="ja-JP" sz="1800" kern="100" dirty="0">
                <a:solidFill>
                  <a:schemeClr val="tx1"/>
                </a:solidFill>
                <a:effectLst/>
                <a:latin typeface="+mn-ea"/>
                <a:ea typeface="+mn-ea"/>
                <a:cs typeface="Times New Roman" panose="02020603050405020304" pitchFamily="18" charset="0"/>
              </a:rPr>
              <a:t>：「介護施設・事業所における自然災害発生時の業務継続ガイドライン</a:t>
            </a:r>
            <a:r>
              <a:rPr lang="en-US" altLang="ja-JP" sz="1800" kern="100" dirty="0">
                <a:solidFill>
                  <a:schemeClr val="tx1"/>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厚生労働省</a:t>
            </a:r>
            <a:r>
              <a:rPr lang="en-US" altLang="ja-JP" sz="1800" kern="100" dirty="0">
                <a:solidFill>
                  <a:schemeClr val="tx1"/>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a:t>
            </a:r>
            <a:r>
              <a:rPr lang="en-US" altLang="ja-JP" sz="1800" kern="100" dirty="0">
                <a:solidFill>
                  <a:schemeClr val="tx1"/>
                </a:solidFill>
                <a:effectLst/>
                <a:latin typeface="+mn-ea"/>
                <a:ea typeface="+mn-ea"/>
                <a:cs typeface="Times New Roman" panose="02020603050405020304" pitchFamily="18" charset="0"/>
              </a:rPr>
              <a:t>(P.</a:t>
            </a:r>
            <a:r>
              <a:rPr lang="ja-JP" altLang="en-US" sz="1800" kern="100" dirty="0">
                <a:solidFill>
                  <a:schemeClr val="tx1"/>
                </a:solidFill>
                <a:effectLst/>
                <a:latin typeface="+mn-ea"/>
                <a:ea typeface="+mn-ea"/>
                <a:cs typeface="Times New Roman" panose="02020603050405020304" pitchFamily="18" charset="0"/>
              </a:rPr>
              <a:t>３</a:t>
            </a:r>
            <a:r>
              <a:rPr lang="en-US" altLang="ja-JP" sz="1800" kern="100" dirty="0">
                <a:solidFill>
                  <a:schemeClr val="tx1"/>
                </a:solidFill>
                <a:effectLst/>
                <a:latin typeface="+mn-ea"/>
                <a:ea typeface="+mn-ea"/>
                <a:cs typeface="Times New Roman" panose="02020603050405020304" pitchFamily="18" charset="0"/>
              </a:rPr>
              <a:t>)</a:t>
            </a:r>
            <a:endParaRPr kumimoji="1" lang="ja-JP" altLang="en-US" dirty="0">
              <a:solidFill>
                <a:schemeClr val="tx1"/>
              </a:solidFill>
              <a:latin typeface="+mn-ea"/>
              <a:ea typeface="+mn-ea"/>
            </a:endParaRPr>
          </a:p>
        </p:txBody>
      </p:sp>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10770705" cy="1077218"/>
          </a:xfrm>
          <a:prstGeom prst="rect">
            <a:avLst/>
          </a:prstGeom>
          <a:noFill/>
        </p:spPr>
        <p:txBody>
          <a:bodyPr wrap="square">
            <a:spAutoFit/>
          </a:bodyPr>
          <a:lstStyle/>
          <a:p>
            <a:r>
              <a:rPr kumimoji="1" lang="ja-JP" altLang="en-US" sz="3200" dirty="0">
                <a:solidFill>
                  <a:srgbClr val="0070C0"/>
                </a:solidFill>
              </a:rPr>
              <a:t>②　感染症・非常災害発生時の業務継続に向けた</a:t>
            </a:r>
          </a:p>
          <a:p>
            <a:r>
              <a:rPr kumimoji="1" lang="ja-JP" altLang="en-US" sz="3200" dirty="0">
                <a:solidFill>
                  <a:srgbClr val="0070C0"/>
                </a:solidFill>
              </a:rPr>
              <a:t>　　取組の強化</a:t>
            </a:r>
          </a:p>
        </p:txBody>
      </p:sp>
    </p:spTree>
    <p:extLst>
      <p:ext uri="{BB962C8B-B14F-4D97-AF65-F5344CB8AC3E}">
        <p14:creationId xmlns:p14="http://schemas.microsoft.com/office/powerpoint/2010/main" val="1408758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1077218"/>
          </a:xfrm>
          <a:prstGeom prst="rect">
            <a:avLst/>
          </a:prstGeom>
          <a:noFill/>
        </p:spPr>
        <p:txBody>
          <a:bodyPr wrap="square">
            <a:spAutoFit/>
          </a:bodyPr>
          <a:lstStyle/>
          <a:p>
            <a:r>
              <a:rPr kumimoji="1" lang="ja-JP" altLang="en-US" sz="3200" dirty="0">
                <a:solidFill>
                  <a:srgbClr val="0070C0"/>
                </a:solidFill>
              </a:rPr>
              <a:t>②　感染症・非常災害発生時の業務継続に向けた</a:t>
            </a:r>
          </a:p>
          <a:p>
            <a:r>
              <a:rPr kumimoji="1" lang="ja-JP" altLang="en-US" sz="3200" dirty="0">
                <a:solidFill>
                  <a:srgbClr val="0070C0"/>
                </a:solidFill>
              </a:rPr>
              <a:t>　　取組の強化</a:t>
            </a:r>
          </a:p>
        </p:txBody>
      </p:sp>
      <p:sp>
        <p:nvSpPr>
          <p:cNvPr id="6" name="タイトル 1">
            <a:extLst>
              <a:ext uri="{FF2B5EF4-FFF2-40B4-BE49-F238E27FC236}">
                <a16:creationId xmlns:a16="http://schemas.microsoft.com/office/drawing/2014/main" id="{7340B79D-A917-4F93-BEF9-2DC6AA2E98AC}"/>
              </a:ext>
            </a:extLst>
          </p:cNvPr>
          <p:cNvSpPr txBox="1">
            <a:spLocks/>
          </p:cNvSpPr>
          <p:nvPr/>
        </p:nvSpPr>
        <p:spPr>
          <a:xfrm>
            <a:off x="692425" y="1895061"/>
            <a:ext cx="11353801" cy="4426226"/>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ja-JP" sz="1800" kern="100" dirty="0">
                <a:solidFill>
                  <a:srgbClr val="FF0000"/>
                </a:solidFill>
                <a:latin typeface="+mn-ea"/>
                <a:ea typeface="+mn-ea"/>
                <a:cs typeface="Times New Roman" panose="02020603050405020304" pitchFamily="18" charset="0"/>
              </a:rPr>
              <a:t>社会福祉施設</a:t>
            </a:r>
            <a:r>
              <a:rPr lang="ja-JP" altLang="en-US" sz="1800" kern="100" dirty="0">
                <a:solidFill>
                  <a:srgbClr val="FF0000"/>
                </a:solidFill>
                <a:latin typeface="+mn-ea"/>
                <a:ea typeface="+mn-ea"/>
                <a:cs typeface="Times New Roman" panose="02020603050405020304" pitchFamily="18" charset="0"/>
              </a:rPr>
              <a:t>等</a:t>
            </a:r>
            <a:r>
              <a:rPr lang="ja-JP" altLang="ja-JP" sz="1800" kern="100" dirty="0">
                <a:solidFill>
                  <a:srgbClr val="FF0000"/>
                </a:solidFill>
                <a:latin typeface="+mn-ea"/>
                <a:ea typeface="+mn-ea"/>
                <a:cs typeface="Times New Roman" panose="02020603050405020304" pitchFamily="18" charset="0"/>
              </a:rPr>
              <a:t>における業務継続計画</a:t>
            </a:r>
            <a:r>
              <a:rPr lang="en-US" altLang="ja-JP" sz="1800" kern="100" dirty="0">
                <a:solidFill>
                  <a:srgbClr val="FF0000"/>
                </a:solidFill>
                <a:latin typeface="+mn-ea"/>
                <a:ea typeface="+mn-ea"/>
                <a:cs typeface="Times New Roman" panose="02020603050405020304" pitchFamily="18" charset="0"/>
              </a:rPr>
              <a:t>(BCP)</a:t>
            </a:r>
            <a:r>
              <a:rPr lang="ja-JP" altLang="ja-JP" sz="1800" kern="100" dirty="0">
                <a:solidFill>
                  <a:srgbClr val="FF0000"/>
                </a:solidFill>
                <a:latin typeface="+mn-ea"/>
                <a:ea typeface="+mn-ea"/>
                <a:cs typeface="Times New Roman" panose="02020603050405020304" pitchFamily="18" charset="0"/>
              </a:rPr>
              <a:t>について</a:t>
            </a:r>
            <a:br>
              <a:rPr lang="ja-JP" altLang="ja-JP" sz="1800" kern="100" dirty="0">
                <a:solidFill>
                  <a:schemeClr val="tx1"/>
                </a:solidFill>
                <a:latin typeface="+mn-ea"/>
                <a:ea typeface="+mn-ea"/>
                <a:cs typeface="Times New Roman" panose="02020603050405020304" pitchFamily="18" charset="0"/>
              </a:rPr>
            </a:br>
            <a:r>
              <a:rPr lang="en-US" altLang="ja-JP" sz="1800" kern="100" dirty="0">
                <a:solidFill>
                  <a:schemeClr val="tx1"/>
                </a:solidFill>
                <a:latin typeface="+mn-ea"/>
                <a:ea typeface="+mn-ea"/>
                <a:cs typeface="Times New Roman" panose="02020603050405020304" pitchFamily="18" charset="0"/>
              </a:rPr>
              <a:t> </a:t>
            </a:r>
            <a:br>
              <a:rPr lang="ja-JP" altLang="ja-JP" sz="1800"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社会福祉施設</a:t>
            </a:r>
            <a:r>
              <a:rPr lang="ja-JP" altLang="en-US" sz="1800" kern="100" dirty="0">
                <a:solidFill>
                  <a:schemeClr val="tx1"/>
                </a:solidFill>
                <a:latin typeface="+mn-ea"/>
                <a:ea typeface="+mn-ea"/>
                <a:cs typeface="Times New Roman" panose="02020603050405020304" pitchFamily="18" charset="0"/>
              </a:rPr>
              <a:t>等</a:t>
            </a:r>
            <a:r>
              <a:rPr lang="ja-JP" altLang="ja-JP" sz="1800" kern="100" dirty="0">
                <a:solidFill>
                  <a:schemeClr val="tx1"/>
                </a:solidFill>
                <a:latin typeface="+mn-ea"/>
                <a:ea typeface="+mn-ea"/>
                <a:cs typeface="Times New Roman" panose="02020603050405020304" pitchFamily="18" charset="0"/>
              </a:rPr>
              <a:t>においては、高齢者や障</a:t>
            </a:r>
            <a:r>
              <a:rPr lang="ja-JP" altLang="en-US" sz="1800" kern="100" dirty="0">
                <a:solidFill>
                  <a:schemeClr val="tx1"/>
                </a:solidFill>
                <a:latin typeface="+mn-ea"/>
                <a:ea typeface="+mn-ea"/>
                <a:cs typeface="Times New Roman" panose="02020603050405020304" pitchFamily="18" charset="0"/>
              </a:rPr>
              <a:t>害</a:t>
            </a:r>
            <a:r>
              <a:rPr lang="ja-JP" altLang="ja-JP" sz="1800" kern="100" dirty="0">
                <a:solidFill>
                  <a:schemeClr val="tx1"/>
                </a:solidFill>
                <a:latin typeface="+mn-ea"/>
                <a:ea typeface="+mn-ea"/>
                <a:cs typeface="Times New Roman" panose="02020603050405020304" pitchFamily="18" charset="0"/>
              </a:rPr>
              <a:t>者など、日常生活上の支援が必要な者が多数</a:t>
            </a:r>
            <a:endParaRPr lang="ja-JP" altLang="en-US" sz="1800" kern="100" dirty="0">
              <a:solidFill>
                <a:schemeClr val="tx1"/>
              </a:solidFill>
              <a:latin typeface="+mn-ea"/>
              <a:ea typeface="+mn-ea"/>
              <a:cs typeface="Times New Roman" panose="02020603050405020304" pitchFamily="18" charset="0"/>
            </a:endParaRPr>
          </a:p>
          <a:p>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利用していることから、災害等により、電気、ガス、水道等のライフラインが寸断され、</a:t>
            </a:r>
            <a:endParaRPr lang="ja-JP" altLang="en-US" sz="1800" kern="100" dirty="0">
              <a:solidFill>
                <a:schemeClr val="tx1"/>
              </a:solidFill>
              <a:latin typeface="+mn-ea"/>
              <a:ea typeface="+mn-ea"/>
              <a:cs typeface="Times New Roman" panose="02020603050405020304" pitchFamily="18" charset="0"/>
            </a:endParaRPr>
          </a:p>
          <a:p>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サービス提供の維持が困難となった場合、利用者の生命・身体に著しい影響を及ぼすおそれがあります。</a:t>
            </a:r>
            <a:br>
              <a:rPr lang="ja-JP" altLang="ja-JP" sz="1800" kern="100" dirty="0">
                <a:solidFill>
                  <a:schemeClr val="tx1"/>
                </a:solidFill>
                <a:latin typeface="+mn-ea"/>
                <a:ea typeface="+mn-ea"/>
                <a:cs typeface="Times New Roman" panose="02020603050405020304" pitchFamily="18" charset="0"/>
              </a:rPr>
            </a:br>
            <a:r>
              <a:rPr lang="en-US" altLang="ja-JP" sz="1800" kern="100" dirty="0">
                <a:solidFill>
                  <a:schemeClr val="tx1"/>
                </a:solidFill>
                <a:latin typeface="+mn-ea"/>
                <a:ea typeface="+mn-ea"/>
                <a:cs typeface="Times New Roman" panose="02020603050405020304" pitchFamily="18" charset="0"/>
              </a:rPr>
              <a:t> </a:t>
            </a:r>
            <a:br>
              <a:rPr lang="ja-JP" altLang="ja-JP" sz="1800"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また、新型コロナウイルス感染症等の感染</a:t>
            </a:r>
            <a:r>
              <a:rPr lang="ja-JP" altLang="en-US" sz="1800" kern="100" dirty="0">
                <a:solidFill>
                  <a:schemeClr val="tx1"/>
                </a:solidFill>
                <a:latin typeface="+mn-ea"/>
                <a:ea typeface="+mn-ea"/>
                <a:cs typeface="Times New Roman" panose="02020603050405020304" pitchFamily="18" charset="0"/>
              </a:rPr>
              <a:t>症</a:t>
            </a:r>
            <a:r>
              <a:rPr lang="ja-JP" altLang="ja-JP" sz="1800" kern="100" dirty="0">
                <a:solidFill>
                  <a:schemeClr val="tx1"/>
                </a:solidFill>
                <a:latin typeface="+mn-ea"/>
                <a:ea typeface="+mn-ea"/>
                <a:cs typeface="Times New Roman" panose="02020603050405020304" pitchFamily="18" charset="0"/>
              </a:rPr>
              <a:t>発生時においても、サービス提供に必要な</a:t>
            </a:r>
            <a:endParaRPr lang="ja-JP" altLang="en-US" sz="1800" kern="100" dirty="0">
              <a:solidFill>
                <a:schemeClr val="tx1"/>
              </a:solidFill>
              <a:latin typeface="+mn-ea"/>
              <a:ea typeface="+mn-ea"/>
              <a:cs typeface="Times New Roman" panose="02020603050405020304" pitchFamily="18" charset="0"/>
            </a:endParaRPr>
          </a:p>
          <a:p>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人材を確保しつつ、感染</a:t>
            </a:r>
            <a:r>
              <a:rPr lang="ja-JP" altLang="en-US" sz="1800" kern="100" dirty="0">
                <a:solidFill>
                  <a:schemeClr val="tx1"/>
                </a:solidFill>
                <a:latin typeface="+mn-ea"/>
                <a:ea typeface="+mn-ea"/>
                <a:cs typeface="Times New Roman" panose="02020603050405020304" pitchFamily="18" charset="0"/>
              </a:rPr>
              <a:t>防止</a:t>
            </a:r>
            <a:r>
              <a:rPr lang="ja-JP" altLang="ja-JP" sz="1800" kern="100" dirty="0">
                <a:solidFill>
                  <a:schemeClr val="tx1"/>
                </a:solidFill>
                <a:latin typeface="+mn-ea"/>
                <a:ea typeface="+mn-ea"/>
                <a:cs typeface="Times New Roman" panose="02020603050405020304" pitchFamily="18" charset="0"/>
              </a:rPr>
              <a:t>対策の徹底を前提とした継続的なサービス提供が求められます。</a:t>
            </a:r>
            <a:br>
              <a:rPr lang="ja-JP" altLang="ja-JP" sz="1800" kern="100" dirty="0">
                <a:solidFill>
                  <a:schemeClr val="tx1"/>
                </a:solidFill>
                <a:latin typeface="+mn-ea"/>
                <a:ea typeface="+mn-ea"/>
                <a:cs typeface="Times New Roman" panose="02020603050405020304" pitchFamily="18" charset="0"/>
              </a:rPr>
            </a:br>
            <a:r>
              <a:rPr lang="en-US" altLang="ja-JP" sz="1800" kern="100" dirty="0">
                <a:solidFill>
                  <a:schemeClr val="tx1"/>
                </a:solidFill>
                <a:latin typeface="+mn-ea"/>
                <a:ea typeface="+mn-ea"/>
                <a:cs typeface="Times New Roman" panose="02020603050405020304" pitchFamily="18" charset="0"/>
              </a:rPr>
              <a:t> </a:t>
            </a:r>
            <a:br>
              <a:rPr lang="ja-JP" altLang="ja-JP" sz="1800"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こうした</a:t>
            </a:r>
            <a:r>
              <a:rPr lang="ja-JP" altLang="ja-JP" sz="1800" u="sng" kern="100" dirty="0">
                <a:solidFill>
                  <a:schemeClr val="tx1"/>
                </a:solidFill>
                <a:latin typeface="+mn-ea"/>
                <a:ea typeface="+mn-ea"/>
                <a:cs typeface="Times New Roman" panose="02020603050405020304" pitchFamily="18" charset="0"/>
              </a:rPr>
              <a:t>事態が生じた場合でも最低限のサービス提供が維持できるよう、緊急時の人員の招集方法や</a:t>
            </a:r>
            <a:br>
              <a:rPr lang="ja-JP" altLang="en-US" sz="1800" u="sng"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u="sng" kern="100" dirty="0">
                <a:solidFill>
                  <a:schemeClr val="tx1"/>
                </a:solidFill>
                <a:latin typeface="+mn-ea"/>
                <a:ea typeface="+mn-ea"/>
                <a:cs typeface="Times New Roman" panose="02020603050405020304" pitchFamily="18" charset="0"/>
              </a:rPr>
              <a:t>飲料水、食料、マスク等の衛生用品、冷暖房設備や空調設備稼働用の燃料などの確保策等を定める</a:t>
            </a:r>
            <a:br>
              <a:rPr lang="ja-JP" altLang="en-US" sz="1800" u="sng"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u="sng" kern="100" dirty="0">
                <a:solidFill>
                  <a:schemeClr val="tx1"/>
                </a:solidFill>
                <a:latin typeface="+mn-ea"/>
                <a:ea typeface="+mn-ea"/>
                <a:cs typeface="Times New Roman" panose="02020603050405020304" pitchFamily="18" charset="0"/>
              </a:rPr>
              <a:t>「業務継続計画」</a:t>
            </a:r>
            <a:r>
              <a:rPr lang="en-US" altLang="ja-JP" sz="1800" u="sng" kern="100" dirty="0">
                <a:solidFill>
                  <a:schemeClr val="tx1"/>
                </a:solidFill>
                <a:latin typeface="+mn-ea"/>
                <a:ea typeface="+mn-ea"/>
                <a:cs typeface="Times New Roman" panose="02020603050405020304" pitchFamily="18" charset="0"/>
              </a:rPr>
              <a:t>(BCP)</a:t>
            </a:r>
            <a:r>
              <a:rPr lang="ja-JP" altLang="ja-JP" sz="1800" u="sng" kern="100" dirty="0">
                <a:solidFill>
                  <a:schemeClr val="tx1"/>
                </a:solidFill>
                <a:latin typeface="+mn-ea"/>
                <a:ea typeface="+mn-ea"/>
                <a:cs typeface="Times New Roman" panose="02020603050405020304" pitchFamily="18" charset="0"/>
              </a:rPr>
              <a:t>を策定することが有効</a:t>
            </a:r>
            <a:r>
              <a:rPr lang="ja-JP" altLang="ja-JP" sz="1800" kern="100" dirty="0">
                <a:solidFill>
                  <a:schemeClr val="tx1"/>
                </a:solidFill>
                <a:latin typeface="+mn-ea"/>
                <a:ea typeface="+mn-ea"/>
                <a:cs typeface="Times New Roman" panose="02020603050405020304" pitchFamily="18" charset="0"/>
              </a:rPr>
              <a:t>であることから、介護分野や障害福祉分野等においては、</a:t>
            </a:r>
            <a:br>
              <a:rPr lang="ja-JP" altLang="en-US" sz="1800"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運営基準の見直しにより、</a:t>
            </a:r>
            <a:r>
              <a:rPr lang="ja-JP" altLang="ja-JP" sz="1800" u="sng" kern="100" dirty="0">
                <a:solidFill>
                  <a:schemeClr val="tx1"/>
                </a:solidFill>
                <a:latin typeface="+mn-ea"/>
                <a:ea typeface="+mn-ea"/>
                <a:cs typeface="Times New Roman" panose="02020603050405020304" pitchFamily="18" charset="0"/>
              </a:rPr>
              <a:t>当該計画等の策定、研修の実施、訓練</a:t>
            </a:r>
            <a:r>
              <a:rPr lang="en-US" altLang="ja-JP" sz="1800" u="sng" kern="100" dirty="0">
                <a:solidFill>
                  <a:schemeClr val="tx1"/>
                </a:solidFill>
                <a:latin typeface="+mn-ea"/>
                <a:ea typeface="+mn-ea"/>
                <a:cs typeface="Times New Roman" panose="02020603050405020304" pitchFamily="18" charset="0"/>
              </a:rPr>
              <a:t>(</a:t>
            </a:r>
            <a:r>
              <a:rPr lang="ja-JP" altLang="ja-JP" sz="1800" u="sng" kern="100" dirty="0">
                <a:solidFill>
                  <a:schemeClr val="tx1"/>
                </a:solidFill>
                <a:latin typeface="+mn-ea"/>
                <a:ea typeface="+mn-ea"/>
                <a:cs typeface="Times New Roman" panose="02020603050405020304" pitchFamily="18" charset="0"/>
              </a:rPr>
              <a:t>シミュレーション</a:t>
            </a:r>
            <a:r>
              <a:rPr lang="en-US" altLang="ja-JP" sz="1800" u="sng" kern="100" dirty="0">
                <a:solidFill>
                  <a:schemeClr val="tx1"/>
                </a:solidFill>
                <a:latin typeface="+mn-ea"/>
                <a:ea typeface="+mn-ea"/>
                <a:cs typeface="Times New Roman" panose="02020603050405020304" pitchFamily="18" charset="0"/>
              </a:rPr>
              <a:t>)</a:t>
            </a:r>
            <a:r>
              <a:rPr lang="ja-JP" altLang="ja-JP" sz="1800" u="sng" kern="100" dirty="0">
                <a:solidFill>
                  <a:schemeClr val="tx1"/>
                </a:solidFill>
                <a:latin typeface="+mn-ea"/>
                <a:ea typeface="+mn-ea"/>
                <a:cs typeface="Times New Roman" panose="02020603050405020304" pitchFamily="18" charset="0"/>
              </a:rPr>
              <a:t>の実施等が</a:t>
            </a:r>
            <a:br>
              <a:rPr lang="ja-JP" altLang="en-US" sz="1800" u="sng"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u="sng" kern="100" dirty="0">
                <a:solidFill>
                  <a:schemeClr val="tx1"/>
                </a:solidFill>
                <a:latin typeface="+mn-ea"/>
                <a:ea typeface="+mn-ea"/>
                <a:cs typeface="Times New Roman" panose="02020603050405020304" pitchFamily="18" charset="0"/>
              </a:rPr>
              <a:t>義務付けられました。</a:t>
            </a:r>
            <a:br>
              <a:rPr lang="ja-JP" altLang="ja-JP" sz="1800" kern="100" dirty="0">
                <a:solidFill>
                  <a:schemeClr val="tx1"/>
                </a:solidFill>
                <a:latin typeface="+mn-ea"/>
                <a:ea typeface="+mn-ea"/>
                <a:cs typeface="Times New Roman" panose="02020603050405020304" pitchFamily="18" charset="0"/>
              </a:rPr>
            </a:br>
            <a:br>
              <a:rPr lang="ja-JP" altLang="en-US" sz="1800" kern="100" dirty="0">
                <a:solidFill>
                  <a:schemeClr val="tx1"/>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latin typeface="+mn-ea"/>
                <a:ea typeface="+mn-ea"/>
                <a:cs typeface="Times New Roman" panose="02020603050405020304" pitchFamily="18" charset="0"/>
              </a:rPr>
              <a:t>出</a:t>
            </a:r>
            <a:r>
              <a:rPr lang="ja-JP" altLang="en-US" sz="1800" kern="100" dirty="0">
                <a:solidFill>
                  <a:schemeClr val="tx1"/>
                </a:solidFill>
                <a:latin typeface="+mn-ea"/>
                <a:ea typeface="+mn-ea"/>
                <a:cs typeface="Times New Roman" panose="02020603050405020304" pitchFamily="18" charset="0"/>
              </a:rPr>
              <a:t>典</a:t>
            </a:r>
            <a:r>
              <a:rPr lang="ja-JP" altLang="ja-JP" sz="1800" kern="100" dirty="0">
                <a:solidFill>
                  <a:schemeClr val="tx1"/>
                </a:solidFill>
                <a:latin typeface="+mn-ea"/>
                <a:ea typeface="+mn-ea"/>
                <a:cs typeface="Times New Roman" panose="02020603050405020304" pitchFamily="18" charset="0"/>
              </a:rPr>
              <a:t>：「令和</a:t>
            </a:r>
            <a:r>
              <a:rPr lang="ja-JP" altLang="en-US" sz="1800" kern="100" dirty="0">
                <a:solidFill>
                  <a:schemeClr val="tx1"/>
                </a:solidFill>
                <a:latin typeface="+mn-ea"/>
                <a:ea typeface="+mn-ea"/>
                <a:cs typeface="Times New Roman" panose="02020603050405020304" pitchFamily="18" charset="0"/>
              </a:rPr>
              <a:t>２</a:t>
            </a:r>
            <a:r>
              <a:rPr lang="ja-JP" altLang="ja-JP" sz="1800" kern="100" dirty="0">
                <a:solidFill>
                  <a:schemeClr val="tx1"/>
                </a:solidFill>
                <a:latin typeface="+mn-ea"/>
                <a:ea typeface="+mn-ea"/>
                <a:cs typeface="Times New Roman" panose="02020603050405020304" pitchFamily="18" charset="0"/>
              </a:rPr>
              <a:t>年度　社会：援護局関係主管課長会議資料</a:t>
            </a:r>
            <a:r>
              <a:rPr lang="en-US" altLang="ja-JP" sz="1800" kern="100" dirty="0">
                <a:solidFill>
                  <a:schemeClr val="tx1"/>
                </a:solidFill>
                <a:latin typeface="+mn-ea"/>
                <a:ea typeface="+mn-ea"/>
                <a:cs typeface="Times New Roman" panose="02020603050405020304" pitchFamily="18" charset="0"/>
              </a:rPr>
              <a:t> </a:t>
            </a:r>
            <a:r>
              <a:rPr lang="ja-JP" altLang="en-US" sz="1800" kern="100" dirty="0">
                <a:solidFill>
                  <a:schemeClr val="tx1"/>
                </a:solidFill>
                <a:latin typeface="+mn-ea"/>
                <a:ea typeface="+mn-ea"/>
                <a:cs typeface="Times New Roman" panose="02020603050405020304" pitchFamily="18" charset="0"/>
              </a:rPr>
              <a:t>資料５</a:t>
            </a:r>
            <a:r>
              <a:rPr lang="en-US" altLang="ja-JP" sz="1800" kern="100" dirty="0">
                <a:solidFill>
                  <a:schemeClr val="tx1"/>
                </a:solidFill>
                <a:latin typeface="+mn-ea"/>
                <a:ea typeface="+mn-ea"/>
                <a:cs typeface="Times New Roman" panose="02020603050405020304" pitchFamily="18" charset="0"/>
              </a:rPr>
              <a:t>(</a:t>
            </a:r>
            <a:r>
              <a:rPr lang="ja-JP" altLang="ja-JP" sz="1800" kern="100" dirty="0">
                <a:solidFill>
                  <a:schemeClr val="tx1"/>
                </a:solidFill>
                <a:latin typeface="+mn-ea"/>
                <a:ea typeface="+mn-ea"/>
                <a:cs typeface="Times New Roman" panose="02020603050405020304" pitchFamily="18" charset="0"/>
              </a:rPr>
              <a:t>厚生労働省</a:t>
            </a:r>
            <a:r>
              <a:rPr lang="en-US" altLang="ja-JP" sz="1800" kern="100" dirty="0">
                <a:solidFill>
                  <a:schemeClr val="tx1"/>
                </a:solidFill>
                <a:latin typeface="+mn-ea"/>
                <a:ea typeface="+mn-ea"/>
                <a:cs typeface="Times New Roman" panose="02020603050405020304" pitchFamily="18" charset="0"/>
              </a:rPr>
              <a:t>)</a:t>
            </a:r>
            <a:r>
              <a:rPr lang="ja-JP" altLang="ja-JP" sz="1800" kern="100" dirty="0">
                <a:solidFill>
                  <a:schemeClr val="tx1"/>
                </a:solidFill>
                <a:latin typeface="+mn-ea"/>
                <a:ea typeface="+mn-ea"/>
                <a:cs typeface="Times New Roman" panose="02020603050405020304" pitchFamily="18" charset="0"/>
              </a:rPr>
              <a:t>」</a:t>
            </a:r>
            <a:r>
              <a:rPr lang="en-US" altLang="ja-JP" sz="1800" kern="100" dirty="0">
                <a:solidFill>
                  <a:schemeClr val="tx1"/>
                </a:solidFill>
                <a:latin typeface="+mn-ea"/>
                <a:ea typeface="+mn-ea"/>
                <a:cs typeface="Times New Roman" panose="02020603050405020304" pitchFamily="18" charset="0"/>
              </a:rPr>
              <a:t>(P.29)</a:t>
            </a:r>
            <a:endParaRPr lang="ja-JP" altLang="en-US" dirty="0">
              <a:solidFill>
                <a:schemeClr val="tx1"/>
              </a:solidFill>
              <a:latin typeface="+mn-ea"/>
              <a:ea typeface="+mn-ea"/>
            </a:endParaRPr>
          </a:p>
        </p:txBody>
      </p:sp>
    </p:spTree>
    <p:extLst>
      <p:ext uri="{BB962C8B-B14F-4D97-AF65-F5344CB8AC3E}">
        <p14:creationId xmlns:p14="http://schemas.microsoft.com/office/powerpoint/2010/main" val="549717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1077218"/>
          </a:xfrm>
          <a:prstGeom prst="rect">
            <a:avLst/>
          </a:prstGeom>
          <a:noFill/>
        </p:spPr>
        <p:txBody>
          <a:bodyPr wrap="square">
            <a:spAutoFit/>
          </a:bodyPr>
          <a:lstStyle/>
          <a:p>
            <a:r>
              <a:rPr kumimoji="1" lang="ja-JP" altLang="en-US" sz="3200" dirty="0">
                <a:solidFill>
                  <a:srgbClr val="0070C0"/>
                </a:solidFill>
              </a:rPr>
              <a:t>②　感染症・非常災害発生時の業務継続に向けた</a:t>
            </a:r>
          </a:p>
          <a:p>
            <a:r>
              <a:rPr kumimoji="1" lang="ja-JP" altLang="en-US" sz="3200" dirty="0">
                <a:solidFill>
                  <a:srgbClr val="0070C0"/>
                </a:solidFill>
              </a:rPr>
              <a:t>　　取組の強化</a:t>
            </a:r>
          </a:p>
        </p:txBody>
      </p:sp>
      <p:sp>
        <p:nvSpPr>
          <p:cNvPr id="5" name="タイトル 1">
            <a:extLst>
              <a:ext uri="{FF2B5EF4-FFF2-40B4-BE49-F238E27FC236}">
                <a16:creationId xmlns:a16="http://schemas.microsoft.com/office/drawing/2014/main" id="{A6B1F67A-3B1B-4498-B33F-DF6CFD7C35D1}"/>
              </a:ext>
            </a:extLst>
          </p:cNvPr>
          <p:cNvSpPr>
            <a:spLocks noGrp="1"/>
          </p:cNvSpPr>
          <p:nvPr>
            <p:ph type="title"/>
          </p:nvPr>
        </p:nvSpPr>
        <p:spPr>
          <a:xfrm>
            <a:off x="652669" y="1690608"/>
            <a:ext cx="11353801" cy="2332382"/>
          </a:xfrm>
        </p:spPr>
        <p:txBody>
          <a:bodyPr>
            <a:normAutofit/>
          </a:bodyPr>
          <a:lstStyle/>
          <a:p>
            <a:r>
              <a:rPr lang="ja-JP" altLang="en-US" sz="1800" kern="100" dirty="0">
                <a:solidFill>
                  <a:srgbClr val="FF0000"/>
                </a:solidFill>
                <a:effectLst/>
                <a:latin typeface="+mn-ea"/>
                <a:ea typeface="+mn-ea"/>
                <a:cs typeface="Times New Roman" panose="02020603050405020304" pitchFamily="18" charset="0"/>
              </a:rPr>
              <a:t>（１）</a:t>
            </a:r>
            <a:r>
              <a:rPr lang="ja-JP" altLang="ja-JP" sz="1800" kern="100" dirty="0">
                <a:solidFill>
                  <a:srgbClr val="FF0000"/>
                </a:solidFill>
                <a:effectLst/>
                <a:latin typeface="+mn-ea"/>
                <a:ea typeface="+mn-ea"/>
                <a:cs typeface="Times New Roman" panose="02020603050405020304" pitchFamily="18" charset="0"/>
              </a:rPr>
              <a:t>業務継続計画の策定</a:t>
            </a:r>
            <a:br>
              <a:rPr lang="ja-JP"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en-US" sz="1800" kern="100" dirty="0">
                <a:solidFill>
                  <a:srgbClr val="0070C0"/>
                </a:solidFill>
                <a:latin typeface="+mn-ea"/>
                <a:ea typeface="+mn-ea"/>
                <a:cs typeface="Times New Roman" panose="02020603050405020304" pitchFamily="18" charset="0"/>
              </a:rPr>
              <a:t>　</a:t>
            </a:r>
            <a:r>
              <a:rPr lang="ja-JP" altLang="ja-JP" sz="1800" kern="100" dirty="0">
                <a:solidFill>
                  <a:srgbClr val="0070C0"/>
                </a:solidFill>
                <a:effectLst/>
                <a:latin typeface="+mn-ea"/>
                <a:ea typeface="+mn-ea"/>
                <a:cs typeface="Times New Roman" panose="02020603050405020304" pitchFamily="18" charset="0"/>
              </a:rPr>
              <a:t>感染症に係る業務継続計画と災害に係る業務継続計画を策定</a:t>
            </a:r>
            <a:r>
              <a:rPr lang="ja-JP" altLang="ja-JP" sz="1800" kern="100" dirty="0">
                <a:solidFill>
                  <a:schemeClr val="tx1"/>
                </a:solidFill>
                <a:effectLst/>
                <a:latin typeface="+mn-ea"/>
                <a:ea typeface="+mn-ea"/>
                <a:cs typeface="Times New Roman" panose="02020603050405020304" pitchFamily="18" charset="0"/>
              </a:rPr>
              <a:t>すること。</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　</a:t>
            </a: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業務継続計画には、下表の項目等を記載してください。</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　</a:t>
            </a:r>
            <a:r>
              <a:rPr lang="ja-JP" altLang="en-US" sz="1800" kern="100" dirty="0">
                <a:solidFill>
                  <a:schemeClr val="tx1"/>
                </a:solidFill>
                <a:effectLst/>
                <a:latin typeface="+mn-ea"/>
                <a:ea typeface="+mn-ea"/>
                <a:cs typeface="Times New Roman" panose="02020603050405020304" pitchFamily="18" charset="0"/>
              </a:rPr>
              <a:t>　</a:t>
            </a:r>
            <a:r>
              <a:rPr lang="ja-JP" altLang="en-US" sz="1800" kern="100" dirty="0">
                <a:solidFill>
                  <a:schemeClr val="tx1"/>
                </a:solidFill>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各項目の記載内容については、「障害福祉サービス事業所等における新型コロナウイルス</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感染症発生時の業務継続ガイドライン」及び「障害福祉サービス事業所等における</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自然災害発生時の業務継続ガイドライン」を参照してください。</a:t>
            </a:r>
            <a:br>
              <a:rPr lang="ja-JP"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en-US" altLang="ja-JP" sz="1800" kern="100" dirty="0">
                <a:solidFill>
                  <a:schemeClr val="tx1"/>
                </a:solidFill>
                <a:effectLst/>
                <a:latin typeface="+mn-ea"/>
                <a:ea typeface="+mn-ea"/>
                <a:cs typeface="Times New Roman" panose="02020603050405020304" pitchFamily="18" charset="0"/>
              </a:rPr>
              <a:t>(</a:t>
            </a:r>
            <a:r>
              <a:rPr lang="ja-JP" altLang="en-US" sz="1800" kern="100" dirty="0">
                <a:solidFill>
                  <a:schemeClr val="tx1"/>
                </a:solidFill>
                <a:effectLst/>
                <a:latin typeface="+mn-ea"/>
                <a:ea typeface="+mn-ea"/>
                <a:cs typeface="Times New Roman" panose="02020603050405020304" pitchFamily="18" charset="0"/>
              </a:rPr>
              <a:t>次ページに厚生労働省</a:t>
            </a:r>
            <a:r>
              <a:rPr lang="en-US" altLang="ja-JP" sz="1800" kern="100" dirty="0">
                <a:solidFill>
                  <a:schemeClr val="tx1"/>
                </a:solidFill>
                <a:effectLst/>
                <a:latin typeface="+mn-ea"/>
                <a:ea typeface="+mn-ea"/>
                <a:cs typeface="Times New Roman" panose="02020603050405020304" pitchFamily="18" charset="0"/>
              </a:rPr>
              <a:t>HP</a:t>
            </a:r>
            <a:r>
              <a:rPr lang="ja-JP" altLang="en-US" sz="1800" kern="100" dirty="0">
                <a:solidFill>
                  <a:schemeClr val="tx1"/>
                </a:solidFill>
                <a:effectLst/>
                <a:latin typeface="+mn-ea"/>
                <a:ea typeface="+mn-ea"/>
                <a:cs typeface="Times New Roman" panose="02020603050405020304" pitchFamily="18" charset="0"/>
              </a:rPr>
              <a:t>の</a:t>
            </a:r>
            <a:r>
              <a:rPr lang="en-US" altLang="ja-JP" sz="1800" kern="100" dirty="0">
                <a:solidFill>
                  <a:schemeClr val="tx1"/>
                </a:solidFill>
                <a:effectLst/>
                <a:latin typeface="+mn-ea"/>
                <a:ea typeface="+mn-ea"/>
                <a:cs typeface="Times New Roman" panose="02020603050405020304" pitchFamily="18" charset="0"/>
              </a:rPr>
              <a:t>URL</a:t>
            </a:r>
            <a:r>
              <a:rPr lang="ja-JP" altLang="en-US" sz="1800" kern="100" dirty="0">
                <a:solidFill>
                  <a:schemeClr val="tx1"/>
                </a:solidFill>
                <a:effectLst/>
                <a:latin typeface="+mn-ea"/>
                <a:ea typeface="+mn-ea"/>
                <a:cs typeface="Times New Roman" panose="02020603050405020304" pitchFamily="18" charset="0"/>
              </a:rPr>
              <a:t>を掲載しています。</a:t>
            </a:r>
            <a:r>
              <a:rPr lang="ja-JP" altLang="en-US" sz="1800" kern="100" dirty="0">
                <a:solidFill>
                  <a:schemeClr val="tx1"/>
                </a:solidFill>
                <a:latin typeface="+mn-ea"/>
                <a:ea typeface="+mn-ea"/>
                <a:cs typeface="Times New Roman" panose="02020603050405020304" pitchFamily="18" charset="0"/>
              </a:rPr>
              <a:t>）</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en-US" sz="1800" kern="100" dirty="0">
                <a:solidFill>
                  <a:schemeClr val="tx1"/>
                </a:solidFill>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感染症及び災害の業務継続計画を一体的に策定することを妨げるものではありません。</a:t>
            </a:r>
            <a:endParaRPr kumimoji="1" lang="ja-JP" altLang="en-US" dirty="0">
              <a:solidFill>
                <a:schemeClr val="tx1"/>
              </a:solidFill>
              <a:latin typeface="+mn-ea"/>
              <a:ea typeface="+mn-ea"/>
            </a:endParaRPr>
          </a:p>
        </p:txBody>
      </p:sp>
      <p:graphicFrame>
        <p:nvGraphicFramePr>
          <p:cNvPr id="7" name="表 6">
            <a:extLst>
              <a:ext uri="{FF2B5EF4-FFF2-40B4-BE49-F238E27FC236}">
                <a16:creationId xmlns:a16="http://schemas.microsoft.com/office/drawing/2014/main" id="{C387D1BF-6C3C-4D95-AD17-0FF3D2AEBF55}"/>
              </a:ext>
            </a:extLst>
          </p:cNvPr>
          <p:cNvGraphicFramePr>
            <a:graphicFrameLocks noGrp="1"/>
          </p:cNvGraphicFramePr>
          <p:nvPr>
            <p:extLst>
              <p:ext uri="{D42A27DB-BD31-4B8C-83A1-F6EECF244321}">
                <p14:modId xmlns:p14="http://schemas.microsoft.com/office/powerpoint/2010/main" val="324399067"/>
              </p:ext>
            </p:extLst>
          </p:nvPr>
        </p:nvGraphicFramePr>
        <p:xfrm>
          <a:off x="652667" y="4022990"/>
          <a:ext cx="10886664" cy="2630664"/>
        </p:xfrm>
        <a:graphic>
          <a:graphicData uri="http://schemas.openxmlformats.org/drawingml/2006/table">
            <a:tbl>
              <a:tblPr firstRow="1" bandRow="1">
                <a:tableStyleId>{F5AB1C69-6EDB-4FF4-983F-18BD219EF322}</a:tableStyleId>
              </a:tblPr>
              <a:tblGrid>
                <a:gridCol w="5602359">
                  <a:extLst>
                    <a:ext uri="{9D8B030D-6E8A-4147-A177-3AD203B41FA5}">
                      <a16:colId xmlns:a16="http://schemas.microsoft.com/office/drawing/2014/main" val="2504708238"/>
                    </a:ext>
                  </a:extLst>
                </a:gridCol>
                <a:gridCol w="5284305">
                  <a:extLst>
                    <a:ext uri="{9D8B030D-6E8A-4147-A177-3AD203B41FA5}">
                      <a16:colId xmlns:a16="http://schemas.microsoft.com/office/drawing/2014/main" val="2961103725"/>
                    </a:ext>
                  </a:extLst>
                </a:gridCol>
              </a:tblGrid>
              <a:tr h="352936">
                <a:tc>
                  <a:txBody>
                    <a:bodyPr/>
                    <a:lstStyle/>
                    <a:p>
                      <a:pPr algn="ctr"/>
                      <a:r>
                        <a:rPr kumimoji="1" lang="ja-JP" altLang="ja-JP" sz="1800" b="1" kern="1200" dirty="0">
                          <a:solidFill>
                            <a:schemeClr val="lt1"/>
                          </a:solidFill>
                          <a:effectLst/>
                          <a:latin typeface="+mn-lt"/>
                          <a:ea typeface="+mn-ea"/>
                          <a:cs typeface="+mn-cs"/>
                        </a:rPr>
                        <a:t>感染症に係る業務継続計画</a:t>
                      </a:r>
                      <a:endParaRPr kumimoji="1" lang="ja-JP" alt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ja-JP" sz="1800" b="1" kern="1200" dirty="0">
                          <a:solidFill>
                            <a:schemeClr val="lt1"/>
                          </a:solidFill>
                          <a:effectLst/>
                          <a:latin typeface="+mn-lt"/>
                          <a:ea typeface="+mn-ea"/>
                          <a:cs typeface="+mn-cs"/>
                        </a:rPr>
                        <a:t>災害に係る業務継続計画</a:t>
                      </a:r>
                    </a:p>
                  </a:txBody>
                  <a:tcPr/>
                </a:tc>
                <a:extLst>
                  <a:ext uri="{0D108BD9-81ED-4DB2-BD59-A6C34878D82A}">
                    <a16:rowId xmlns:a16="http://schemas.microsoft.com/office/drawing/2014/main" val="670762709"/>
                  </a:ext>
                </a:extLst>
              </a:tr>
              <a:tr h="8823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mn-ea"/>
                          <a:ea typeface="+mn-ea"/>
                          <a:cs typeface="+mn-cs"/>
                        </a:rPr>
                        <a:t>①</a:t>
                      </a:r>
                      <a:r>
                        <a:rPr kumimoji="1" lang="ja-JP" altLang="ja-JP" sz="1800" kern="1200" dirty="0">
                          <a:solidFill>
                            <a:schemeClr val="dk1"/>
                          </a:solidFill>
                          <a:effectLst/>
                          <a:latin typeface="+mn-ea"/>
                          <a:ea typeface="+mn-ea"/>
                          <a:cs typeface="+mn-cs"/>
                        </a:rPr>
                        <a:t>平時からの備え</a:t>
                      </a:r>
                      <a:r>
                        <a:rPr kumimoji="1" lang="en-US" altLang="ja-JP"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体制構築・整備、感染症防止</a:t>
                      </a:r>
                      <a:r>
                        <a:rPr kumimoji="1" lang="ja-JP" altLang="en-US" sz="1800" kern="1200" dirty="0">
                          <a:solidFill>
                            <a:schemeClr val="dk1"/>
                          </a:solidFill>
                          <a:effectLst/>
                          <a:latin typeface="+mn-ea"/>
                          <a:ea typeface="+mn-ea"/>
                          <a:cs typeface="+mn-cs"/>
                        </a:rPr>
                        <a:t>に</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向けた取組の実施、装備品の確保等</a:t>
                      </a:r>
                      <a:r>
                        <a:rPr kumimoji="1" lang="en-US" altLang="ja-JP" sz="1800" kern="1200" dirty="0">
                          <a:solidFill>
                            <a:schemeClr val="dk1"/>
                          </a:solidFill>
                          <a:effectLst/>
                          <a:latin typeface="+mn-ea"/>
                          <a:ea typeface="+mn-ea"/>
                          <a:cs typeface="+mn-cs"/>
                        </a:rPr>
                        <a:t>)</a:t>
                      </a:r>
                      <a:endParaRPr kumimoji="1" lang="ja-JP" altLang="ja-JP" sz="1800" kern="1200" dirty="0">
                        <a:solidFill>
                          <a:schemeClr val="dk1"/>
                        </a:solidFill>
                        <a:effectLst/>
                        <a:latin typeface="+mn-ea"/>
                        <a:ea typeface="+mn-ea"/>
                        <a:cs typeface="+mn-cs"/>
                      </a:endParaRPr>
                    </a:p>
                  </a:txBody>
                  <a:tcPr anchor="ctr"/>
                </a:tc>
                <a:tc>
                  <a:txBody>
                    <a:bodyPr/>
                    <a:lstStyle/>
                    <a:p>
                      <a:r>
                        <a:rPr kumimoji="1" lang="ja-JP" altLang="en-US" sz="1800" kern="1200" dirty="0">
                          <a:solidFill>
                            <a:schemeClr val="dk1"/>
                          </a:solidFill>
                          <a:effectLst/>
                          <a:latin typeface="+mn-ea"/>
                          <a:ea typeface="+mn-ea"/>
                          <a:cs typeface="+mn-cs"/>
                        </a:rPr>
                        <a:t>①</a:t>
                      </a:r>
                      <a:r>
                        <a:rPr kumimoji="1" lang="ja-JP" altLang="ja-JP" sz="1800" kern="1200" dirty="0">
                          <a:solidFill>
                            <a:schemeClr val="dk1"/>
                          </a:solidFill>
                          <a:effectLst/>
                          <a:latin typeface="+mn-ea"/>
                          <a:ea typeface="+mn-ea"/>
                          <a:cs typeface="+mn-cs"/>
                        </a:rPr>
                        <a:t>平常時の対応</a:t>
                      </a:r>
                      <a:r>
                        <a:rPr kumimoji="1" lang="en-US" altLang="ja-JP"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建物・設備の安全対策、電気・</a:t>
                      </a:r>
                      <a:r>
                        <a:rPr kumimoji="1" lang="ja-JP" altLang="en-US" sz="1800" kern="1200" dirty="0">
                          <a:solidFill>
                            <a:schemeClr val="dk1"/>
                          </a:solidFill>
                          <a:effectLst/>
                          <a:latin typeface="+mn-ea"/>
                          <a:ea typeface="+mn-ea"/>
                          <a:cs typeface="+mn-cs"/>
                        </a:rPr>
                        <a:t>　</a:t>
                      </a:r>
                    </a:p>
                    <a:p>
                      <a:r>
                        <a:rPr kumimoji="1" lang="ja-JP" altLang="en-US" sz="18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水道等の</a:t>
                      </a:r>
                      <a:r>
                        <a:rPr kumimoji="1" lang="ja-JP" altLang="en-US" sz="1800" kern="1200" dirty="0">
                          <a:solidFill>
                            <a:schemeClr val="dk1"/>
                          </a:solidFill>
                          <a:effectLst/>
                          <a:latin typeface="+mn-ea"/>
                          <a:ea typeface="+mn-ea"/>
                          <a:cs typeface="+mn-cs"/>
                        </a:rPr>
                        <a:t>ライフ</a:t>
                      </a:r>
                      <a:r>
                        <a:rPr kumimoji="1" lang="ja-JP" altLang="ja-JP" sz="1800" kern="1200" dirty="0">
                          <a:solidFill>
                            <a:schemeClr val="dk1"/>
                          </a:solidFill>
                          <a:effectLst/>
                          <a:latin typeface="+mn-ea"/>
                          <a:ea typeface="+mn-ea"/>
                          <a:cs typeface="+mn-cs"/>
                        </a:rPr>
                        <a:t>ラインが停止した場合の対策、</a:t>
                      </a:r>
                      <a:endParaRPr kumimoji="1" lang="ja-JP" altLang="en-US" sz="1800" kern="1200" dirty="0">
                        <a:solidFill>
                          <a:schemeClr val="dk1"/>
                        </a:solidFill>
                        <a:effectLst/>
                        <a:latin typeface="+mn-ea"/>
                        <a:ea typeface="+mn-ea"/>
                        <a:cs typeface="+mn-cs"/>
                      </a:endParaRPr>
                    </a:p>
                    <a:p>
                      <a:r>
                        <a:rPr kumimoji="1" lang="ja-JP" altLang="en-US" sz="18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必要品の備蓄等</a:t>
                      </a:r>
                      <a:r>
                        <a:rPr kumimoji="1" lang="en-US" altLang="ja-JP" sz="1800" kern="1200" dirty="0">
                          <a:solidFill>
                            <a:schemeClr val="dk1"/>
                          </a:solidFill>
                          <a:effectLst/>
                          <a:latin typeface="+mn-ea"/>
                          <a:ea typeface="+mn-ea"/>
                          <a:cs typeface="+mn-cs"/>
                        </a:rPr>
                        <a:t>)</a:t>
                      </a:r>
                      <a:endParaRPr kumimoji="1" lang="ja-JP" altLang="en-US" dirty="0">
                        <a:latin typeface="+mn-ea"/>
                        <a:ea typeface="+mn-ea"/>
                      </a:endParaRPr>
                    </a:p>
                  </a:txBody>
                  <a:tcPr anchor="ctr"/>
                </a:tc>
                <a:extLst>
                  <a:ext uri="{0D108BD9-81ED-4DB2-BD59-A6C34878D82A}">
                    <a16:rowId xmlns:a16="http://schemas.microsoft.com/office/drawing/2014/main" val="2691244843"/>
                  </a:ext>
                </a:extLst>
              </a:tr>
              <a:tr h="6176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mn-ea"/>
                          <a:ea typeface="+mn-ea"/>
                          <a:cs typeface="+mn-cs"/>
                        </a:rPr>
                        <a:t>②</a:t>
                      </a:r>
                      <a:r>
                        <a:rPr kumimoji="1" lang="ja-JP" altLang="ja-JP" sz="1800" kern="1200" dirty="0">
                          <a:solidFill>
                            <a:schemeClr val="dk1"/>
                          </a:solidFill>
                          <a:effectLst/>
                          <a:latin typeface="+mn-ea"/>
                          <a:ea typeface="+mn-ea"/>
                          <a:cs typeface="+mn-cs"/>
                        </a:rPr>
                        <a:t>初動対応</a:t>
                      </a:r>
                    </a:p>
                  </a:txBody>
                  <a:tcPr anchor="ctr"/>
                </a:tc>
                <a:tc>
                  <a:txBody>
                    <a:bodyPr/>
                    <a:lstStyle/>
                    <a:p>
                      <a:r>
                        <a:rPr kumimoji="1" lang="ja-JP" altLang="en-US" sz="1800" kern="1200" dirty="0">
                          <a:solidFill>
                            <a:schemeClr val="dk1"/>
                          </a:solidFill>
                          <a:effectLst/>
                          <a:latin typeface="+mn-ea"/>
                          <a:ea typeface="+mn-ea"/>
                          <a:cs typeface="+mn-cs"/>
                        </a:rPr>
                        <a:t>②</a:t>
                      </a:r>
                      <a:r>
                        <a:rPr kumimoji="1" lang="ja-JP" altLang="ja-JP" sz="1800" kern="1200" dirty="0">
                          <a:solidFill>
                            <a:schemeClr val="dk1"/>
                          </a:solidFill>
                          <a:effectLst/>
                          <a:latin typeface="+mn-ea"/>
                          <a:ea typeface="+mn-ea"/>
                          <a:cs typeface="+mn-cs"/>
                        </a:rPr>
                        <a:t>緊急時の対応</a:t>
                      </a:r>
                      <a:r>
                        <a:rPr kumimoji="1" lang="en-US" altLang="ja-JP"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業務継続計画発動基準、</a:t>
                      </a:r>
                      <a:endParaRPr kumimoji="1" lang="ja-JP" altLang="en-US" sz="1800" kern="1200" dirty="0">
                        <a:solidFill>
                          <a:schemeClr val="dk1"/>
                        </a:solidFill>
                        <a:effectLst/>
                        <a:latin typeface="+mn-ea"/>
                        <a:ea typeface="+mn-ea"/>
                        <a:cs typeface="+mn-cs"/>
                      </a:endParaRPr>
                    </a:p>
                    <a:p>
                      <a:r>
                        <a:rPr kumimoji="1" lang="ja-JP" altLang="en-US" sz="18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対応体制等</a:t>
                      </a:r>
                      <a:r>
                        <a:rPr kumimoji="1" lang="en-US" altLang="ja-JP" sz="1800" kern="1200" dirty="0">
                          <a:solidFill>
                            <a:schemeClr val="dk1"/>
                          </a:solidFill>
                          <a:effectLst/>
                          <a:latin typeface="+mn-ea"/>
                          <a:ea typeface="+mn-ea"/>
                          <a:cs typeface="+mn-cs"/>
                        </a:rPr>
                        <a:t>)</a:t>
                      </a:r>
                      <a:endParaRPr kumimoji="1" lang="ja-JP" altLang="en-US" dirty="0">
                        <a:latin typeface="+mn-ea"/>
                        <a:ea typeface="+mn-ea"/>
                      </a:endParaRPr>
                    </a:p>
                  </a:txBody>
                  <a:tcPr anchor="ctr"/>
                </a:tc>
                <a:extLst>
                  <a:ext uri="{0D108BD9-81ED-4DB2-BD59-A6C34878D82A}">
                    <a16:rowId xmlns:a16="http://schemas.microsoft.com/office/drawing/2014/main" val="2501247784"/>
                  </a:ext>
                </a:extLst>
              </a:tr>
              <a:tr h="7104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mn-ea"/>
                          <a:ea typeface="+mn-ea"/>
                          <a:cs typeface="+mn-cs"/>
                        </a:rPr>
                        <a:t>③</a:t>
                      </a:r>
                      <a:r>
                        <a:rPr kumimoji="1" lang="ja-JP" altLang="ja-JP" sz="1800" kern="1200" dirty="0">
                          <a:solidFill>
                            <a:schemeClr val="dk1"/>
                          </a:solidFill>
                          <a:effectLst/>
                          <a:latin typeface="+mn-ea"/>
                          <a:ea typeface="+mn-ea"/>
                          <a:cs typeface="+mn-cs"/>
                        </a:rPr>
                        <a:t>感染拡大</a:t>
                      </a:r>
                      <a:r>
                        <a:rPr kumimoji="1" lang="ja-JP" altLang="en-US" sz="1800" kern="1200" dirty="0">
                          <a:solidFill>
                            <a:schemeClr val="dk1"/>
                          </a:solidFill>
                          <a:effectLst/>
                          <a:latin typeface="+mn-ea"/>
                          <a:ea typeface="+mn-ea"/>
                          <a:cs typeface="+mn-cs"/>
                        </a:rPr>
                        <a:t>防止</a:t>
                      </a:r>
                      <a:r>
                        <a:rPr kumimoji="1" lang="ja-JP" altLang="ja-JP" sz="1800" kern="1200" dirty="0">
                          <a:solidFill>
                            <a:schemeClr val="dk1"/>
                          </a:solidFill>
                          <a:effectLst/>
                          <a:latin typeface="+mn-ea"/>
                          <a:ea typeface="+mn-ea"/>
                          <a:cs typeface="+mn-cs"/>
                        </a:rPr>
                        <a:t>体制の確立</a:t>
                      </a:r>
                      <a:r>
                        <a:rPr kumimoji="1" lang="en-US" altLang="ja-JP" sz="1800" kern="1200" dirty="0">
                          <a:solidFill>
                            <a:schemeClr val="dk1"/>
                          </a:solidFill>
                          <a:effectLst/>
                          <a:latin typeface="+mn-ea"/>
                          <a:ea typeface="+mn-ea"/>
                          <a:cs typeface="+mn-cs"/>
                        </a:rPr>
                        <a:t>(</a:t>
                      </a:r>
                      <a:r>
                        <a:rPr kumimoji="1" lang="ja-JP" altLang="ja-JP" sz="1800" kern="1200" dirty="0">
                          <a:solidFill>
                            <a:schemeClr val="dk1"/>
                          </a:solidFill>
                          <a:effectLst/>
                          <a:latin typeface="+mn-ea"/>
                          <a:ea typeface="+mn-ea"/>
                          <a:cs typeface="+mn-cs"/>
                        </a:rPr>
                        <a:t>保健所との連携、</a:t>
                      </a:r>
                      <a:endParaRPr kumimoji="1" lang="ja-JP" altLang="en-US" sz="1800" kern="1200" dirty="0">
                        <a:solidFill>
                          <a:schemeClr val="dk1"/>
                        </a:solidFill>
                        <a:effectLst/>
                        <a:latin typeface="+mn-e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mn-ea"/>
                          <a:ea typeface="+mn-ea"/>
                          <a:cs typeface="+mn-cs"/>
                        </a:rPr>
                        <a:t>　</a:t>
                      </a:r>
                      <a:r>
                        <a:rPr kumimoji="1" lang="ja-JP" altLang="ja-JP" sz="1800" kern="1200" dirty="0">
                          <a:solidFill>
                            <a:schemeClr val="dk1"/>
                          </a:solidFill>
                          <a:effectLst/>
                          <a:latin typeface="+mn-ea"/>
                          <a:ea typeface="+mn-ea"/>
                          <a:cs typeface="+mn-cs"/>
                        </a:rPr>
                        <a:t>濃厚接触者への対応、関係者との情報共有等</a:t>
                      </a:r>
                      <a:r>
                        <a:rPr kumimoji="1" lang="en-US" altLang="ja-JP" sz="1800" kern="1200" dirty="0">
                          <a:solidFill>
                            <a:schemeClr val="dk1"/>
                          </a:solidFill>
                          <a:effectLst/>
                          <a:latin typeface="+mn-ea"/>
                          <a:ea typeface="+mn-ea"/>
                          <a:cs typeface="+mn-cs"/>
                        </a:rPr>
                        <a:t>)</a:t>
                      </a:r>
                      <a:endParaRPr kumimoji="1" lang="ja-JP" altLang="ja-JP" sz="1800" kern="1200" dirty="0">
                        <a:solidFill>
                          <a:schemeClr val="dk1"/>
                        </a:solidFill>
                        <a:effectLst/>
                        <a:latin typeface="+mn-ea"/>
                        <a:ea typeface="+mn-ea"/>
                        <a:cs typeface="+mn-cs"/>
                      </a:endParaRPr>
                    </a:p>
                  </a:txBody>
                  <a:tcPr anchor="ctr"/>
                </a:tc>
                <a:tc>
                  <a:txBody>
                    <a:bodyPr/>
                    <a:lstStyle/>
                    <a:p>
                      <a:r>
                        <a:rPr kumimoji="1" lang="ja-JP" altLang="en-US" sz="1800" kern="1200" dirty="0">
                          <a:solidFill>
                            <a:schemeClr val="dk1"/>
                          </a:solidFill>
                          <a:effectLst/>
                          <a:latin typeface="+mn-ea"/>
                          <a:ea typeface="+mn-ea"/>
                          <a:cs typeface="+mn-cs"/>
                        </a:rPr>
                        <a:t>③</a:t>
                      </a:r>
                      <a:r>
                        <a:rPr kumimoji="1" lang="ja-JP" altLang="ja-JP" sz="1800" kern="1200" dirty="0">
                          <a:solidFill>
                            <a:schemeClr val="dk1"/>
                          </a:solidFill>
                          <a:effectLst/>
                          <a:latin typeface="+mn-ea"/>
                          <a:ea typeface="+mn-ea"/>
                          <a:cs typeface="+mn-cs"/>
                        </a:rPr>
                        <a:t>他施設及び地域との連携</a:t>
                      </a:r>
                      <a:endParaRPr kumimoji="1" lang="ja-JP" altLang="en-US" dirty="0">
                        <a:latin typeface="+mn-ea"/>
                        <a:ea typeface="+mn-ea"/>
                      </a:endParaRPr>
                    </a:p>
                  </a:txBody>
                  <a:tcPr anchor="ctr"/>
                </a:tc>
                <a:extLst>
                  <a:ext uri="{0D108BD9-81ED-4DB2-BD59-A6C34878D82A}">
                    <a16:rowId xmlns:a16="http://schemas.microsoft.com/office/drawing/2014/main" val="4234695514"/>
                  </a:ext>
                </a:extLst>
              </a:tr>
            </a:tbl>
          </a:graphicData>
        </a:graphic>
      </p:graphicFrame>
    </p:spTree>
    <p:extLst>
      <p:ext uri="{BB962C8B-B14F-4D97-AF65-F5344CB8AC3E}">
        <p14:creationId xmlns:p14="http://schemas.microsoft.com/office/powerpoint/2010/main" val="237173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1077218"/>
          </a:xfrm>
          <a:prstGeom prst="rect">
            <a:avLst/>
          </a:prstGeom>
          <a:noFill/>
        </p:spPr>
        <p:txBody>
          <a:bodyPr wrap="square">
            <a:spAutoFit/>
          </a:bodyPr>
          <a:lstStyle/>
          <a:p>
            <a:r>
              <a:rPr kumimoji="1" lang="ja-JP" altLang="en-US" sz="3200" dirty="0">
                <a:solidFill>
                  <a:srgbClr val="0070C0"/>
                </a:solidFill>
              </a:rPr>
              <a:t>②　感染症・非常災害発生時の業務継続に向けた</a:t>
            </a:r>
          </a:p>
          <a:p>
            <a:r>
              <a:rPr kumimoji="1" lang="ja-JP" altLang="en-US" sz="3200" dirty="0">
                <a:solidFill>
                  <a:srgbClr val="0070C0"/>
                </a:solidFill>
              </a:rPr>
              <a:t>　　取組の強化</a:t>
            </a:r>
          </a:p>
        </p:txBody>
      </p:sp>
      <p:sp>
        <p:nvSpPr>
          <p:cNvPr id="10" name="テキスト ボックス 9">
            <a:extLst>
              <a:ext uri="{FF2B5EF4-FFF2-40B4-BE49-F238E27FC236}">
                <a16:creationId xmlns:a16="http://schemas.microsoft.com/office/drawing/2014/main" id="{09CBB310-FD7D-4BB7-A2E2-56AA074BDFFB}"/>
              </a:ext>
            </a:extLst>
          </p:cNvPr>
          <p:cNvSpPr txBox="1"/>
          <p:nvPr/>
        </p:nvSpPr>
        <p:spPr>
          <a:xfrm>
            <a:off x="930964" y="2190643"/>
            <a:ext cx="10677940" cy="2192908"/>
          </a:xfrm>
          <a:prstGeom prst="rect">
            <a:avLst/>
          </a:prstGeom>
          <a:noFill/>
        </p:spPr>
        <p:txBody>
          <a:bodyPr wrap="square">
            <a:spAutoFit/>
          </a:bodyPr>
          <a:lstStyle/>
          <a:p>
            <a:pPr algn="just"/>
            <a:r>
              <a:rPr lang="ja-JP" altLang="ja-JP" sz="1800" kern="100" dirty="0">
                <a:effectLst/>
                <a:latin typeface="+mn-ea"/>
                <a:cs typeface="Times New Roman" panose="02020603050405020304" pitchFamily="18" charset="0"/>
              </a:rPr>
              <a:t>※業務継続計画の策定については厚生労働省</a:t>
            </a:r>
            <a:r>
              <a:rPr lang="en-US" altLang="ja-JP" sz="1800" kern="100" dirty="0">
                <a:effectLst/>
                <a:latin typeface="+mn-ea"/>
                <a:cs typeface="Times New Roman" panose="02020603050405020304" pitchFamily="18" charset="0"/>
              </a:rPr>
              <a:t>HP</a:t>
            </a:r>
            <a:r>
              <a:rPr lang="ja-JP" altLang="ja-JP" sz="1800" kern="100" dirty="0">
                <a:effectLst/>
                <a:latin typeface="+mn-ea"/>
                <a:cs typeface="Times New Roman" panose="02020603050405020304" pitchFamily="18" charset="0"/>
              </a:rPr>
              <a:t>において、業務継続計画の作成を</a:t>
            </a:r>
            <a:endParaRPr lang="ja-JP" altLang="en-US" sz="1800"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支援するための研修動画及びガイドライン等が紹介されています。</a:t>
            </a:r>
            <a:endParaRPr lang="ja-JP" altLang="en-US" sz="1800"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自然災害編と新型コロナウイルス感染症編に分かれて掲載されています。</a:t>
            </a:r>
            <a:endParaRPr lang="ja-JP" altLang="en-US" sz="1800"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以下の</a:t>
            </a:r>
            <a:r>
              <a:rPr lang="en-US" altLang="ja-JP" sz="1800" kern="100" dirty="0">
                <a:effectLst/>
                <a:latin typeface="+mn-ea"/>
                <a:cs typeface="Times New Roman" panose="02020603050405020304" pitchFamily="18" charset="0"/>
              </a:rPr>
              <a:t>WAMNET</a:t>
            </a:r>
            <a:r>
              <a:rPr lang="ja-JP" altLang="ja-JP" sz="1800" kern="100" dirty="0">
                <a:effectLst/>
                <a:latin typeface="+mn-ea"/>
                <a:cs typeface="Times New Roman" panose="02020603050405020304" pitchFamily="18" charset="0"/>
              </a:rPr>
              <a:t>のホームページを参照ください。</a:t>
            </a:r>
            <a:endParaRPr lang="ja-JP" altLang="en-US" sz="1800"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a:t>
            </a:r>
            <a:endParaRPr lang="ja-JP" altLang="en-US" sz="1800" kern="100" dirty="0">
              <a:effectLst/>
              <a:latin typeface="+mn-ea"/>
              <a:cs typeface="Times New Roman" panose="02020603050405020304" pitchFamily="18" charset="0"/>
            </a:endParaRPr>
          </a:p>
          <a:p>
            <a:pPr algn="just"/>
            <a:r>
              <a:rPr lang="ja-JP" altLang="en-US" sz="1800" kern="100" dirty="0">
                <a:effectLst/>
                <a:latin typeface="+mn-ea"/>
                <a:cs typeface="Times New Roman" panose="02020603050405020304" pitchFamily="18" charset="0"/>
              </a:rPr>
              <a:t>　</a:t>
            </a:r>
            <a:r>
              <a:rPr lang="en-US" altLang="ja-JP" u="sng" kern="100" dirty="0">
                <a:solidFill>
                  <a:srgbClr val="0070C0"/>
                </a:solidFill>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http://www.wam.go.jp/content/wamnet/</a:t>
            </a:r>
            <a:r>
              <a:rPr lang="en-US" altLang="ja-JP" sz="1800" u="sng" kern="100" dirty="0">
                <a:solidFill>
                  <a:srgbClr val="0070C0"/>
                </a:solidFill>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p</a:t>
            </a:r>
            <a:r>
              <a:rPr lang="en-US" altLang="ja-JP" u="sng" kern="100" dirty="0">
                <a:solidFill>
                  <a:srgbClr val="0070C0"/>
                </a:solidFill>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cpub/</a:t>
            </a:r>
            <a:r>
              <a:rPr lang="en-US" altLang="ja-JP" sz="1800" u="sng" kern="100" dirty="0">
                <a:solidFill>
                  <a:srgbClr val="0070C0"/>
                </a:solidFill>
                <a:effectLst/>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top/dprevent</a:t>
            </a:r>
            <a:r>
              <a:rPr lang="en-US" altLang="ja-JP" kern="100" dirty="0">
                <a:solidFill>
                  <a:srgbClr val="0070C0"/>
                </a:solidFill>
                <a:effectLst/>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/dprevent</a:t>
            </a:r>
            <a:r>
              <a:rPr lang="en-US" altLang="ja-JP" sz="1800" u="sng" kern="100" dirty="0">
                <a:solidFill>
                  <a:srgbClr val="0070C0"/>
                </a:solidFill>
                <a:effectLst/>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007.html</a:t>
            </a:r>
            <a:endParaRPr lang="ja-JP" altLang="en-US" u="sng" kern="100" dirty="0">
              <a:solidFill>
                <a:srgbClr val="0070C0"/>
              </a:solidFill>
              <a:latin typeface="+mn-ea"/>
              <a:cs typeface="Times New Roman" panose="02020603050405020304" pitchFamily="18" charset="0"/>
            </a:endParaRPr>
          </a:p>
          <a:p>
            <a:pPr algn="just"/>
            <a:endParaRPr lang="ja-JP" altLang="en-US" sz="1800" u="sng" kern="100" dirty="0">
              <a:solidFill>
                <a:srgbClr val="0070C0"/>
              </a:solidFill>
              <a:effectLst/>
              <a:latin typeface="メイリオ" panose="020B0604030504040204" pitchFamily="50" charset="-128"/>
              <a:ea typeface="游明朝" panose="02020400000000000000" pitchFamily="18" charset="-128"/>
              <a:cs typeface="Times New Roman" panose="02020603050405020304" pitchFamily="18" charset="0"/>
            </a:endParaRPr>
          </a:p>
          <a:p>
            <a:pPr algn="just"/>
            <a:endParaRPr lang="ja-JP" altLang="ja-JP" sz="1050" kern="100" dirty="0">
              <a:solidFill>
                <a:srgbClr val="0070C0"/>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94969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1077218"/>
          </a:xfrm>
          <a:prstGeom prst="rect">
            <a:avLst/>
          </a:prstGeom>
          <a:noFill/>
        </p:spPr>
        <p:txBody>
          <a:bodyPr wrap="square">
            <a:spAutoFit/>
          </a:bodyPr>
          <a:lstStyle/>
          <a:p>
            <a:r>
              <a:rPr kumimoji="1" lang="ja-JP" altLang="en-US" sz="3200" dirty="0">
                <a:solidFill>
                  <a:srgbClr val="0070C0"/>
                </a:solidFill>
              </a:rPr>
              <a:t>②　感染症・非常災害発生時の業務継続に向けた</a:t>
            </a:r>
          </a:p>
          <a:p>
            <a:r>
              <a:rPr kumimoji="1" lang="ja-JP" altLang="en-US" sz="3200" dirty="0">
                <a:solidFill>
                  <a:srgbClr val="0070C0"/>
                </a:solidFill>
              </a:rPr>
              <a:t>　　取組の強化</a:t>
            </a:r>
          </a:p>
        </p:txBody>
      </p:sp>
      <p:sp>
        <p:nvSpPr>
          <p:cNvPr id="5" name="テキスト ボックス 4">
            <a:extLst>
              <a:ext uri="{FF2B5EF4-FFF2-40B4-BE49-F238E27FC236}">
                <a16:creationId xmlns:a16="http://schemas.microsoft.com/office/drawing/2014/main" id="{3D7912E4-92FA-4144-A356-4FE5CA2A9E76}"/>
              </a:ext>
            </a:extLst>
          </p:cNvPr>
          <p:cNvSpPr txBox="1"/>
          <p:nvPr/>
        </p:nvSpPr>
        <p:spPr>
          <a:xfrm>
            <a:off x="980661" y="1893047"/>
            <a:ext cx="9780104" cy="4524315"/>
          </a:xfrm>
          <a:prstGeom prst="rect">
            <a:avLst/>
          </a:prstGeom>
          <a:noFill/>
        </p:spPr>
        <p:txBody>
          <a:bodyPr wrap="square">
            <a:spAutoFit/>
          </a:bodyPr>
          <a:lstStyle/>
          <a:p>
            <a:pPr algn="just"/>
            <a:r>
              <a:rPr lang="en-US" altLang="ja-JP" kern="100" dirty="0">
                <a:solidFill>
                  <a:srgbClr val="FF0000"/>
                </a:solidFill>
                <a:effectLst/>
                <a:latin typeface="+mn-ea"/>
                <a:cs typeface="Times New Roman" panose="02020603050405020304" pitchFamily="18" charset="0"/>
              </a:rPr>
              <a:t>(</a:t>
            </a:r>
            <a:r>
              <a:rPr lang="ja-JP" altLang="en-US" kern="100" dirty="0">
                <a:solidFill>
                  <a:srgbClr val="FF0000"/>
                </a:solidFill>
                <a:effectLst/>
                <a:latin typeface="+mn-ea"/>
                <a:cs typeface="Times New Roman" panose="02020603050405020304" pitchFamily="18" charset="0"/>
              </a:rPr>
              <a:t>２</a:t>
            </a:r>
            <a:r>
              <a:rPr lang="en-US" altLang="ja-JP" kern="100" dirty="0">
                <a:solidFill>
                  <a:srgbClr val="FF0000"/>
                </a:solidFill>
                <a:effectLst/>
                <a:latin typeface="+mn-ea"/>
                <a:cs typeface="Times New Roman" panose="02020603050405020304" pitchFamily="18" charset="0"/>
              </a:rPr>
              <a:t>)</a:t>
            </a:r>
            <a:r>
              <a:rPr lang="ja-JP" altLang="ja-JP" kern="100" dirty="0">
                <a:solidFill>
                  <a:srgbClr val="FF0000"/>
                </a:solidFill>
                <a:effectLst/>
                <a:latin typeface="+mn-ea"/>
                <a:cs typeface="Times New Roman" panose="02020603050405020304" pitchFamily="18" charset="0"/>
              </a:rPr>
              <a:t>業務継続計画の周知及び定期的な研修・訓練の実施</a:t>
            </a:r>
          </a:p>
          <a:p>
            <a:pPr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・研修において、業務継続計画の具体的内容を職員に共有すること。</a:t>
            </a:r>
          </a:p>
          <a:p>
            <a:pPr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・訓練において、事業所内の役割分担の確認や、感染症や災害の発生時に実践する</a:t>
            </a:r>
            <a:endParaRPr lang="ja-JP" altLang="en-US"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a:t>
            </a:r>
            <a:r>
              <a:rPr lang="ja-JP" altLang="ja-JP" kern="100" dirty="0">
                <a:effectLst/>
                <a:latin typeface="+mn-ea"/>
                <a:cs typeface="Times New Roman" panose="02020603050405020304" pitchFamily="18" charset="0"/>
              </a:rPr>
              <a:t>支援の演習等を実施すること</a:t>
            </a:r>
            <a:r>
              <a:rPr lang="ja-JP" altLang="en-US" kern="100" dirty="0">
                <a:effectLst/>
                <a:latin typeface="+mn-ea"/>
                <a:cs typeface="Times New Roman" panose="02020603050405020304" pitchFamily="18" charset="0"/>
              </a:rPr>
              <a:t>。</a:t>
            </a:r>
            <a:endParaRPr lang="ja-JP" altLang="ja-JP" kern="100" dirty="0">
              <a:effectLst/>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a:t>
            </a:r>
            <a:r>
              <a:rPr lang="ja-JP" altLang="ja-JP" kern="100" dirty="0">
                <a:solidFill>
                  <a:srgbClr val="0070C0"/>
                </a:solidFill>
                <a:effectLst/>
                <a:latin typeface="+mn-ea"/>
                <a:cs typeface="Times New Roman" panose="02020603050405020304" pitchFamily="18" charset="0"/>
              </a:rPr>
              <a:t>全</a:t>
            </a:r>
            <a:r>
              <a:rPr lang="ja-JP" altLang="en-US" kern="100" dirty="0">
                <a:solidFill>
                  <a:srgbClr val="0070C0"/>
                </a:solidFill>
                <a:effectLst/>
                <a:latin typeface="+mn-ea"/>
                <a:cs typeface="Times New Roman" panose="02020603050405020304" pitchFamily="18" charset="0"/>
              </a:rPr>
              <a:t>従業者</a:t>
            </a:r>
            <a:r>
              <a:rPr lang="ja-JP" altLang="ja-JP" kern="100" dirty="0">
                <a:solidFill>
                  <a:srgbClr val="0070C0"/>
                </a:solidFill>
                <a:effectLst/>
                <a:latin typeface="+mn-ea"/>
                <a:cs typeface="Times New Roman" panose="02020603050405020304" pitchFamily="18" charset="0"/>
              </a:rPr>
              <a:t>に対して実施</a:t>
            </a:r>
            <a:r>
              <a:rPr lang="ja-JP" altLang="ja-JP" kern="100" dirty="0">
                <a:effectLst/>
                <a:latin typeface="+mn-ea"/>
                <a:cs typeface="Times New Roman" panose="02020603050405020304" pitchFamily="18" charset="0"/>
              </a:rPr>
              <a:t>すること</a:t>
            </a:r>
            <a:r>
              <a:rPr lang="ja-JP" altLang="en-US" kern="100" dirty="0">
                <a:effectLst/>
                <a:latin typeface="+mn-ea"/>
                <a:cs typeface="Times New Roman" panose="02020603050405020304" pitchFamily="18" charset="0"/>
              </a:rPr>
              <a:t>。</a:t>
            </a:r>
            <a:endParaRPr lang="ja-JP" altLang="ja-JP" kern="100" dirty="0">
              <a:effectLst/>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a:t>
            </a:r>
            <a:r>
              <a:rPr lang="ja-JP" altLang="en-US" kern="100" dirty="0">
                <a:effectLst/>
                <a:latin typeface="+mn-ea"/>
                <a:cs typeface="Times New Roman" panose="02020603050405020304" pitchFamily="18" charset="0"/>
              </a:rPr>
              <a:t>研修及び訓練は、</a:t>
            </a:r>
            <a:r>
              <a:rPr lang="ja-JP" altLang="ja-JP" kern="100" dirty="0">
                <a:effectLst/>
                <a:latin typeface="+mn-ea"/>
                <a:cs typeface="Times New Roman" panose="02020603050405020304" pitchFamily="18" charset="0"/>
              </a:rPr>
              <a:t>定期</a:t>
            </a:r>
            <a:r>
              <a:rPr lang="ja-JP" altLang="en-US" kern="100" dirty="0">
                <a:effectLst/>
                <a:latin typeface="+mn-ea"/>
                <a:cs typeface="Times New Roman" panose="02020603050405020304" pitchFamily="18" charset="0"/>
              </a:rPr>
              <a:t>的</a:t>
            </a:r>
            <a:r>
              <a:rPr lang="ja-JP" altLang="ja-JP" kern="100" dirty="0">
                <a:effectLst/>
                <a:latin typeface="+mn-ea"/>
                <a:cs typeface="Times New Roman" panose="02020603050405020304" pitchFamily="18" charset="0"/>
              </a:rPr>
              <a:t>に実施</a:t>
            </a:r>
            <a:r>
              <a:rPr lang="en-US" altLang="ja-JP" kern="100" dirty="0">
                <a:solidFill>
                  <a:srgbClr val="0070C0"/>
                </a:solidFill>
                <a:effectLst/>
                <a:latin typeface="+mn-ea"/>
                <a:cs typeface="Times New Roman" panose="02020603050405020304" pitchFamily="18" charset="0"/>
              </a:rPr>
              <a:t>(</a:t>
            </a:r>
            <a:r>
              <a:rPr lang="ja-JP" altLang="ja-JP" kern="100" dirty="0">
                <a:solidFill>
                  <a:srgbClr val="0070C0"/>
                </a:solidFill>
                <a:effectLst/>
                <a:latin typeface="+mn-ea"/>
                <a:cs typeface="Times New Roman" panose="02020603050405020304" pitchFamily="18" charset="0"/>
              </a:rPr>
              <a:t>年</a:t>
            </a:r>
            <a:r>
              <a:rPr lang="ja-JP" altLang="en-US" kern="100" dirty="0">
                <a:solidFill>
                  <a:srgbClr val="0070C0"/>
                </a:solidFill>
                <a:latin typeface="+mn-ea"/>
                <a:cs typeface="Times New Roman" panose="02020603050405020304" pitchFamily="18" charset="0"/>
              </a:rPr>
              <a:t>１</a:t>
            </a:r>
            <a:r>
              <a:rPr lang="ja-JP" altLang="ja-JP" kern="100" dirty="0">
                <a:solidFill>
                  <a:srgbClr val="0070C0"/>
                </a:solidFill>
                <a:effectLst/>
                <a:latin typeface="+mn-ea"/>
                <a:cs typeface="Times New Roman" panose="02020603050405020304" pitchFamily="18" charset="0"/>
              </a:rPr>
              <a:t>回以上</a:t>
            </a:r>
            <a:r>
              <a:rPr lang="en-US" altLang="ja-JP" kern="100" dirty="0">
                <a:solidFill>
                  <a:srgbClr val="0070C0"/>
                </a:solidFill>
                <a:effectLst/>
                <a:latin typeface="+mn-ea"/>
                <a:cs typeface="Times New Roman" panose="02020603050405020304" pitchFamily="18" charset="0"/>
              </a:rPr>
              <a:t>)</a:t>
            </a:r>
            <a:r>
              <a:rPr lang="ja-JP" altLang="ja-JP" kern="100" dirty="0">
                <a:effectLst/>
                <a:latin typeface="+mn-ea"/>
                <a:cs typeface="Times New Roman" panose="02020603050405020304" pitchFamily="18" charset="0"/>
              </a:rPr>
              <a:t>すること</a:t>
            </a:r>
            <a:r>
              <a:rPr lang="ja-JP" altLang="en-US" kern="100" dirty="0">
                <a:effectLst/>
                <a:latin typeface="+mn-ea"/>
                <a:cs typeface="Times New Roman" panose="02020603050405020304" pitchFamily="18" charset="0"/>
              </a:rPr>
              <a:t>。</a:t>
            </a:r>
            <a:endParaRPr lang="ja-JP" altLang="ja-JP" kern="100" dirty="0">
              <a:effectLst/>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・研修</a:t>
            </a:r>
            <a:r>
              <a:rPr lang="ja-JP" altLang="en-US" kern="100" dirty="0">
                <a:effectLst/>
                <a:latin typeface="+mn-ea"/>
                <a:cs typeface="Times New Roman" panose="02020603050405020304" pitchFamily="18" charset="0"/>
              </a:rPr>
              <a:t>や</a:t>
            </a:r>
            <a:r>
              <a:rPr lang="ja-JP" altLang="ja-JP" kern="100" dirty="0">
                <a:effectLst/>
                <a:latin typeface="+mn-ea"/>
                <a:cs typeface="Times New Roman" panose="02020603050405020304" pitchFamily="18" charset="0"/>
              </a:rPr>
              <a:t>訓練の</a:t>
            </a:r>
            <a:r>
              <a:rPr lang="ja-JP" altLang="ja-JP" kern="100" dirty="0">
                <a:solidFill>
                  <a:srgbClr val="0070C0"/>
                </a:solidFill>
                <a:effectLst/>
                <a:latin typeface="+mn-ea"/>
                <a:cs typeface="Times New Roman" panose="02020603050405020304" pitchFamily="18" charset="0"/>
              </a:rPr>
              <a:t>実施記録を作成</a:t>
            </a:r>
            <a:r>
              <a:rPr lang="ja-JP" altLang="ja-JP" kern="100" dirty="0">
                <a:effectLst/>
                <a:latin typeface="+mn-ea"/>
                <a:cs typeface="Times New Roman" panose="02020603050405020304" pitchFamily="18" charset="0"/>
              </a:rPr>
              <a:t>すること</a:t>
            </a:r>
            <a:r>
              <a:rPr lang="ja-JP" altLang="en-US" kern="100" dirty="0">
                <a:effectLst/>
                <a:latin typeface="+mn-ea"/>
                <a:cs typeface="Times New Roman" panose="02020603050405020304" pitchFamily="18" charset="0"/>
              </a:rPr>
              <a:t>。</a:t>
            </a:r>
            <a:endParaRPr lang="en-US" altLang="ja-JP"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・感染症の業務継続計画に係る研修については、感染症の予防及びまん延の防止の</a:t>
            </a:r>
            <a:endParaRPr lang="en-US" altLang="ja-JP" kern="100" dirty="0">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ための研修と一体的に実施することも差し支えない。</a:t>
            </a:r>
            <a:endParaRPr lang="ja-JP" altLang="ja-JP" kern="100" dirty="0">
              <a:effectLst/>
              <a:latin typeface="+mn-ea"/>
              <a:cs typeface="Times New Roman" panose="02020603050405020304" pitchFamily="18" charset="0"/>
            </a:endParaRPr>
          </a:p>
          <a:p>
            <a:pPr algn="just"/>
            <a:r>
              <a:rPr lang="en-US" altLang="ja-JP" kern="100" dirty="0">
                <a:effectLst/>
                <a:latin typeface="+mn-ea"/>
                <a:cs typeface="Times New Roman" panose="02020603050405020304" pitchFamily="18" charset="0"/>
              </a:rPr>
              <a:t> </a:t>
            </a:r>
            <a:endParaRPr lang="ja-JP" altLang="ja-JP" kern="100" dirty="0">
              <a:effectLst/>
              <a:latin typeface="+mn-ea"/>
              <a:cs typeface="Times New Roman" panose="02020603050405020304" pitchFamily="18" charset="0"/>
            </a:endParaRPr>
          </a:p>
          <a:p>
            <a:pPr lvl="0" algn="just"/>
            <a:r>
              <a:rPr lang="en-US" altLang="ja-JP" kern="100" dirty="0">
                <a:solidFill>
                  <a:srgbClr val="FF0000"/>
                </a:solidFill>
                <a:effectLst/>
                <a:latin typeface="+mn-ea"/>
                <a:cs typeface="Times New Roman" panose="02020603050405020304" pitchFamily="18" charset="0"/>
              </a:rPr>
              <a:t>(</a:t>
            </a:r>
            <a:r>
              <a:rPr lang="ja-JP" altLang="en-US" kern="100" dirty="0">
                <a:solidFill>
                  <a:srgbClr val="FF0000"/>
                </a:solidFill>
                <a:effectLst/>
                <a:latin typeface="+mn-ea"/>
                <a:cs typeface="Times New Roman" panose="02020603050405020304" pitchFamily="18" charset="0"/>
              </a:rPr>
              <a:t>３</a:t>
            </a:r>
            <a:r>
              <a:rPr lang="en-US" altLang="ja-JP" kern="100" dirty="0">
                <a:solidFill>
                  <a:srgbClr val="FF0000"/>
                </a:solidFill>
                <a:effectLst/>
                <a:latin typeface="+mn-ea"/>
                <a:cs typeface="Times New Roman" panose="02020603050405020304" pitchFamily="18" charset="0"/>
              </a:rPr>
              <a:t>)</a:t>
            </a:r>
            <a:r>
              <a:rPr lang="ja-JP" altLang="ja-JP" kern="100" dirty="0">
                <a:solidFill>
                  <a:srgbClr val="FF0000"/>
                </a:solidFill>
                <a:effectLst/>
                <a:latin typeface="+mn-ea"/>
                <a:cs typeface="Times New Roman" panose="02020603050405020304" pitchFamily="18" charset="0"/>
              </a:rPr>
              <a:t>業務継続計画の定期的な見直し</a:t>
            </a:r>
            <a:r>
              <a:rPr lang="ja-JP" altLang="en-US" kern="100" dirty="0">
                <a:solidFill>
                  <a:srgbClr val="FF0000"/>
                </a:solidFill>
                <a:latin typeface="+mn-ea"/>
                <a:cs typeface="Times New Roman" panose="02020603050405020304" pitchFamily="18" charset="0"/>
              </a:rPr>
              <a:t>　</a:t>
            </a:r>
          </a:p>
          <a:p>
            <a:pPr lvl="0" algn="just"/>
            <a:r>
              <a:rPr lang="ja-JP" altLang="en-US" kern="100" dirty="0">
                <a:effectLst/>
                <a:latin typeface="+mn-ea"/>
                <a:cs typeface="Times New Roman" panose="02020603050405020304" pitchFamily="18" charset="0"/>
              </a:rPr>
              <a:t>　　</a:t>
            </a:r>
            <a:r>
              <a:rPr lang="ja-JP" altLang="ja-JP" kern="100" dirty="0">
                <a:effectLst/>
                <a:latin typeface="+mn-ea"/>
                <a:cs typeface="Times New Roman" panose="02020603050405020304" pitchFamily="18" charset="0"/>
              </a:rPr>
              <a:t>・業務継続計画において、あらかじめ役割分担を明確にし、情報を正しく把握した</a:t>
            </a:r>
            <a:r>
              <a:rPr lang="ja-JP" altLang="en-US" kern="100" dirty="0">
                <a:effectLst/>
                <a:latin typeface="+mn-ea"/>
                <a:cs typeface="Times New Roman" panose="02020603050405020304" pitchFamily="18" charset="0"/>
              </a:rPr>
              <a:t>うえ</a:t>
            </a:r>
          </a:p>
          <a:p>
            <a:pPr lvl="0" algn="just"/>
            <a:r>
              <a:rPr lang="ja-JP" altLang="en-US" kern="100" dirty="0">
                <a:latin typeface="+mn-ea"/>
                <a:cs typeface="Times New Roman" panose="02020603050405020304" pitchFamily="18" charset="0"/>
              </a:rPr>
              <a:t>　　　</a:t>
            </a:r>
            <a:r>
              <a:rPr lang="ja-JP" altLang="ja-JP" kern="100" dirty="0">
                <a:effectLst/>
                <a:latin typeface="+mn-ea"/>
                <a:cs typeface="Times New Roman" panose="02020603050405020304" pitchFamily="18" charset="0"/>
              </a:rPr>
              <a:t>で、</a:t>
            </a:r>
            <a:r>
              <a:rPr lang="ja-JP" altLang="en-US" kern="100" dirty="0">
                <a:effectLst/>
                <a:latin typeface="+mn-ea"/>
                <a:cs typeface="Times New Roman" panose="02020603050405020304" pitchFamily="18" charset="0"/>
              </a:rPr>
              <a:t>意思</a:t>
            </a:r>
            <a:r>
              <a:rPr lang="ja-JP" altLang="ja-JP" kern="100" dirty="0">
                <a:effectLst/>
                <a:latin typeface="+mn-ea"/>
                <a:cs typeface="Times New Roman" panose="02020603050405020304" pitchFamily="18" charset="0"/>
              </a:rPr>
              <a:t>決定者から指示できる仕組みが必要</a:t>
            </a:r>
            <a:r>
              <a:rPr lang="ja-JP" altLang="en-US" kern="100" dirty="0">
                <a:effectLst/>
                <a:latin typeface="+mn-ea"/>
                <a:cs typeface="Times New Roman" panose="02020603050405020304" pitchFamily="18" charset="0"/>
              </a:rPr>
              <a:t>。</a:t>
            </a:r>
            <a:endParaRPr lang="ja-JP" altLang="ja-JP" kern="100" dirty="0">
              <a:effectLst/>
              <a:latin typeface="+mn-ea"/>
              <a:cs typeface="Times New Roman" panose="02020603050405020304" pitchFamily="18" charset="0"/>
            </a:endParaRPr>
          </a:p>
          <a:p>
            <a:pPr marL="457200" algn="just"/>
            <a:r>
              <a:rPr lang="ja-JP" altLang="en-US" kern="100" dirty="0">
                <a:effectLst/>
                <a:latin typeface="+mn-ea"/>
                <a:cs typeface="Times New Roman" panose="02020603050405020304" pitchFamily="18" charset="0"/>
              </a:rPr>
              <a:t>　</a:t>
            </a:r>
            <a:r>
              <a:rPr lang="en-US" altLang="ja-JP" kern="100" dirty="0">
                <a:effectLst/>
                <a:latin typeface="+mn-ea"/>
                <a:cs typeface="Times New Roman" panose="02020603050405020304" pitchFamily="18" charset="0"/>
              </a:rPr>
              <a:t>(</a:t>
            </a:r>
            <a:r>
              <a:rPr lang="ja-JP" altLang="ja-JP" kern="100" dirty="0">
                <a:effectLst/>
                <a:latin typeface="+mn-ea"/>
                <a:cs typeface="Times New Roman" panose="02020603050405020304" pitchFamily="18" charset="0"/>
              </a:rPr>
              <a:t>例</a:t>
            </a:r>
            <a:r>
              <a:rPr lang="en-US" altLang="ja-JP" kern="100" dirty="0">
                <a:effectLst/>
                <a:latin typeface="+mn-ea"/>
                <a:cs typeface="Times New Roman" panose="02020603050405020304" pitchFamily="18" charset="0"/>
              </a:rPr>
              <a:t>)</a:t>
            </a:r>
            <a:r>
              <a:rPr lang="ja-JP" altLang="ja-JP" kern="100" dirty="0">
                <a:effectLst/>
                <a:latin typeface="+mn-ea"/>
                <a:cs typeface="Times New Roman" panose="02020603050405020304" pitchFamily="18" charset="0"/>
              </a:rPr>
              <a:t>各担当者を決めておく、連絡先を整理する、必要な物資を整理しておく、事業所内</a:t>
            </a:r>
            <a:endParaRPr lang="ja-JP" altLang="en-US" kern="100" dirty="0">
              <a:effectLst/>
              <a:latin typeface="+mn-ea"/>
              <a:cs typeface="Times New Roman" panose="02020603050405020304" pitchFamily="18" charset="0"/>
            </a:endParaRPr>
          </a:p>
          <a:p>
            <a:pPr marL="457200" algn="just"/>
            <a:r>
              <a:rPr lang="ja-JP" altLang="en-US" kern="100" dirty="0">
                <a:latin typeface="+mn-ea"/>
                <a:cs typeface="Times New Roman" panose="02020603050405020304" pitchFamily="18" charset="0"/>
              </a:rPr>
              <a:t>　　　</a:t>
            </a:r>
            <a:r>
              <a:rPr lang="ja-JP" altLang="ja-JP" kern="100" dirty="0">
                <a:effectLst/>
                <a:latin typeface="+mn-ea"/>
                <a:cs typeface="Times New Roman" panose="02020603050405020304" pitchFamily="18" charset="0"/>
              </a:rPr>
              <a:t>で</a:t>
            </a:r>
            <a:r>
              <a:rPr lang="ja-JP" altLang="en-US" kern="100" dirty="0">
                <a:effectLst/>
                <a:latin typeface="+mn-ea"/>
                <a:cs typeface="Times New Roman" panose="02020603050405020304" pitchFamily="18" charset="0"/>
              </a:rPr>
              <a:t>共有する等</a:t>
            </a:r>
          </a:p>
          <a:p>
            <a:pPr marL="457200" algn="just"/>
            <a:r>
              <a:rPr lang="ja-JP" altLang="en-US" kern="100" dirty="0">
                <a:effectLst/>
                <a:latin typeface="+mn-ea"/>
                <a:cs typeface="Times New Roman" panose="02020603050405020304" pitchFamily="18" charset="0"/>
              </a:rPr>
              <a:t>・</a:t>
            </a:r>
            <a:r>
              <a:rPr lang="ja-JP" altLang="ja-JP" kern="100" dirty="0">
                <a:effectLst/>
                <a:latin typeface="+mn-ea"/>
                <a:cs typeface="Times New Roman" panose="02020603050405020304" pitchFamily="18" charset="0"/>
              </a:rPr>
              <a:t>研修</a:t>
            </a:r>
            <a:r>
              <a:rPr lang="ja-JP" altLang="en-US" kern="100" dirty="0">
                <a:latin typeface="+mn-ea"/>
                <a:cs typeface="Times New Roman" panose="02020603050405020304" pitchFamily="18" charset="0"/>
              </a:rPr>
              <a:t>や</a:t>
            </a:r>
            <a:r>
              <a:rPr lang="ja-JP" altLang="ja-JP" kern="100" dirty="0">
                <a:effectLst/>
                <a:latin typeface="+mn-ea"/>
                <a:cs typeface="Times New Roman" panose="02020603050405020304" pitchFamily="18" charset="0"/>
              </a:rPr>
              <a:t>訓練で生じた課題を踏まえて、定期的に見直すこと</a:t>
            </a:r>
            <a:r>
              <a:rPr lang="ja-JP" altLang="en-US" kern="100" dirty="0">
                <a:effectLst/>
                <a:latin typeface="+mn-ea"/>
                <a:cs typeface="Times New Roman" panose="02020603050405020304" pitchFamily="18" charset="0"/>
              </a:rPr>
              <a:t>。</a:t>
            </a:r>
            <a:endParaRPr lang="ja-JP" altLang="ja-JP"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385989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688666" y="2733048"/>
            <a:ext cx="10505661" cy="1754326"/>
          </a:xfrm>
          <a:prstGeom prst="rect">
            <a:avLst/>
          </a:prstGeom>
          <a:noFill/>
        </p:spPr>
        <p:txBody>
          <a:bodyPr wrap="square">
            <a:spAutoFit/>
          </a:bodyPr>
          <a:lstStyle/>
          <a:p>
            <a:pPr algn="ctr"/>
            <a:r>
              <a:rPr kumimoji="1" lang="ja-JP" altLang="en-US" sz="5400" dirty="0">
                <a:solidFill>
                  <a:srgbClr val="0070C0"/>
                </a:solidFill>
              </a:rPr>
              <a:t>③</a:t>
            </a:r>
            <a:r>
              <a:rPr lang="ja-JP" altLang="ja-JP" sz="54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安全計画の策定について</a:t>
            </a:r>
            <a:endParaRPr lang="ja-JP" altLang="ja-JP" sz="5400" kern="100" dirty="0">
              <a:solidFill>
                <a:srgbClr val="0070C0"/>
              </a:solidFill>
              <a:effectLst/>
              <a:latin typeface="游明朝" panose="02020400000000000000" pitchFamily="18" charset="-128"/>
              <a:ea typeface="游明朝" panose="02020400000000000000" pitchFamily="18" charset="-128"/>
              <a:cs typeface="Times New Roman" panose="02020603050405020304" pitchFamily="18" charset="0"/>
            </a:endParaRPr>
          </a:p>
          <a:p>
            <a:pPr algn="ctr"/>
            <a:r>
              <a:rPr kumimoji="1" lang="ja-JP" altLang="en-US" sz="5400" dirty="0">
                <a:solidFill>
                  <a:srgbClr val="00B050"/>
                </a:solidFill>
              </a:rPr>
              <a:t> </a:t>
            </a:r>
            <a:r>
              <a:rPr kumimoji="1" lang="en-US" altLang="ja-JP" sz="5400" dirty="0">
                <a:solidFill>
                  <a:schemeClr val="accent2"/>
                </a:solidFill>
              </a:rPr>
              <a:t>(</a:t>
            </a:r>
            <a:r>
              <a:rPr kumimoji="1" lang="ja-JP" altLang="en-US" sz="5400" dirty="0">
                <a:solidFill>
                  <a:schemeClr val="accent2"/>
                </a:solidFill>
              </a:rPr>
              <a:t>全ての障害児通所支援事業所</a:t>
            </a:r>
            <a:r>
              <a:rPr kumimoji="1" lang="en-US" altLang="ja-JP" sz="5400" dirty="0">
                <a:solidFill>
                  <a:schemeClr val="accent2"/>
                </a:solidFill>
              </a:rPr>
              <a:t>)</a:t>
            </a:r>
            <a:endParaRPr kumimoji="1" lang="ja-JP" altLang="en-US" sz="5400" dirty="0">
              <a:solidFill>
                <a:schemeClr val="accent2"/>
              </a:solidFill>
            </a:endParaRPr>
          </a:p>
        </p:txBody>
      </p:sp>
    </p:spTree>
    <p:extLst>
      <p:ext uri="{BB962C8B-B14F-4D97-AF65-F5344CB8AC3E}">
        <p14:creationId xmlns:p14="http://schemas.microsoft.com/office/powerpoint/2010/main" val="2014176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rPr>
              <a:t>③　</a:t>
            </a:r>
            <a:r>
              <a:rPr lang="ja-JP" altLang="ja-JP" sz="3200" dirty="0">
                <a:solidFill>
                  <a:srgbClr val="0070C0"/>
                </a:solidFill>
                <a:effectLst/>
                <a:ea typeface="メイリオ" panose="020B0604030504040204" pitchFamily="50" charset="-128"/>
                <a:cs typeface="Times New Roman" panose="02020603050405020304" pitchFamily="18" charset="0"/>
              </a:rPr>
              <a:t>安全計画の策定</a:t>
            </a:r>
            <a:endParaRPr kumimoji="1" lang="ja-JP" altLang="en-US" sz="3200" dirty="0">
              <a:solidFill>
                <a:srgbClr val="0070C0"/>
              </a:solidFill>
            </a:endParaRPr>
          </a:p>
        </p:txBody>
      </p:sp>
      <p:sp>
        <p:nvSpPr>
          <p:cNvPr id="5" name="テキスト ボックス 4">
            <a:extLst>
              <a:ext uri="{FF2B5EF4-FFF2-40B4-BE49-F238E27FC236}">
                <a16:creationId xmlns:a16="http://schemas.microsoft.com/office/drawing/2014/main" id="{A7AD16E6-10C3-4092-9582-6290189848BF}"/>
              </a:ext>
            </a:extLst>
          </p:cNvPr>
          <p:cNvSpPr txBox="1"/>
          <p:nvPr/>
        </p:nvSpPr>
        <p:spPr>
          <a:xfrm>
            <a:off x="768626" y="1425836"/>
            <a:ext cx="9939130" cy="4131900"/>
          </a:xfrm>
          <a:prstGeom prst="rect">
            <a:avLst/>
          </a:prstGeom>
          <a:noFill/>
        </p:spPr>
        <p:txBody>
          <a:bodyPr wrap="square">
            <a:spAutoFit/>
          </a:bodyPr>
          <a:lstStyle/>
          <a:p>
            <a:pPr lvl="0" algn="just"/>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1800" kern="100" dirty="0">
                <a:solidFill>
                  <a:srgbClr val="FF0000"/>
                </a:solidFill>
                <a:effectLst/>
                <a:latin typeface="+mn-ea"/>
                <a:cs typeface="Times New Roman" panose="02020603050405020304" pitchFamily="18" charset="0"/>
              </a:rPr>
              <a:t>（１）</a:t>
            </a:r>
            <a:r>
              <a:rPr lang="ja-JP" altLang="ja-JP" sz="1800" kern="100" dirty="0">
                <a:solidFill>
                  <a:srgbClr val="FF0000"/>
                </a:solidFill>
                <a:effectLst/>
                <a:latin typeface="+mn-ea"/>
                <a:cs typeface="Times New Roman" panose="02020603050405020304" pitchFamily="18" charset="0"/>
              </a:rPr>
              <a:t>安全計画の策定</a:t>
            </a:r>
            <a:endParaRPr lang="ja-JP" altLang="ja-JP" sz="1050" kern="100" dirty="0">
              <a:solidFill>
                <a:srgbClr val="FF0000"/>
              </a:solidFill>
              <a:effectLst/>
              <a:latin typeface="+mn-ea"/>
              <a:cs typeface="Times New Roman" panose="02020603050405020304" pitchFamily="18" charset="0"/>
            </a:endParaRPr>
          </a:p>
          <a:p>
            <a:pPr marL="685800" algn="just"/>
            <a:r>
              <a:rPr lang="ja-JP" altLang="ja-JP" sz="1800" kern="100" dirty="0">
                <a:effectLst/>
                <a:latin typeface="+mn-ea"/>
                <a:cs typeface="Times New Roman" panose="02020603050405020304" pitchFamily="18" charset="0"/>
              </a:rPr>
              <a:t>　事業所ごとに、当該事業所の設備の安全点検、従業者、障害児等に対する事業所外での活動、取組等を含めた</a:t>
            </a:r>
            <a:r>
              <a:rPr lang="ja-JP" altLang="en-US" sz="1800" kern="100" dirty="0">
                <a:effectLst/>
                <a:latin typeface="+mn-ea"/>
                <a:cs typeface="Times New Roman" panose="02020603050405020304" pitchFamily="18" charset="0"/>
              </a:rPr>
              <a:t>事業所での生活その他の日常生活における安全に関する指導、従業者の研修及び訓練その他指定</a:t>
            </a:r>
            <a:r>
              <a:rPr lang="ja-JP" altLang="en-US" b="1" kern="100" dirty="0">
                <a:latin typeface="+mn-ea"/>
                <a:cs typeface="Times New Roman" panose="02020603050405020304" pitchFamily="18" charset="0"/>
              </a:rPr>
              <a:t>安全計画）を策定し、当該安全計画に従い</a:t>
            </a:r>
            <a:r>
              <a:rPr lang="ja-JP" altLang="ja-JP" b="1" kern="100" dirty="0">
                <a:latin typeface="+mn-ea"/>
                <a:cs typeface="Times New Roman" panose="02020603050405020304" pitchFamily="18" charset="0"/>
              </a:rPr>
              <a:t>必要な措置を講じること。</a:t>
            </a:r>
            <a:endParaRPr lang="ja-JP" altLang="ja-JP" sz="1050" b="1" kern="100" dirty="0">
              <a:effectLst/>
              <a:latin typeface="+mn-ea"/>
              <a:cs typeface="Times New Roman" panose="02020603050405020304" pitchFamily="18" charset="0"/>
            </a:endParaRPr>
          </a:p>
          <a:p>
            <a:pPr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marL="742950" lvl="1" indent="-285750" algn="just">
              <a:buFont typeface="メイリオ" panose="020B0604030504040204" pitchFamily="50" charset="-128"/>
              <a:buChar char="※"/>
            </a:pPr>
            <a:r>
              <a:rPr lang="ja-JP" altLang="ja-JP" sz="1800" kern="100" dirty="0">
                <a:effectLst/>
                <a:latin typeface="+mn-ea"/>
                <a:cs typeface="Times New Roman" panose="02020603050405020304" pitchFamily="18" charset="0"/>
              </a:rPr>
              <a:t>　安全計画の策定の詳細及び作成例については、令和</a:t>
            </a:r>
            <a:r>
              <a:rPr lang="ja-JP" altLang="en-US" sz="1800" kern="100" dirty="0">
                <a:effectLst/>
                <a:latin typeface="+mn-ea"/>
                <a:cs typeface="Times New Roman" panose="02020603050405020304" pitchFamily="18" charset="0"/>
              </a:rPr>
              <a:t>５年７月</a:t>
            </a:r>
            <a:r>
              <a:rPr lang="ja-JP" altLang="en-US" kern="100" dirty="0">
                <a:latin typeface="+mn-ea"/>
                <a:cs typeface="Times New Roman" panose="02020603050405020304" pitchFamily="18" charset="0"/>
              </a:rPr>
              <a:t>６日に</a:t>
            </a:r>
            <a:r>
              <a:rPr lang="ja-JP" altLang="en-US" sz="1800" kern="100" dirty="0">
                <a:effectLst/>
                <a:latin typeface="+mn-ea"/>
                <a:cs typeface="Times New Roman" panose="02020603050405020304" pitchFamily="18" charset="0"/>
              </a:rPr>
              <a:t>江戸川区から</a:t>
            </a:r>
          </a:p>
          <a:p>
            <a:pPr lvl="1" algn="just"/>
            <a:r>
              <a:rPr lang="ja-JP" altLang="en-US" kern="100" dirty="0">
                <a:latin typeface="+mn-ea"/>
                <a:cs typeface="Times New Roman" panose="02020603050405020304" pitchFamily="18" charset="0"/>
              </a:rPr>
              <a:t>　　 </a:t>
            </a:r>
            <a:r>
              <a:rPr lang="ja-JP" altLang="en-US" sz="1800" kern="100" dirty="0">
                <a:effectLst/>
                <a:latin typeface="+mn-ea"/>
                <a:cs typeface="Times New Roman" panose="02020603050405020304" pitchFamily="18" charset="0"/>
              </a:rPr>
              <a:t>区内障害児通所支援事業所の登録メールアドレスに</a:t>
            </a:r>
          </a:p>
          <a:p>
            <a:pPr lvl="1"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「障害児通所支援事業所等における安全計画の策定に関する留意事項</a:t>
            </a:r>
            <a:r>
              <a:rPr lang="ja-JP" altLang="en-US" sz="1800" kern="100" dirty="0">
                <a:effectLst/>
                <a:latin typeface="+mn-ea"/>
                <a:cs typeface="Times New Roman" panose="02020603050405020304" pitchFamily="18" charset="0"/>
              </a:rPr>
              <a:t>等</a:t>
            </a:r>
            <a:r>
              <a:rPr lang="ja-JP" altLang="ja-JP" sz="1800" kern="100" dirty="0">
                <a:effectLst/>
                <a:latin typeface="+mn-ea"/>
                <a:cs typeface="Times New Roman" panose="02020603050405020304" pitchFamily="18" charset="0"/>
              </a:rPr>
              <a:t>について」</a:t>
            </a:r>
            <a:endParaRPr lang="ja-JP" altLang="en-US" sz="1800" kern="100" dirty="0">
              <a:effectLst/>
              <a:latin typeface="+mn-ea"/>
              <a:cs typeface="Times New Roman" panose="02020603050405020304" pitchFamily="18" charset="0"/>
            </a:endParaRPr>
          </a:p>
          <a:p>
            <a:pPr lvl="1"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を発出しておりますので、</a:t>
            </a:r>
            <a:r>
              <a:rPr lang="ja-JP" altLang="en-US" sz="1800" kern="100" dirty="0">
                <a:effectLst/>
                <a:latin typeface="+mn-ea"/>
                <a:cs typeface="Times New Roman" panose="02020603050405020304" pitchFamily="18" charset="0"/>
              </a:rPr>
              <a:t>再度</a:t>
            </a:r>
            <a:r>
              <a:rPr lang="ja-JP" altLang="ja-JP" sz="1800" kern="100" dirty="0">
                <a:effectLst/>
                <a:latin typeface="+mn-ea"/>
                <a:cs typeface="Times New Roman" panose="02020603050405020304" pitchFamily="18" charset="0"/>
              </a:rPr>
              <a:t>ご確認ください。</a:t>
            </a:r>
            <a:endParaRPr lang="ja-JP" altLang="en-US" sz="1800" kern="100" dirty="0">
              <a:effectLst/>
              <a:latin typeface="+mn-ea"/>
              <a:cs typeface="Times New Roman" panose="02020603050405020304" pitchFamily="18" charset="0"/>
            </a:endParaRPr>
          </a:p>
          <a:p>
            <a:pPr lvl="1" algn="just"/>
            <a:endParaRPr lang="ja-JP" altLang="en-US" kern="100" dirty="0">
              <a:latin typeface="+mn-ea"/>
              <a:cs typeface="Times New Roman" panose="02020603050405020304" pitchFamily="18" charset="0"/>
            </a:endParaRPr>
          </a:p>
          <a:p>
            <a:pPr lvl="1" algn="just"/>
            <a:r>
              <a:rPr lang="ja-JP" altLang="en-US" kern="100" dirty="0">
                <a:effectLst/>
                <a:latin typeface="+mn-ea"/>
                <a:cs typeface="Times New Roman" panose="02020603050405020304" pitchFamily="18" charset="0"/>
              </a:rPr>
              <a:t>　　</a:t>
            </a:r>
            <a:r>
              <a:rPr lang="ja-JP" altLang="en-US" b="1" kern="100" dirty="0">
                <a:effectLst/>
                <a:latin typeface="+mn-ea"/>
                <a:cs typeface="Times New Roman" panose="02020603050405020304" pitchFamily="18" charset="0"/>
              </a:rPr>
              <a:t>上記の江戸川区発出資料のリンク先</a:t>
            </a:r>
          </a:p>
          <a:p>
            <a:pPr lvl="1" algn="just"/>
            <a:r>
              <a:rPr lang="ja-JP" altLang="en-US" kern="100" dirty="0">
                <a:latin typeface="+mn-ea"/>
                <a:cs typeface="Times New Roman" panose="02020603050405020304" pitchFamily="18" charset="0"/>
              </a:rPr>
              <a:t>　　　</a:t>
            </a:r>
            <a:r>
              <a:rPr lang="ja-JP" altLang="en-US" dirty="0">
                <a:solidFill>
                  <a:srgbClr val="0070C0"/>
                </a:solidFill>
                <a:hlinkClick r:id="rId2">
                  <a:extLst>
                    <a:ext uri="{A12FA001-AC4F-418D-AE19-62706E023703}">
                      <ahyp:hlinkClr xmlns:ahyp="http://schemas.microsoft.com/office/drawing/2018/hyperlinkcolor" val="tx"/>
                    </a:ext>
                  </a:extLst>
                </a:hlinkClick>
              </a:rPr>
              <a:t>研修会・集団指導　江戸川区ホームページ </a:t>
            </a:r>
            <a:r>
              <a:rPr lang="en-US" altLang="ja-JP" dirty="0">
                <a:solidFill>
                  <a:srgbClr val="0070C0"/>
                </a:solidFill>
                <a:hlinkClick r:id="rId2">
                  <a:extLst>
                    <a:ext uri="{A12FA001-AC4F-418D-AE19-62706E023703}">
                      <ahyp:hlinkClr xmlns:ahyp="http://schemas.microsoft.com/office/drawing/2018/hyperlinkcolor" val="tx"/>
                    </a:ext>
                  </a:extLst>
                </a:hlinkClick>
              </a:rPr>
              <a:t>(city.edogawa.tokyo.jp)</a:t>
            </a:r>
            <a:r>
              <a:rPr lang="ja-JP" altLang="en-US" kern="100" dirty="0">
                <a:latin typeface="+mn-ea"/>
                <a:cs typeface="Times New Roman" panose="02020603050405020304" pitchFamily="18" charset="0"/>
              </a:rPr>
              <a:t>　　</a:t>
            </a:r>
            <a:endParaRPr lang="ja-JP" altLang="ja-JP" kern="100" dirty="0">
              <a:effectLst/>
              <a:latin typeface="+mn-ea"/>
              <a:cs typeface="Times New Roman" panose="02020603050405020304" pitchFamily="18" charset="0"/>
            </a:endParaRPr>
          </a:p>
          <a:p>
            <a:pPr marL="685800"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529995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rPr>
              <a:t>③　</a:t>
            </a:r>
            <a:r>
              <a:rPr lang="ja-JP" altLang="ja-JP" sz="3200" dirty="0">
                <a:solidFill>
                  <a:srgbClr val="0070C0"/>
                </a:solidFill>
                <a:effectLst/>
                <a:ea typeface="メイリオ" panose="020B0604030504040204" pitchFamily="50" charset="-128"/>
                <a:cs typeface="Times New Roman" panose="02020603050405020304" pitchFamily="18" charset="0"/>
              </a:rPr>
              <a:t>安全計画の策定</a:t>
            </a:r>
            <a:endParaRPr kumimoji="1" lang="ja-JP" altLang="en-US" sz="3200" dirty="0">
              <a:solidFill>
                <a:srgbClr val="0070C0"/>
              </a:solidFill>
            </a:endParaRPr>
          </a:p>
        </p:txBody>
      </p:sp>
      <p:sp>
        <p:nvSpPr>
          <p:cNvPr id="6" name="テキスト ボックス 5">
            <a:extLst>
              <a:ext uri="{FF2B5EF4-FFF2-40B4-BE49-F238E27FC236}">
                <a16:creationId xmlns:a16="http://schemas.microsoft.com/office/drawing/2014/main" id="{4F4AC5CF-D9A9-45EA-BDFB-FF6A64EE831C}"/>
              </a:ext>
            </a:extLst>
          </p:cNvPr>
          <p:cNvSpPr txBox="1"/>
          <p:nvPr/>
        </p:nvSpPr>
        <p:spPr>
          <a:xfrm>
            <a:off x="732182" y="1520689"/>
            <a:ext cx="8902148" cy="2862322"/>
          </a:xfrm>
          <a:prstGeom prst="rect">
            <a:avLst/>
          </a:prstGeom>
          <a:noFill/>
        </p:spPr>
        <p:txBody>
          <a:bodyPr wrap="square">
            <a:spAutoFit/>
          </a:bodyPr>
          <a:lstStyle/>
          <a:p>
            <a:pPr lvl="0" algn="just"/>
            <a:r>
              <a:rPr lang="ja-JP" altLang="en-US" sz="1800" kern="100" dirty="0">
                <a:solidFill>
                  <a:srgbClr val="FF0000"/>
                </a:solidFill>
                <a:effectLst/>
                <a:latin typeface="+mn-ea"/>
                <a:cs typeface="Times New Roman" panose="02020603050405020304" pitchFamily="18" charset="0"/>
              </a:rPr>
              <a:t>（２）</a:t>
            </a:r>
            <a:r>
              <a:rPr lang="ja-JP" altLang="ja-JP" sz="1800" kern="100" dirty="0">
                <a:solidFill>
                  <a:srgbClr val="FF0000"/>
                </a:solidFill>
                <a:effectLst/>
                <a:latin typeface="+mn-ea"/>
                <a:cs typeface="Times New Roman" panose="02020603050405020304" pitchFamily="18" charset="0"/>
              </a:rPr>
              <a:t>従業者に対する周知及び研修・訓練の実施</a:t>
            </a:r>
            <a:endParaRPr lang="ja-JP" altLang="ja-JP" sz="1050" kern="100" dirty="0">
              <a:solidFill>
                <a:srgbClr val="FF0000"/>
              </a:solidFill>
              <a:effectLst/>
              <a:latin typeface="+mn-ea"/>
              <a:cs typeface="Times New Roman" panose="02020603050405020304" pitchFamily="18" charset="0"/>
            </a:endParaRPr>
          </a:p>
          <a:p>
            <a:pPr marL="685800" algn="just"/>
            <a:r>
              <a:rPr lang="ja-JP" altLang="ja-JP" sz="1800" kern="100" dirty="0">
                <a:effectLst/>
                <a:latin typeface="+mn-ea"/>
                <a:cs typeface="Times New Roman" panose="02020603050405020304" pitchFamily="18" charset="0"/>
              </a:rPr>
              <a:t>従業者に対し、安全計画について周知するとともに、前項の研修及び訓練を</a:t>
            </a:r>
            <a:endParaRPr lang="ja-JP" altLang="en-US" sz="1800" kern="100" dirty="0">
              <a:effectLst/>
              <a:latin typeface="+mn-ea"/>
              <a:cs typeface="Times New Roman" panose="02020603050405020304" pitchFamily="18" charset="0"/>
            </a:endParaRPr>
          </a:p>
          <a:p>
            <a:pPr marL="685800" algn="just"/>
            <a:r>
              <a:rPr lang="ja-JP" altLang="ja-JP" sz="1800" kern="100" dirty="0">
                <a:effectLst/>
                <a:latin typeface="+mn-ea"/>
                <a:cs typeface="Times New Roman" panose="02020603050405020304" pitchFamily="18" charset="0"/>
              </a:rPr>
              <a:t>定期的に実施すること。</a:t>
            </a:r>
            <a:endParaRPr lang="ja-JP" altLang="ja-JP" sz="1050" kern="100" dirty="0">
              <a:effectLst/>
              <a:latin typeface="+mn-ea"/>
              <a:cs typeface="Times New Roman" panose="02020603050405020304" pitchFamily="18" charset="0"/>
            </a:endParaRPr>
          </a:p>
          <a:p>
            <a:pPr marL="685800"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lvl="0" algn="just"/>
            <a:r>
              <a:rPr lang="ja-JP" altLang="en-US" sz="1800" kern="100" dirty="0">
                <a:solidFill>
                  <a:srgbClr val="FF0000"/>
                </a:solidFill>
                <a:effectLst/>
                <a:latin typeface="+mn-ea"/>
                <a:cs typeface="Times New Roman" panose="02020603050405020304" pitchFamily="18" charset="0"/>
              </a:rPr>
              <a:t>（３）</a:t>
            </a:r>
            <a:r>
              <a:rPr lang="ja-JP" altLang="ja-JP" sz="1800" kern="100" dirty="0">
                <a:solidFill>
                  <a:srgbClr val="FF0000"/>
                </a:solidFill>
                <a:effectLst/>
                <a:latin typeface="+mn-ea"/>
                <a:cs typeface="Times New Roman" panose="02020603050405020304" pitchFamily="18" charset="0"/>
              </a:rPr>
              <a:t>保護者に対する安全計画に基づく取組内容等の周知</a:t>
            </a:r>
            <a:endParaRPr lang="ja-JP" altLang="ja-JP" sz="1050" kern="100" dirty="0">
              <a:solidFill>
                <a:srgbClr val="FF0000"/>
              </a:solidFill>
              <a:effectLst/>
              <a:latin typeface="+mn-ea"/>
              <a:cs typeface="Times New Roman" panose="02020603050405020304" pitchFamily="18" charset="0"/>
            </a:endParaRPr>
          </a:p>
          <a:p>
            <a:pPr marL="685800" algn="just"/>
            <a:r>
              <a:rPr lang="ja-JP" altLang="ja-JP" sz="1800" kern="100" dirty="0">
                <a:effectLst/>
                <a:latin typeface="+mn-ea"/>
                <a:cs typeface="Times New Roman" panose="02020603050405020304" pitchFamily="18" charset="0"/>
              </a:rPr>
              <a:t>障害児の安全の確保に関して保護者との連携が図られるよう、保護者に対し、安全計画に基づく取組の内容などについて周知すること。</a:t>
            </a:r>
            <a:endParaRPr lang="ja-JP" altLang="ja-JP" sz="1050" kern="100" dirty="0">
              <a:effectLst/>
              <a:latin typeface="+mn-ea"/>
              <a:cs typeface="Times New Roman" panose="02020603050405020304" pitchFamily="18" charset="0"/>
            </a:endParaRPr>
          </a:p>
          <a:p>
            <a:pPr marL="685800"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lvl="0" algn="just"/>
            <a:r>
              <a:rPr lang="ja-JP" altLang="en-US" sz="1800" kern="100" dirty="0">
                <a:solidFill>
                  <a:srgbClr val="FF0000"/>
                </a:solidFill>
                <a:effectLst/>
                <a:latin typeface="+mn-ea"/>
                <a:cs typeface="Times New Roman" panose="02020603050405020304" pitchFamily="18" charset="0"/>
              </a:rPr>
              <a:t>（４）</a:t>
            </a:r>
            <a:r>
              <a:rPr lang="ja-JP" altLang="ja-JP" sz="1800" kern="100" dirty="0">
                <a:solidFill>
                  <a:srgbClr val="FF0000"/>
                </a:solidFill>
                <a:effectLst/>
                <a:latin typeface="+mn-ea"/>
                <a:cs typeface="Times New Roman" panose="02020603050405020304" pitchFamily="18" charset="0"/>
              </a:rPr>
              <a:t>定期的な安全計画の見直し・変更</a:t>
            </a:r>
            <a:endParaRPr lang="ja-JP" altLang="ja-JP" sz="1050" kern="100" dirty="0">
              <a:solidFill>
                <a:srgbClr val="FF0000"/>
              </a:solidFill>
              <a:effectLst/>
              <a:latin typeface="+mn-ea"/>
              <a:cs typeface="Times New Roman" panose="02020603050405020304" pitchFamily="18" charset="0"/>
            </a:endParaRPr>
          </a:p>
          <a:p>
            <a:pPr marL="685800" algn="just"/>
            <a:r>
              <a:rPr lang="ja-JP" altLang="ja-JP" sz="1800" kern="100" dirty="0">
                <a:effectLst/>
                <a:latin typeface="+mn-ea"/>
                <a:cs typeface="Times New Roman" panose="02020603050405020304" pitchFamily="18" charset="0"/>
              </a:rPr>
              <a:t>定期的に安全計画の見直しを行い、必要に応じて安全計画の変更を行うこと。</a:t>
            </a:r>
            <a:endParaRPr lang="ja-JP" altLang="ja-JP" sz="105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3137444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08B023F-15A3-4AEC-AA42-7F591D0E09B5}"/>
              </a:ext>
            </a:extLst>
          </p:cNvPr>
          <p:cNvSpPr txBox="1"/>
          <p:nvPr/>
        </p:nvSpPr>
        <p:spPr>
          <a:xfrm>
            <a:off x="980662" y="2087463"/>
            <a:ext cx="10880033" cy="4770537"/>
          </a:xfrm>
          <a:prstGeom prst="rect">
            <a:avLst/>
          </a:prstGeom>
          <a:noFill/>
        </p:spPr>
        <p:txBody>
          <a:bodyPr wrap="square">
            <a:spAutoFit/>
          </a:bodyPr>
          <a:lstStyle/>
          <a:p>
            <a:r>
              <a:rPr lang="ja-JP" altLang="en-US" sz="5400" dirty="0">
                <a:solidFill>
                  <a:srgbClr val="0070C0"/>
                </a:solidFill>
                <a:effectLst/>
                <a:ea typeface="メイリオ" panose="020B0604030504040204" pitchFamily="50" charset="-128"/>
                <a:cs typeface="Times New Roman" panose="02020603050405020304" pitchFamily="18" charset="0"/>
              </a:rPr>
              <a:t>④</a:t>
            </a:r>
            <a:r>
              <a:rPr lang="ja-JP" altLang="ja-JP" sz="5400" dirty="0">
                <a:solidFill>
                  <a:srgbClr val="0070C0"/>
                </a:solidFill>
                <a:effectLst/>
                <a:ea typeface="メイリオ" panose="020B0604030504040204" pitchFamily="50" charset="-128"/>
                <a:cs typeface="Times New Roman" panose="02020603050405020304" pitchFamily="18" charset="0"/>
              </a:rPr>
              <a:t>送</a:t>
            </a:r>
            <a:r>
              <a:rPr lang="ja-JP" altLang="en-US" sz="5400" dirty="0">
                <a:solidFill>
                  <a:srgbClr val="0070C0"/>
                </a:solidFill>
                <a:effectLst/>
                <a:ea typeface="メイリオ" panose="020B0604030504040204" pitchFamily="50" charset="-128"/>
                <a:cs typeface="Times New Roman" panose="02020603050405020304" pitchFamily="18" charset="0"/>
              </a:rPr>
              <a:t>迎</a:t>
            </a:r>
            <a:r>
              <a:rPr lang="ja-JP" altLang="ja-JP" sz="5400" dirty="0">
                <a:solidFill>
                  <a:srgbClr val="0070C0"/>
                </a:solidFill>
                <a:effectLst/>
                <a:ea typeface="メイリオ" panose="020B0604030504040204" pitchFamily="50" charset="-128"/>
                <a:cs typeface="Times New Roman" panose="02020603050405020304" pitchFamily="18" charset="0"/>
              </a:rPr>
              <a:t>車両における安全装置の</a:t>
            </a:r>
            <a:endParaRPr lang="en-US" altLang="ja-JP" sz="5400" dirty="0">
              <a:solidFill>
                <a:srgbClr val="0070C0"/>
              </a:solidFill>
              <a:effectLst/>
              <a:ea typeface="メイリオ" panose="020B0604030504040204" pitchFamily="50" charset="-128"/>
              <a:cs typeface="Times New Roman" panose="02020603050405020304" pitchFamily="18" charset="0"/>
            </a:endParaRPr>
          </a:p>
          <a:p>
            <a:r>
              <a:rPr lang="ja-JP" altLang="en-US" sz="5400" dirty="0">
                <a:solidFill>
                  <a:srgbClr val="0070C0"/>
                </a:solidFill>
                <a:ea typeface="メイリオ" panose="020B0604030504040204" pitchFamily="50" charset="-128"/>
                <a:cs typeface="Times New Roman" panose="02020603050405020304" pitchFamily="18" charset="0"/>
              </a:rPr>
              <a:t>　　</a:t>
            </a:r>
            <a:r>
              <a:rPr lang="ja-JP" altLang="ja-JP" sz="5400" dirty="0">
                <a:solidFill>
                  <a:srgbClr val="0070C0"/>
                </a:solidFill>
                <a:effectLst/>
                <a:ea typeface="メイリオ" panose="020B0604030504040204" pitchFamily="50" charset="-128"/>
                <a:cs typeface="Times New Roman" panose="02020603050405020304" pitchFamily="18" charset="0"/>
              </a:rPr>
              <a:t>設備義務化等について</a:t>
            </a:r>
            <a:endParaRPr lang="en-US" altLang="ja-JP" sz="5400" dirty="0">
              <a:solidFill>
                <a:srgbClr val="0070C0"/>
              </a:solidFill>
              <a:effectLst/>
              <a:ea typeface="メイリオ" panose="020B0604030504040204" pitchFamily="50" charset="-128"/>
              <a:cs typeface="Times New Roman" panose="02020603050405020304" pitchFamily="18" charset="0"/>
            </a:endParaRPr>
          </a:p>
          <a:p>
            <a:r>
              <a:rPr kumimoji="1" lang="ja-JP" altLang="en-US" sz="4400" dirty="0">
                <a:solidFill>
                  <a:schemeClr val="accent2"/>
                </a:solidFill>
              </a:rPr>
              <a:t>（児童発達支援センター、</a:t>
            </a:r>
            <a:endParaRPr kumimoji="1" lang="en-US" altLang="ja-JP" sz="4400" dirty="0">
              <a:solidFill>
                <a:schemeClr val="accent2"/>
              </a:solidFill>
            </a:endParaRPr>
          </a:p>
          <a:p>
            <a:r>
              <a:rPr kumimoji="1" lang="ja-JP" altLang="en-US" sz="4400" dirty="0">
                <a:solidFill>
                  <a:schemeClr val="accent2"/>
                </a:solidFill>
              </a:rPr>
              <a:t>　児童発達支援、放課後等デイサービス）</a:t>
            </a:r>
            <a:endParaRPr kumimoji="1" lang="en-US" altLang="ja-JP" sz="4400" dirty="0">
              <a:solidFill>
                <a:schemeClr val="accent2"/>
              </a:solidFill>
            </a:endParaRPr>
          </a:p>
          <a:p>
            <a:endParaRPr lang="en-US" altLang="ja-JP" sz="5400" dirty="0">
              <a:effectLst/>
              <a:ea typeface="メイリオ" panose="020B0604030504040204" pitchFamily="50" charset="-128"/>
              <a:cs typeface="Times New Roman" panose="02020603050405020304" pitchFamily="18" charset="0"/>
            </a:endParaRPr>
          </a:p>
          <a:p>
            <a:endParaRPr lang="ja-JP" altLang="en-US" sz="5400" dirty="0"/>
          </a:p>
        </p:txBody>
      </p:sp>
    </p:spTree>
    <p:extLst>
      <p:ext uri="{BB962C8B-B14F-4D97-AF65-F5344CB8AC3E}">
        <p14:creationId xmlns:p14="http://schemas.microsoft.com/office/powerpoint/2010/main" val="288704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5" name="テキスト ボックス 4">
            <a:extLst>
              <a:ext uri="{FF2B5EF4-FFF2-40B4-BE49-F238E27FC236}">
                <a16:creationId xmlns:a16="http://schemas.microsoft.com/office/drawing/2014/main" id="{3B08DCC2-6692-4079-80EF-FBCB01E05AD5}"/>
              </a:ext>
            </a:extLst>
          </p:cNvPr>
          <p:cNvSpPr txBox="1"/>
          <p:nvPr/>
        </p:nvSpPr>
        <p:spPr>
          <a:xfrm>
            <a:off x="884582" y="1901619"/>
            <a:ext cx="9293088" cy="3300904"/>
          </a:xfrm>
          <a:prstGeom prst="rect">
            <a:avLst/>
          </a:prstGeom>
          <a:noFill/>
        </p:spPr>
        <p:txBody>
          <a:bodyPr wrap="square">
            <a:spAutoFit/>
          </a:bodyPr>
          <a:lstStyle/>
          <a:p>
            <a:pPr marL="228600" algn="just"/>
            <a:r>
              <a:rPr lang="ja-JP" altLang="ja-JP" sz="1800" kern="100" dirty="0">
                <a:effectLst/>
                <a:latin typeface="+mn-ea"/>
                <a:cs typeface="Times New Roman" panose="02020603050405020304" pitchFamily="18" charset="0"/>
              </a:rPr>
              <a:t>令和</a:t>
            </a:r>
            <a:r>
              <a:rPr lang="ja-JP" altLang="en-US" sz="1800" kern="100" dirty="0">
                <a:effectLst/>
                <a:latin typeface="+mn-ea"/>
                <a:cs typeface="Times New Roman" panose="02020603050405020304" pitchFamily="18" charset="0"/>
              </a:rPr>
              <a:t>５</a:t>
            </a:r>
            <a:r>
              <a:rPr lang="ja-JP" altLang="ja-JP" sz="1800" kern="100" dirty="0">
                <a:effectLst/>
                <a:latin typeface="+mn-ea"/>
                <a:cs typeface="Times New Roman" panose="02020603050405020304" pitchFamily="18" charset="0"/>
              </a:rPr>
              <a:t>年</a:t>
            </a:r>
            <a:r>
              <a:rPr lang="ja-JP" altLang="en-US" sz="1800" kern="100" dirty="0">
                <a:effectLst/>
                <a:latin typeface="+mn-ea"/>
                <a:cs typeface="Times New Roman" panose="02020603050405020304" pitchFamily="18" charset="0"/>
              </a:rPr>
              <a:t>４月１日より</a:t>
            </a:r>
            <a:r>
              <a:rPr lang="ja-JP" altLang="ja-JP" sz="1800" kern="100" dirty="0">
                <a:effectLst/>
                <a:latin typeface="+mn-ea"/>
                <a:cs typeface="Times New Roman" panose="02020603050405020304" pitchFamily="18" charset="0"/>
              </a:rPr>
              <a:t>、送迎時の児童の見落としを防止するため、送迎車両へブザー等の安全装置</a:t>
            </a:r>
            <a:r>
              <a:rPr lang="ja-JP" altLang="en-US" sz="1800" kern="100" dirty="0">
                <a:effectLst/>
                <a:latin typeface="+mn-ea"/>
                <a:cs typeface="Times New Roman" panose="02020603050405020304" pitchFamily="18" charset="0"/>
              </a:rPr>
              <a:t>の設置</a:t>
            </a:r>
            <a:r>
              <a:rPr lang="ja-JP" altLang="ja-JP" sz="1800" kern="100" dirty="0">
                <a:effectLst/>
                <a:latin typeface="+mn-ea"/>
                <a:cs typeface="Times New Roman" panose="02020603050405020304" pitchFamily="18" charset="0"/>
              </a:rPr>
              <a:t>が義務付けられた。</a:t>
            </a:r>
            <a:endParaRPr lang="ja-JP" altLang="en-US" sz="1800" kern="100" dirty="0">
              <a:effectLst/>
              <a:latin typeface="+mn-ea"/>
              <a:cs typeface="Times New Roman" panose="02020603050405020304" pitchFamily="18" charset="0"/>
            </a:endParaRPr>
          </a:p>
          <a:p>
            <a:pPr marL="228600" algn="just"/>
            <a:endParaRPr lang="ja-JP" altLang="ja-JP" sz="1050" kern="100" dirty="0">
              <a:effectLst/>
              <a:latin typeface="+mn-ea"/>
              <a:cs typeface="Times New Roman" panose="02020603050405020304" pitchFamily="18" charset="0"/>
            </a:endParaRPr>
          </a:p>
          <a:p>
            <a:pPr marL="228600" algn="just"/>
            <a:r>
              <a:rPr lang="en-US" altLang="ja-JP" sz="1800" kern="100" dirty="0">
                <a:effectLst/>
                <a:latin typeface="+mn-ea"/>
                <a:cs typeface="Times New Roman" panose="02020603050405020304" pitchFamily="18" charset="0"/>
              </a:rPr>
              <a:t>&lt;</a:t>
            </a:r>
            <a:r>
              <a:rPr lang="ja-JP" altLang="ja-JP" sz="1800" kern="100" dirty="0">
                <a:effectLst/>
                <a:latin typeface="+mn-ea"/>
                <a:cs typeface="Times New Roman" panose="02020603050405020304" pitchFamily="18" charset="0"/>
              </a:rPr>
              <a:t>経過措置</a:t>
            </a:r>
            <a:r>
              <a:rPr lang="en-US" altLang="ja-JP" sz="1800" kern="100" dirty="0">
                <a:effectLst/>
                <a:latin typeface="+mn-ea"/>
                <a:cs typeface="Times New Roman" panose="02020603050405020304" pitchFamily="18" charset="0"/>
              </a:rPr>
              <a:t>&gt;</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　令和</a:t>
            </a:r>
            <a:r>
              <a:rPr lang="ja-JP" altLang="en-US" sz="1800" kern="100" dirty="0">
                <a:effectLst/>
                <a:latin typeface="+mn-ea"/>
                <a:cs typeface="Times New Roman" panose="02020603050405020304" pitchFamily="18" charset="0"/>
              </a:rPr>
              <a:t>６年３月</a:t>
            </a:r>
            <a:r>
              <a:rPr lang="en-US" altLang="ja-JP" sz="1800" kern="100" dirty="0">
                <a:effectLst/>
                <a:latin typeface="+mn-ea"/>
                <a:cs typeface="Times New Roman" panose="02020603050405020304" pitchFamily="18" charset="0"/>
              </a:rPr>
              <a:t>31</a:t>
            </a:r>
            <a:r>
              <a:rPr lang="ja-JP" altLang="ja-JP" sz="1800" kern="100" dirty="0">
                <a:effectLst/>
                <a:latin typeface="+mn-ea"/>
                <a:cs typeface="Times New Roman" panose="02020603050405020304" pitchFamily="18" charset="0"/>
              </a:rPr>
              <a:t>日までの間、安全装置の設置が難しい場合は、車内の安全確認を実施する等の代替措置を講ずることとして差し支えない。</a:t>
            </a:r>
            <a:endParaRPr lang="ja-JP" altLang="ja-JP" sz="1050" kern="100" dirty="0">
              <a:effectLst/>
              <a:latin typeface="+mn-ea"/>
              <a:cs typeface="Times New Roman" panose="02020603050405020304" pitchFamily="18" charset="0"/>
            </a:endParaRPr>
          </a:p>
          <a:p>
            <a:pPr marL="228600"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　経過措置期間にかかわらず、車内置き去りによる熱中症等のリスクがさらに上昇すること等、こどもの安全を第一に考え、</a:t>
            </a:r>
            <a:r>
              <a:rPr lang="ja-JP" altLang="ja-JP" sz="1800" u="sng" kern="100" dirty="0">
                <a:effectLst/>
                <a:latin typeface="+mn-ea"/>
                <a:cs typeface="Times New Roman" panose="02020603050405020304" pitchFamily="18" charset="0"/>
              </a:rPr>
              <a:t>極力早期の安全装置の設置をご検討ください</a:t>
            </a:r>
            <a:r>
              <a:rPr lang="ja-JP" altLang="ja-JP" sz="1800" kern="100" dirty="0">
                <a:effectLst/>
                <a:latin typeface="+mn-ea"/>
                <a:cs typeface="Times New Roman" panose="02020603050405020304" pitchFamily="18" charset="0"/>
              </a:rPr>
              <a:t>。</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　なお、やむを得ず安全装置が装備できていない間も、運転席に確認を促すチェックシートを備え付けるとともに、車体後方にこどもの所在確認を行ったことを記録する書面を備えるなどの代替措置を徹底してください。</a:t>
            </a:r>
            <a:endParaRPr lang="ja-JP" altLang="ja-JP" sz="105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6094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16F8B8-3778-4F87-BD93-C6A8283D1F46}"/>
              </a:ext>
            </a:extLst>
          </p:cNvPr>
          <p:cNvSpPr>
            <a:spLocks noGrp="1"/>
          </p:cNvSpPr>
          <p:nvPr>
            <p:ph type="ctrTitle"/>
          </p:nvPr>
        </p:nvSpPr>
        <p:spPr>
          <a:xfrm>
            <a:off x="437323" y="281761"/>
            <a:ext cx="9452481" cy="709727"/>
          </a:xfrm>
        </p:spPr>
        <p:txBody>
          <a:bodyPr/>
          <a:lstStyle/>
          <a:p>
            <a:r>
              <a:rPr kumimoji="1" lang="ja-JP" altLang="en-US" sz="4000" b="1" dirty="0">
                <a:solidFill>
                  <a:srgbClr val="0070C0"/>
                </a:solidFill>
              </a:rPr>
              <a:t>令和６年４月に義務化される事項の概要</a:t>
            </a:r>
          </a:p>
        </p:txBody>
      </p:sp>
      <p:graphicFrame>
        <p:nvGraphicFramePr>
          <p:cNvPr id="4" name="表 4">
            <a:extLst>
              <a:ext uri="{FF2B5EF4-FFF2-40B4-BE49-F238E27FC236}">
                <a16:creationId xmlns:a16="http://schemas.microsoft.com/office/drawing/2014/main" id="{2EBF93CD-B351-4FDC-A540-63E7E3E5D547}"/>
              </a:ext>
            </a:extLst>
          </p:cNvPr>
          <p:cNvGraphicFramePr>
            <a:graphicFrameLocks noGrp="1"/>
          </p:cNvGraphicFramePr>
          <p:nvPr>
            <p:extLst>
              <p:ext uri="{D42A27DB-BD31-4B8C-83A1-F6EECF244321}">
                <p14:modId xmlns:p14="http://schemas.microsoft.com/office/powerpoint/2010/main" val="2332705289"/>
              </p:ext>
            </p:extLst>
          </p:nvPr>
        </p:nvGraphicFramePr>
        <p:xfrm>
          <a:off x="437323" y="1181279"/>
          <a:ext cx="11396868" cy="5394960"/>
        </p:xfrm>
        <a:graphic>
          <a:graphicData uri="http://schemas.openxmlformats.org/drawingml/2006/table">
            <a:tbl>
              <a:tblPr firstRow="1" bandRow="1">
                <a:tableStyleId>{00A15C55-8517-42AA-B614-E9B94910E393}</a:tableStyleId>
              </a:tblPr>
              <a:tblGrid>
                <a:gridCol w="430070">
                  <a:extLst>
                    <a:ext uri="{9D8B030D-6E8A-4147-A177-3AD203B41FA5}">
                      <a16:colId xmlns:a16="http://schemas.microsoft.com/office/drawing/2014/main" val="324490074"/>
                    </a:ext>
                  </a:extLst>
                </a:gridCol>
                <a:gridCol w="2095998">
                  <a:extLst>
                    <a:ext uri="{9D8B030D-6E8A-4147-A177-3AD203B41FA5}">
                      <a16:colId xmlns:a16="http://schemas.microsoft.com/office/drawing/2014/main" val="3473871369"/>
                    </a:ext>
                  </a:extLst>
                </a:gridCol>
                <a:gridCol w="2125445">
                  <a:extLst>
                    <a:ext uri="{9D8B030D-6E8A-4147-A177-3AD203B41FA5}">
                      <a16:colId xmlns:a16="http://schemas.microsoft.com/office/drawing/2014/main" val="3654120889"/>
                    </a:ext>
                  </a:extLst>
                </a:gridCol>
                <a:gridCol w="3867392">
                  <a:extLst>
                    <a:ext uri="{9D8B030D-6E8A-4147-A177-3AD203B41FA5}">
                      <a16:colId xmlns:a16="http://schemas.microsoft.com/office/drawing/2014/main" val="1581713039"/>
                    </a:ext>
                  </a:extLst>
                </a:gridCol>
                <a:gridCol w="1364566">
                  <a:extLst>
                    <a:ext uri="{9D8B030D-6E8A-4147-A177-3AD203B41FA5}">
                      <a16:colId xmlns:a16="http://schemas.microsoft.com/office/drawing/2014/main" val="2458548626"/>
                    </a:ext>
                  </a:extLst>
                </a:gridCol>
                <a:gridCol w="1513397">
                  <a:extLst>
                    <a:ext uri="{9D8B030D-6E8A-4147-A177-3AD203B41FA5}">
                      <a16:colId xmlns:a16="http://schemas.microsoft.com/office/drawing/2014/main" val="166093086"/>
                    </a:ext>
                  </a:extLst>
                </a:gridCol>
              </a:tblGrid>
              <a:tr h="380267">
                <a:tc>
                  <a:txBody>
                    <a:bodyPr/>
                    <a:lstStyle/>
                    <a:p>
                      <a:endParaRPr kumimoji="1" lang="ja-JP" altLang="en-US" dirty="0"/>
                    </a:p>
                  </a:txBody>
                  <a:tcPr/>
                </a:tc>
                <a:tc>
                  <a:txBody>
                    <a:bodyPr/>
                    <a:lstStyle/>
                    <a:p>
                      <a:pPr algn="ctr"/>
                      <a:r>
                        <a:rPr kumimoji="1" lang="ja-JP" altLang="en-US" dirty="0"/>
                        <a:t>項目</a:t>
                      </a:r>
                    </a:p>
                  </a:txBody>
                  <a:tcPr anchor="ctr"/>
                </a:tc>
                <a:tc>
                  <a:txBody>
                    <a:bodyPr/>
                    <a:lstStyle/>
                    <a:p>
                      <a:pPr algn="ctr"/>
                      <a:r>
                        <a:rPr kumimoji="1" lang="ja-JP" altLang="en-US" dirty="0"/>
                        <a:t>対象サービス</a:t>
                      </a:r>
                    </a:p>
                  </a:txBody>
                  <a:tcPr anchor="ctr"/>
                </a:tc>
                <a:tc>
                  <a:txBody>
                    <a:bodyPr/>
                    <a:lstStyle/>
                    <a:p>
                      <a:pPr algn="ctr"/>
                      <a:r>
                        <a:rPr kumimoji="1" lang="ja-JP" altLang="en-US" dirty="0"/>
                        <a:t>内容</a:t>
                      </a:r>
                    </a:p>
                  </a:txBody>
                  <a:tcPr anchor="ctr"/>
                </a:tc>
                <a:tc>
                  <a:txBody>
                    <a:bodyPr/>
                    <a:lstStyle/>
                    <a:p>
                      <a:pPr algn="ctr"/>
                      <a:r>
                        <a:rPr kumimoji="1" lang="ja-JP" altLang="en-US" dirty="0"/>
                        <a:t>経過措置</a:t>
                      </a:r>
                    </a:p>
                    <a:p>
                      <a:pPr algn="ctr"/>
                      <a:r>
                        <a:rPr kumimoji="1" lang="ja-JP" altLang="en-US" dirty="0"/>
                        <a:t>期間</a:t>
                      </a:r>
                    </a:p>
                  </a:txBody>
                  <a:tcPr anchor="ctr"/>
                </a:tc>
                <a:tc>
                  <a:txBody>
                    <a:bodyPr/>
                    <a:lstStyle/>
                    <a:p>
                      <a:pPr algn="ctr"/>
                      <a:r>
                        <a:rPr kumimoji="1" lang="ja-JP" altLang="en-US" dirty="0"/>
                        <a:t>義務化</a:t>
                      </a:r>
                    </a:p>
                    <a:p>
                      <a:pPr algn="ctr"/>
                      <a:r>
                        <a:rPr kumimoji="1" lang="ja-JP" altLang="en-US" dirty="0"/>
                        <a:t>開始時期</a:t>
                      </a:r>
                    </a:p>
                  </a:txBody>
                  <a:tcPr anchor="ctr"/>
                </a:tc>
                <a:extLst>
                  <a:ext uri="{0D108BD9-81ED-4DB2-BD59-A6C34878D82A}">
                    <a16:rowId xmlns:a16="http://schemas.microsoft.com/office/drawing/2014/main" val="1361122911"/>
                  </a:ext>
                </a:extLst>
              </a:tr>
              <a:tr h="1128443">
                <a:tc>
                  <a:txBody>
                    <a:bodyPr/>
                    <a:lstStyle/>
                    <a:p>
                      <a:r>
                        <a:rPr kumimoji="1" lang="ja-JP" altLang="en-US" dirty="0"/>
                        <a:t>１</a:t>
                      </a:r>
                    </a:p>
                  </a:txBody>
                  <a:tcPr anchor="ctr"/>
                </a:tc>
                <a:tc>
                  <a:txBody>
                    <a:bodyPr/>
                    <a:lstStyle/>
                    <a:p>
                      <a:pPr algn="ctr"/>
                      <a:r>
                        <a:rPr kumimoji="1" lang="ja-JP" altLang="en-US" dirty="0">
                          <a:latin typeface="+mn-ea"/>
                          <a:ea typeface="+mn-ea"/>
                        </a:rPr>
                        <a:t>感染症対策の強化</a:t>
                      </a:r>
                    </a:p>
                  </a:txBody>
                  <a:tcPr anchor="ctr"/>
                </a:tc>
                <a:tc>
                  <a:txBody>
                    <a:bodyPr/>
                    <a:lstStyle/>
                    <a:p>
                      <a:pPr algn="ctr"/>
                      <a:r>
                        <a:rPr kumimoji="1" lang="ja-JP" altLang="en-US" dirty="0">
                          <a:latin typeface="+mn-ea"/>
                          <a:ea typeface="+mn-ea"/>
                        </a:rPr>
                        <a:t>全サービス</a:t>
                      </a:r>
                    </a:p>
                  </a:txBody>
                  <a:tcPr anchor="ctr"/>
                </a:tc>
                <a:tc>
                  <a:txBody>
                    <a:bodyPr/>
                    <a:lstStyle/>
                    <a:p>
                      <a:r>
                        <a:rPr kumimoji="1" lang="ja-JP" altLang="en-US" dirty="0">
                          <a:latin typeface="+mn-ea"/>
                          <a:ea typeface="+mn-ea"/>
                        </a:rPr>
                        <a:t>①委員会の開催</a:t>
                      </a:r>
                    </a:p>
                    <a:p>
                      <a:r>
                        <a:rPr kumimoji="1" lang="ja-JP" altLang="en-US" dirty="0">
                          <a:latin typeface="+mn-ea"/>
                          <a:ea typeface="+mn-ea"/>
                        </a:rPr>
                        <a:t>②指針の整備</a:t>
                      </a:r>
                    </a:p>
                    <a:p>
                      <a:r>
                        <a:rPr kumimoji="1" lang="ja-JP" altLang="en-US" dirty="0">
                          <a:latin typeface="+mn-ea"/>
                          <a:ea typeface="+mn-ea"/>
                        </a:rPr>
                        <a:t>③研修の実施</a:t>
                      </a:r>
                    </a:p>
                    <a:p>
                      <a:r>
                        <a:rPr kumimoji="1" lang="ja-JP" altLang="en-US" dirty="0">
                          <a:latin typeface="+mn-ea"/>
                          <a:ea typeface="+mn-ea"/>
                        </a:rPr>
                        <a:t>④訓練（シミュレーション）の実施</a:t>
                      </a:r>
                    </a:p>
                  </a:txBody>
                  <a:tcPr anchor="ctr"/>
                </a:tc>
                <a:tc>
                  <a:txBody>
                    <a:bodyPr/>
                    <a:lstStyle/>
                    <a:p>
                      <a:r>
                        <a:rPr kumimoji="1" lang="en-US" altLang="ja-JP" dirty="0">
                          <a:latin typeface="+mn-ea"/>
                          <a:ea typeface="+mn-ea"/>
                        </a:rPr>
                        <a:t>R3.4.1</a:t>
                      </a:r>
                      <a:r>
                        <a:rPr kumimoji="1" lang="ja-JP" altLang="en-US" dirty="0">
                          <a:latin typeface="+mn-ea"/>
                          <a:ea typeface="+mn-ea"/>
                        </a:rPr>
                        <a:t>～</a:t>
                      </a:r>
                      <a:r>
                        <a:rPr kumimoji="1" lang="en-US" altLang="ja-JP" dirty="0">
                          <a:latin typeface="+mn-ea"/>
                          <a:ea typeface="+mn-ea"/>
                        </a:rPr>
                        <a:t>R6.3.31</a:t>
                      </a:r>
                      <a:endParaRPr kumimoji="1" lang="ja-JP" altLang="en-US" dirty="0">
                        <a:latin typeface="+mn-ea"/>
                        <a:ea typeface="+mn-ea"/>
                      </a:endParaRPr>
                    </a:p>
                  </a:txBody>
                  <a:tcPr anchor="ctr"/>
                </a:tc>
                <a:tc>
                  <a:txBody>
                    <a:bodyPr/>
                    <a:lstStyle/>
                    <a:p>
                      <a:endParaRPr kumimoji="1" lang="ja-JP" altLang="en-US" dirty="0">
                        <a:latin typeface="+mn-ea"/>
                        <a:ea typeface="+mn-ea"/>
                      </a:endParaRPr>
                    </a:p>
                    <a:p>
                      <a:r>
                        <a:rPr kumimoji="1" lang="en-US" altLang="ja-JP" dirty="0">
                          <a:latin typeface="+mn-ea"/>
                          <a:ea typeface="+mn-ea"/>
                        </a:rPr>
                        <a:t>R6.4.1</a:t>
                      </a:r>
                      <a:r>
                        <a:rPr kumimoji="1" lang="ja-JP" altLang="en-US" dirty="0">
                          <a:latin typeface="+mn-ea"/>
                          <a:ea typeface="+mn-ea"/>
                        </a:rPr>
                        <a:t>～</a:t>
                      </a:r>
                    </a:p>
                  </a:txBody>
                  <a:tcPr anchor="ctr"/>
                </a:tc>
                <a:extLst>
                  <a:ext uri="{0D108BD9-81ED-4DB2-BD59-A6C34878D82A}">
                    <a16:rowId xmlns:a16="http://schemas.microsoft.com/office/drawing/2014/main" val="3588000399"/>
                  </a:ext>
                </a:extLst>
              </a:tr>
              <a:tr h="613709">
                <a:tc>
                  <a:txBody>
                    <a:bodyPr/>
                    <a:lstStyle/>
                    <a:p>
                      <a:r>
                        <a:rPr kumimoji="1" lang="ja-JP" altLang="en-US" dirty="0"/>
                        <a:t>２</a:t>
                      </a:r>
                    </a:p>
                  </a:txBody>
                  <a:tcPr anchor="ctr"/>
                </a:tc>
                <a:tc>
                  <a:txBody>
                    <a:bodyPr/>
                    <a:lstStyle/>
                    <a:p>
                      <a:r>
                        <a:rPr kumimoji="1" lang="ja-JP" altLang="en-US" dirty="0">
                          <a:latin typeface="+mn-ea"/>
                          <a:ea typeface="+mn-ea"/>
                        </a:rPr>
                        <a:t>感染症・非常災害発生時の業務継続計画に向けた取組の強化</a:t>
                      </a:r>
                    </a:p>
                  </a:txBody>
                  <a:tcPr anchor="ctr"/>
                </a:tc>
                <a:tc>
                  <a:txBody>
                    <a:bodyPr/>
                    <a:lstStyle/>
                    <a:p>
                      <a:pPr algn="ctr"/>
                      <a:r>
                        <a:rPr kumimoji="1" lang="ja-JP" altLang="en-US" dirty="0">
                          <a:latin typeface="+mn-ea"/>
                          <a:ea typeface="+mn-ea"/>
                        </a:rPr>
                        <a:t>全サービス</a:t>
                      </a:r>
                    </a:p>
                  </a:txBody>
                  <a:tcPr anchor="ctr"/>
                </a:tc>
                <a:tc>
                  <a:txBody>
                    <a:bodyPr/>
                    <a:lstStyle/>
                    <a:p>
                      <a:r>
                        <a:rPr kumimoji="1" lang="ja-JP" altLang="en-US" dirty="0">
                          <a:latin typeface="+mn-ea"/>
                          <a:ea typeface="+mn-ea"/>
                        </a:rPr>
                        <a:t>①業務継続に向けた計画等の策定</a:t>
                      </a:r>
                    </a:p>
                    <a:p>
                      <a:r>
                        <a:rPr kumimoji="1" lang="ja-JP" altLang="en-US" dirty="0">
                          <a:latin typeface="+mn-ea"/>
                          <a:ea typeface="+mn-ea"/>
                        </a:rPr>
                        <a:t>②研修の実施</a:t>
                      </a:r>
                    </a:p>
                    <a:p>
                      <a:r>
                        <a:rPr kumimoji="1" lang="ja-JP" altLang="en-US" dirty="0">
                          <a:latin typeface="+mn-ea"/>
                          <a:ea typeface="+mn-ea"/>
                        </a:rPr>
                        <a:t>③訓練（シミュレーション）の実施</a:t>
                      </a:r>
                      <a:endParaRPr kumimoji="1" lang="en-US" altLang="ja-JP" dirty="0">
                        <a:latin typeface="+mn-ea"/>
                        <a:ea typeface="+mn-ea"/>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R3.4.1</a:t>
                      </a:r>
                      <a:r>
                        <a:rPr kumimoji="1" lang="ja-JP" altLang="en-US" dirty="0">
                          <a:latin typeface="+mn-ea"/>
                          <a:ea typeface="+mn-ea"/>
                        </a:rPr>
                        <a:t>～</a:t>
                      </a:r>
                      <a:r>
                        <a:rPr kumimoji="1" lang="en-US" altLang="ja-JP" dirty="0">
                          <a:latin typeface="+mn-ea"/>
                          <a:ea typeface="+mn-ea"/>
                        </a:rPr>
                        <a:t>R6.3.31</a:t>
                      </a:r>
                      <a:endParaRPr kumimoji="1" lang="ja-JP" altLang="en-US" dirty="0">
                        <a:latin typeface="+mn-ea"/>
                        <a:ea typeface="+mn-ea"/>
                      </a:endParaRPr>
                    </a:p>
                    <a:p>
                      <a:endParaRPr kumimoji="1" lang="ja-JP" altLang="en-US" dirty="0">
                        <a:latin typeface="+mn-ea"/>
                        <a:ea typeface="+mn-ea"/>
                      </a:endParaRPr>
                    </a:p>
                  </a:txBody>
                  <a:tcPr anchor="ctr"/>
                </a:tc>
                <a:tc>
                  <a:txBody>
                    <a:bodyPr/>
                    <a:lstStyle/>
                    <a:p>
                      <a:endParaRPr kumimoji="1" lang="ja-JP" altLang="en-US" dirty="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R6.4.1</a:t>
                      </a:r>
                      <a:r>
                        <a:rPr kumimoji="1" lang="ja-JP" altLang="en-US" dirty="0">
                          <a:latin typeface="+mn-ea"/>
                          <a:ea typeface="+mn-ea"/>
                        </a:rPr>
                        <a:t>～</a:t>
                      </a:r>
                    </a:p>
                    <a:p>
                      <a:endParaRPr kumimoji="1" lang="ja-JP" altLang="en-US" dirty="0">
                        <a:latin typeface="+mn-ea"/>
                        <a:ea typeface="+mn-ea"/>
                      </a:endParaRPr>
                    </a:p>
                  </a:txBody>
                  <a:tcPr anchor="ctr"/>
                </a:tc>
                <a:extLst>
                  <a:ext uri="{0D108BD9-81ED-4DB2-BD59-A6C34878D82A}">
                    <a16:rowId xmlns:a16="http://schemas.microsoft.com/office/drawing/2014/main" val="4168363778"/>
                  </a:ext>
                </a:extLst>
              </a:tr>
              <a:tr h="1128443">
                <a:tc>
                  <a:txBody>
                    <a:bodyPr/>
                    <a:lstStyle/>
                    <a:p>
                      <a:r>
                        <a:rPr kumimoji="1" lang="ja-JP" altLang="en-US" dirty="0"/>
                        <a:t>３</a:t>
                      </a:r>
                    </a:p>
                  </a:txBody>
                  <a:tcPr anchor="ctr"/>
                </a:tc>
                <a:tc>
                  <a:txBody>
                    <a:bodyPr/>
                    <a:lstStyle/>
                    <a:p>
                      <a:r>
                        <a:rPr kumimoji="1" lang="ja-JP" altLang="en-US" dirty="0">
                          <a:latin typeface="+mn-ea"/>
                          <a:ea typeface="+mn-ea"/>
                        </a:rPr>
                        <a:t>安全計画の策定</a:t>
                      </a:r>
                    </a:p>
                  </a:txBody>
                  <a:tcPr anchor="ctr"/>
                </a:tc>
                <a:tc>
                  <a:txBody>
                    <a:bodyPr/>
                    <a:lstStyle/>
                    <a:p>
                      <a:pPr algn="ctr"/>
                      <a:r>
                        <a:rPr kumimoji="1" lang="ja-JP" altLang="en-US" dirty="0">
                          <a:latin typeface="+mn-ea"/>
                          <a:ea typeface="+mn-ea"/>
                        </a:rPr>
                        <a:t>全ての障害児通所支援事業所、障害児入所施設</a:t>
                      </a:r>
                    </a:p>
                  </a:txBody>
                  <a:tcPr anchor="ctr"/>
                </a:tc>
                <a:tc>
                  <a:txBody>
                    <a:bodyPr/>
                    <a:lstStyle/>
                    <a:p>
                      <a:r>
                        <a:rPr kumimoji="1" lang="ja-JP" altLang="en-US" dirty="0">
                          <a:latin typeface="+mn-ea"/>
                          <a:ea typeface="+mn-ea"/>
                        </a:rPr>
                        <a:t>①事業所の設備の安全点検</a:t>
                      </a:r>
                    </a:p>
                    <a:p>
                      <a:r>
                        <a:rPr kumimoji="1" lang="ja-JP" altLang="en-US" dirty="0">
                          <a:latin typeface="+mn-ea"/>
                          <a:ea typeface="+mn-ea"/>
                        </a:rPr>
                        <a:t>②安全計画の策定</a:t>
                      </a:r>
                    </a:p>
                    <a:p>
                      <a:r>
                        <a:rPr kumimoji="1" lang="ja-JP" altLang="en-US" dirty="0">
                          <a:latin typeface="+mn-ea"/>
                          <a:ea typeface="+mn-ea"/>
                        </a:rPr>
                        <a:t>③従業者への研修及び訓練の実施</a:t>
                      </a:r>
                    </a:p>
                    <a:p>
                      <a:r>
                        <a:rPr kumimoji="1" lang="ja-JP" altLang="en-US" dirty="0">
                          <a:latin typeface="+mn-ea"/>
                          <a:ea typeface="+mn-ea"/>
                        </a:rPr>
                        <a:t>④従業者及び保護者への周知</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R5.4.1</a:t>
                      </a:r>
                      <a:r>
                        <a:rPr kumimoji="1" lang="ja-JP" altLang="en-US" dirty="0">
                          <a:latin typeface="+mn-ea"/>
                          <a:ea typeface="+mn-ea"/>
                        </a:rPr>
                        <a:t>～</a:t>
                      </a:r>
                      <a:r>
                        <a:rPr kumimoji="1" lang="en-US" altLang="ja-JP" dirty="0">
                          <a:latin typeface="+mn-ea"/>
                          <a:ea typeface="+mn-ea"/>
                        </a:rPr>
                        <a:t>R6.3.31</a:t>
                      </a:r>
                      <a:endParaRPr kumimoji="1" lang="ja-JP" altLang="en-US" dirty="0">
                        <a:latin typeface="+mn-ea"/>
                        <a:ea typeface="+mn-ea"/>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R6.4.1</a:t>
                      </a:r>
                      <a:r>
                        <a:rPr kumimoji="1" lang="ja-JP" altLang="en-US" dirty="0">
                          <a:latin typeface="+mn-ea"/>
                          <a:ea typeface="+mn-ea"/>
                        </a:rPr>
                        <a:t>～</a:t>
                      </a:r>
                    </a:p>
                  </a:txBody>
                  <a:tcPr anchor="ctr"/>
                </a:tc>
                <a:extLst>
                  <a:ext uri="{0D108BD9-81ED-4DB2-BD59-A6C34878D82A}">
                    <a16:rowId xmlns:a16="http://schemas.microsoft.com/office/drawing/2014/main" val="1136860841"/>
                  </a:ext>
                </a:extLst>
              </a:tr>
              <a:tr h="1128443">
                <a:tc>
                  <a:txBody>
                    <a:bodyPr/>
                    <a:lstStyle/>
                    <a:p>
                      <a:endParaRPr kumimoji="1" lang="ja-JP" altLang="en-US" dirty="0"/>
                    </a:p>
                    <a:p>
                      <a:r>
                        <a:rPr kumimoji="1" lang="ja-JP" altLang="en-US" dirty="0"/>
                        <a:t>４</a:t>
                      </a:r>
                    </a:p>
                  </a:txBody>
                  <a:tcPr anchor="ctr"/>
                </a:tc>
                <a:tc>
                  <a:txBody>
                    <a:bodyPr/>
                    <a:lstStyle/>
                    <a:p>
                      <a:r>
                        <a:rPr kumimoji="1" lang="ja-JP" altLang="en-US" dirty="0">
                          <a:latin typeface="+mn-ea"/>
                          <a:ea typeface="+mn-ea"/>
                        </a:rPr>
                        <a:t>送迎車両における安全装置の設置義務化等</a:t>
                      </a:r>
                    </a:p>
                  </a:txBody>
                  <a:tcPr anchor="ctr"/>
                </a:tc>
                <a:tc>
                  <a:txBody>
                    <a:bodyPr/>
                    <a:lstStyle/>
                    <a:p>
                      <a:pPr algn="ctr"/>
                      <a:r>
                        <a:rPr kumimoji="1" lang="ja-JP" altLang="en-US" dirty="0">
                          <a:latin typeface="+mn-ea"/>
                          <a:ea typeface="+mn-ea"/>
                        </a:rPr>
                        <a:t>児童発達支援センター、児童発達支援、放課後等デイサービス</a:t>
                      </a:r>
                      <a:endParaRPr kumimoji="1" lang="en-US" altLang="ja-JP" dirty="0">
                        <a:latin typeface="+mn-ea"/>
                        <a:ea typeface="+mn-ea"/>
                      </a:endParaRPr>
                    </a:p>
                  </a:txBody>
                  <a:tcPr anchor="ctr"/>
                </a:tc>
                <a:tc>
                  <a:txBody>
                    <a:bodyPr/>
                    <a:lstStyle/>
                    <a:p>
                      <a:r>
                        <a:rPr kumimoji="1" lang="ja-JP" altLang="en-US" dirty="0">
                          <a:latin typeface="+mn-ea"/>
                          <a:ea typeface="+mn-ea"/>
                        </a:rPr>
                        <a:t>①送迎車両に車内の利用児童の見落としを防止する装置の装備</a:t>
                      </a:r>
                    </a:p>
                    <a:p>
                      <a:r>
                        <a:rPr kumimoji="1" lang="ja-JP" altLang="en-US" dirty="0">
                          <a:latin typeface="+mn-ea"/>
                          <a:ea typeface="+mn-ea"/>
                        </a:rPr>
                        <a:t>②利用児童の所在確認</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R5.4.1</a:t>
                      </a:r>
                      <a:r>
                        <a:rPr kumimoji="1" lang="ja-JP" altLang="en-US" dirty="0">
                          <a:latin typeface="+mn-ea"/>
                          <a:ea typeface="+mn-ea"/>
                        </a:rPr>
                        <a:t>～</a:t>
                      </a:r>
                      <a:r>
                        <a:rPr kumimoji="1" lang="en-US" altLang="ja-JP" dirty="0">
                          <a:latin typeface="+mn-ea"/>
                          <a:ea typeface="+mn-ea"/>
                        </a:rPr>
                        <a:t>R6.3.31</a:t>
                      </a:r>
                      <a:endParaRPr kumimoji="1" lang="ja-JP" altLang="en-US" dirty="0">
                        <a:latin typeface="+mn-ea"/>
                        <a:ea typeface="+mn-ea"/>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dirty="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R6.4.1</a:t>
                      </a:r>
                      <a:r>
                        <a:rPr kumimoji="1" lang="ja-JP" altLang="en-US" dirty="0">
                          <a:latin typeface="+mn-ea"/>
                          <a:ea typeface="+mn-ea"/>
                        </a:rPr>
                        <a:t>～</a:t>
                      </a:r>
                    </a:p>
                    <a:p>
                      <a:endParaRPr kumimoji="1" lang="ja-JP" altLang="en-US" dirty="0">
                        <a:latin typeface="+mn-ea"/>
                        <a:ea typeface="+mn-ea"/>
                      </a:endParaRPr>
                    </a:p>
                  </a:txBody>
                  <a:tcPr anchor="ctr"/>
                </a:tc>
                <a:extLst>
                  <a:ext uri="{0D108BD9-81ED-4DB2-BD59-A6C34878D82A}">
                    <a16:rowId xmlns:a16="http://schemas.microsoft.com/office/drawing/2014/main" val="3960280021"/>
                  </a:ext>
                </a:extLst>
              </a:tr>
            </a:tbl>
          </a:graphicData>
        </a:graphic>
      </p:graphicFrame>
    </p:spTree>
    <p:extLst>
      <p:ext uri="{BB962C8B-B14F-4D97-AF65-F5344CB8AC3E}">
        <p14:creationId xmlns:p14="http://schemas.microsoft.com/office/powerpoint/2010/main" val="1293555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0" lang="ja-JP" altLang="en-US" sz="3200" b="0" i="0" u="none" strike="noStrike" kern="1200" cap="none" spc="0" normalizeH="0" baseline="0" noProof="0" dirty="0">
                <a:ln>
                  <a:noFill/>
                </a:ln>
                <a:solidFill>
                  <a:srgbClr val="0070C0"/>
                </a:solidFill>
                <a:effectLst/>
                <a:uLnTx/>
                <a:uFillTx/>
                <a:latin typeface="Trebuchet MS" panose="020B0603020202020204"/>
                <a:ea typeface="メイリオ" panose="020B0604030504040204" pitchFamily="50" charset="-128"/>
                <a:cs typeface="Times New Roman" panose="02020603050405020304" pitchFamily="18" charset="0"/>
              </a:rPr>
              <a:t>④　</a:t>
            </a:r>
            <a:r>
              <a:rPr kumimoji="0" lang="ja-JP" altLang="ja-JP" sz="3200" b="0" i="0" u="none" strike="noStrike" kern="1200" cap="none" spc="0" normalizeH="0" baseline="0" noProof="0" dirty="0">
                <a:ln>
                  <a:noFill/>
                </a:ln>
                <a:solidFill>
                  <a:srgbClr val="0070C0"/>
                </a:solidFill>
                <a:effectLst/>
                <a:uLnTx/>
                <a:uFillTx/>
                <a:latin typeface="Trebuchet MS" panose="020B0603020202020204"/>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5" name="テキスト ボックス 4">
            <a:extLst>
              <a:ext uri="{FF2B5EF4-FFF2-40B4-BE49-F238E27FC236}">
                <a16:creationId xmlns:a16="http://schemas.microsoft.com/office/drawing/2014/main" id="{A7AD16E6-10C3-4092-9582-6290189848BF}"/>
              </a:ext>
            </a:extLst>
          </p:cNvPr>
          <p:cNvSpPr txBox="1"/>
          <p:nvPr/>
        </p:nvSpPr>
        <p:spPr>
          <a:xfrm>
            <a:off x="1033670" y="1609271"/>
            <a:ext cx="9541565" cy="5024452"/>
          </a:xfrm>
          <a:prstGeom prst="rect">
            <a:avLst/>
          </a:prstGeom>
          <a:noFill/>
        </p:spPr>
        <p:txBody>
          <a:bodyPr wrap="square">
            <a:spAutoFit/>
          </a:bodyPr>
          <a:lstStyle/>
          <a:p>
            <a:pPr lvl="0" algn="just"/>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1800" kern="100" dirty="0">
                <a:solidFill>
                  <a:srgbClr val="FF0000"/>
                </a:solidFill>
                <a:effectLst/>
                <a:latin typeface="+mn-ea"/>
                <a:cs typeface="Times New Roman" panose="02020603050405020304" pitchFamily="18" charset="0"/>
              </a:rPr>
              <a:t>（１）乗車及び降車時の所在確認</a:t>
            </a:r>
            <a:endParaRPr lang="en-US" altLang="ja-JP" sz="1800" kern="100" dirty="0">
              <a:solidFill>
                <a:srgbClr val="FF0000"/>
              </a:solidFill>
              <a:effectLst/>
              <a:latin typeface="+mn-ea"/>
              <a:cs typeface="Times New Roman" panose="02020603050405020304" pitchFamily="18" charset="0"/>
            </a:endParaRPr>
          </a:p>
          <a:p>
            <a:pPr lvl="0" algn="just"/>
            <a:r>
              <a:rPr lang="ja-JP" altLang="en-US" kern="100" dirty="0">
                <a:latin typeface="+mn-ea"/>
                <a:cs typeface="Times New Roman" panose="02020603050405020304" pitchFamily="18" charset="0"/>
              </a:rPr>
              <a:t>　</a:t>
            </a:r>
            <a:endParaRPr lang="en-US" altLang="ja-JP" kern="100" dirty="0">
              <a:latin typeface="+mn-ea"/>
              <a:cs typeface="Times New Roman" panose="02020603050405020304" pitchFamily="18" charset="0"/>
            </a:endParaRPr>
          </a:p>
          <a:p>
            <a:pPr lvl="0" algn="just"/>
            <a:r>
              <a:rPr lang="ja-JP" altLang="en-US" kern="100" dirty="0">
                <a:latin typeface="+mn-ea"/>
                <a:cs typeface="Times New Roman" panose="02020603050405020304" pitchFamily="18" charset="0"/>
              </a:rPr>
              <a:t>　　事業者は、利用児童の事業所外の活動、取組等のための移動そのほかの移動の</a:t>
            </a:r>
            <a:endParaRPr lang="en-US" altLang="ja-JP" kern="100" dirty="0">
              <a:latin typeface="+mn-ea"/>
              <a:cs typeface="Times New Roman" panose="02020603050405020304" pitchFamily="18" charset="0"/>
            </a:endParaRPr>
          </a:p>
          <a:p>
            <a:pPr lvl="0" algn="just"/>
            <a:r>
              <a:rPr lang="ja-JP" altLang="en-US" kern="100" dirty="0">
                <a:latin typeface="+mn-ea"/>
                <a:cs typeface="Times New Roman" panose="02020603050405020304" pitchFamily="18" charset="0"/>
              </a:rPr>
              <a:t>　　ために自動車を運行するときは、利用児童の乗車及び降車の際に、点呼その他の</a:t>
            </a:r>
            <a:endParaRPr lang="en-US" altLang="ja-JP" kern="100" dirty="0">
              <a:latin typeface="+mn-ea"/>
              <a:cs typeface="Times New Roman" panose="02020603050405020304" pitchFamily="18" charset="0"/>
            </a:endParaRPr>
          </a:p>
          <a:p>
            <a:pPr lvl="0" algn="just"/>
            <a:r>
              <a:rPr lang="ja-JP" altLang="en-US" kern="100" dirty="0">
                <a:latin typeface="+mn-ea"/>
                <a:cs typeface="Times New Roman" panose="02020603050405020304" pitchFamily="18" charset="0"/>
              </a:rPr>
              <a:t>　　利用児童の所在を確実に把握することができる方法により、児童の所在を確認</a:t>
            </a:r>
            <a:endParaRPr lang="en-US" altLang="ja-JP" kern="100" dirty="0">
              <a:latin typeface="+mn-ea"/>
              <a:cs typeface="Times New Roman" panose="02020603050405020304" pitchFamily="18" charset="0"/>
            </a:endParaRPr>
          </a:p>
          <a:p>
            <a:pPr lvl="0" algn="just"/>
            <a:r>
              <a:rPr lang="ja-JP" altLang="en-US" kern="100" dirty="0">
                <a:latin typeface="+mn-ea"/>
                <a:cs typeface="Times New Roman" panose="02020603050405020304" pitchFamily="18" charset="0"/>
              </a:rPr>
              <a:t>　　しなければならない。　</a:t>
            </a:r>
            <a:endParaRPr lang="en-US" altLang="ja-JP" kern="100" dirty="0">
              <a:latin typeface="+mn-ea"/>
              <a:cs typeface="Times New Roman" panose="02020603050405020304" pitchFamily="18" charset="0"/>
            </a:endParaRPr>
          </a:p>
          <a:p>
            <a:pPr lvl="0" algn="just"/>
            <a:endParaRPr lang="en-US" altLang="ja-JP" b="1" kern="100" dirty="0">
              <a:effectLst/>
              <a:latin typeface="+mn-ea"/>
              <a:cs typeface="Times New Roman" panose="02020603050405020304" pitchFamily="18" charset="0"/>
            </a:endParaRPr>
          </a:p>
          <a:p>
            <a:pPr lvl="0" algn="just"/>
            <a:r>
              <a:rPr lang="ja-JP" altLang="en-US" kern="100" dirty="0">
                <a:solidFill>
                  <a:srgbClr val="FF0000"/>
                </a:solidFill>
                <a:latin typeface="+mn-ea"/>
                <a:cs typeface="Times New Roman" panose="02020603050405020304" pitchFamily="18" charset="0"/>
              </a:rPr>
              <a:t>（２）送迎車への安全装置の設置</a:t>
            </a:r>
            <a:endParaRPr lang="ja-JP" altLang="ja-JP" kern="100" dirty="0">
              <a:solidFill>
                <a:srgbClr val="FF0000"/>
              </a:solidFill>
              <a:effectLst/>
              <a:latin typeface="+mn-ea"/>
              <a:cs typeface="Times New Roman" panose="02020603050405020304" pitchFamily="18" charset="0"/>
            </a:endParaRPr>
          </a:p>
          <a:p>
            <a:pPr algn="just"/>
            <a:r>
              <a:rPr lang="en-US" altLang="ja-JP" kern="100" dirty="0">
                <a:effectLst/>
                <a:latin typeface="+mn-ea"/>
                <a:cs typeface="Times New Roman" panose="02020603050405020304" pitchFamily="18" charset="0"/>
              </a:rPr>
              <a:t> </a:t>
            </a:r>
            <a:r>
              <a:rPr lang="ja-JP" altLang="en-US" kern="100" dirty="0">
                <a:effectLst/>
                <a:latin typeface="+mn-ea"/>
                <a:cs typeface="Times New Roman" panose="02020603050405020304" pitchFamily="18" charset="0"/>
              </a:rPr>
              <a:t>　</a:t>
            </a:r>
            <a:endParaRPr lang="en-US" altLang="ja-JP"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事業者は、利用児童の送迎を目的とした自動車を日常的に運行するときは</a:t>
            </a:r>
            <a:endParaRPr lang="en-US" altLang="ja-JP" kern="100" dirty="0">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当該自動車にブザーその他の車内の利用児童の見落としを防止する装置を備え</a:t>
            </a:r>
            <a:endParaRPr lang="en-US" altLang="ja-JP" kern="100" dirty="0">
              <a:effectLst/>
              <a:latin typeface="+mn-ea"/>
              <a:cs typeface="Times New Roman" panose="02020603050405020304" pitchFamily="18" charset="0"/>
            </a:endParaRPr>
          </a:p>
          <a:p>
            <a:pPr algn="just"/>
            <a:r>
              <a:rPr lang="ja-JP" altLang="en-US" kern="100" dirty="0">
                <a:latin typeface="+mn-ea"/>
                <a:cs typeface="Times New Roman" panose="02020603050405020304" pitchFamily="18" charset="0"/>
              </a:rPr>
              <a:t>　　これを用いて前項に定める所在の確認を行わなければならない。</a:t>
            </a:r>
            <a:endParaRPr lang="en-US" altLang="ja-JP" kern="100" dirty="0">
              <a:effectLst/>
              <a:latin typeface="+mn-ea"/>
              <a:cs typeface="Times New Roman" panose="02020603050405020304" pitchFamily="18" charset="0"/>
            </a:endParaRPr>
          </a:p>
          <a:p>
            <a:pPr algn="just"/>
            <a:endParaRPr lang="en-US" altLang="ja-JP" kern="100" dirty="0">
              <a:effectLst/>
              <a:latin typeface="+mn-ea"/>
              <a:cs typeface="Times New Roman" panose="02020603050405020304" pitchFamily="18" charset="0"/>
            </a:endParaRPr>
          </a:p>
          <a:p>
            <a:pPr algn="just"/>
            <a:r>
              <a:rPr lang="ja-JP" altLang="en-US" kern="100" dirty="0">
                <a:effectLst/>
                <a:latin typeface="+mn-ea"/>
                <a:cs typeface="Times New Roman" panose="02020603050405020304" pitchFamily="18" charset="0"/>
              </a:rPr>
              <a:t>　</a:t>
            </a:r>
            <a:r>
              <a:rPr lang="ja-JP" altLang="en-US" sz="2000" b="1" kern="100" dirty="0">
                <a:solidFill>
                  <a:srgbClr val="FF0000"/>
                </a:solidFill>
                <a:effectLst/>
                <a:latin typeface="+mn-ea"/>
                <a:cs typeface="Times New Roman" panose="02020603050405020304" pitchFamily="18" charset="0"/>
              </a:rPr>
              <a:t>→</a:t>
            </a:r>
            <a:r>
              <a:rPr lang="en-US" altLang="ja-JP" sz="2000" b="1" kern="100" dirty="0">
                <a:solidFill>
                  <a:srgbClr val="FF0000"/>
                </a:solidFill>
                <a:effectLst/>
                <a:latin typeface="+mn-ea"/>
                <a:cs typeface="Times New Roman" panose="02020603050405020304" pitchFamily="18" charset="0"/>
              </a:rPr>
              <a:t>『</a:t>
            </a:r>
            <a:r>
              <a:rPr lang="ja-JP" altLang="en-US" sz="2000" b="1" kern="100" dirty="0">
                <a:solidFill>
                  <a:srgbClr val="FF0000"/>
                </a:solidFill>
                <a:effectLst/>
                <a:latin typeface="+mn-ea"/>
                <a:cs typeface="Times New Roman" panose="02020603050405020304" pitchFamily="18" charset="0"/>
              </a:rPr>
              <a:t>送迎車への安全装置の設置</a:t>
            </a:r>
            <a:r>
              <a:rPr lang="en-US" altLang="ja-JP" sz="2000" b="1" kern="100" dirty="0">
                <a:solidFill>
                  <a:srgbClr val="FF0000"/>
                </a:solidFill>
                <a:effectLst/>
                <a:latin typeface="+mn-ea"/>
                <a:cs typeface="Times New Roman" panose="02020603050405020304" pitchFamily="18" charset="0"/>
              </a:rPr>
              <a:t>』</a:t>
            </a:r>
            <a:r>
              <a:rPr lang="ja-JP" altLang="en-US" sz="2000" b="1" kern="100" dirty="0">
                <a:solidFill>
                  <a:srgbClr val="FF0000"/>
                </a:solidFill>
                <a:effectLst/>
                <a:latin typeface="+mn-ea"/>
                <a:cs typeface="Times New Roman" panose="02020603050405020304" pitchFamily="18" charset="0"/>
              </a:rPr>
              <a:t>のみが義務化されるわけでは</a:t>
            </a:r>
            <a:r>
              <a:rPr lang="ja-JP" altLang="en-US" sz="2000" b="1" kern="100" dirty="0">
                <a:solidFill>
                  <a:srgbClr val="FF0000"/>
                </a:solidFill>
                <a:latin typeface="+mn-ea"/>
                <a:cs typeface="Times New Roman" panose="02020603050405020304" pitchFamily="18" charset="0"/>
              </a:rPr>
              <a:t>ありません。</a:t>
            </a:r>
            <a:endParaRPr lang="en-US" altLang="ja-JP" sz="2000" b="1" kern="100" dirty="0">
              <a:solidFill>
                <a:srgbClr val="FF0000"/>
              </a:solidFill>
              <a:latin typeface="+mn-ea"/>
              <a:cs typeface="Times New Roman" panose="02020603050405020304" pitchFamily="18" charset="0"/>
            </a:endParaRPr>
          </a:p>
          <a:p>
            <a:pPr algn="just"/>
            <a:r>
              <a:rPr lang="ja-JP" altLang="en-US" sz="2000" b="1" kern="100" dirty="0">
                <a:solidFill>
                  <a:srgbClr val="FF0000"/>
                </a:solidFill>
                <a:effectLst/>
                <a:latin typeface="+mn-ea"/>
                <a:cs typeface="Times New Roman" panose="02020603050405020304" pitchFamily="18" charset="0"/>
              </a:rPr>
              <a:t>　　乗車及び降車時の確実な方法による所在の確認が必要です。</a:t>
            </a:r>
            <a:endParaRPr lang="en-US" altLang="ja-JP" sz="2000" b="1" kern="100" dirty="0">
              <a:solidFill>
                <a:srgbClr val="FF0000"/>
              </a:solidFill>
              <a:effectLst/>
              <a:latin typeface="+mn-ea"/>
              <a:cs typeface="Times New Roman" panose="02020603050405020304" pitchFamily="18" charset="0"/>
            </a:endParaRPr>
          </a:p>
          <a:p>
            <a:pPr algn="just"/>
            <a:r>
              <a:rPr lang="en-US" altLang="ja-JP" kern="100" dirty="0">
                <a:effectLst/>
                <a:latin typeface="+mn-ea"/>
                <a:cs typeface="Times New Roman" panose="02020603050405020304" pitchFamily="18" charset="0"/>
              </a:rPr>
              <a:t> </a:t>
            </a:r>
            <a:endParaRPr lang="ja-JP" altLang="ja-JP" kern="100" dirty="0">
              <a:effectLst/>
              <a:latin typeface="+mn-ea"/>
              <a:cs typeface="Times New Roman" panose="02020603050405020304" pitchFamily="18" charset="0"/>
            </a:endParaRPr>
          </a:p>
          <a:p>
            <a:pPr marL="685800" algn="just"/>
            <a:r>
              <a:rPr lang="en-US" altLang="ja-JP" kern="100" dirty="0">
                <a:effectLst/>
                <a:latin typeface="メイリオ" panose="020B0604030504040204" pitchFamily="50" charset="-128"/>
                <a:ea typeface="游明朝" panose="02020400000000000000" pitchFamily="18" charset="-128"/>
                <a:cs typeface="Times New Roman" panose="02020603050405020304" pitchFamily="18" charset="0"/>
              </a:rPr>
              <a:t> </a:t>
            </a:r>
            <a:endPar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518065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6" name="テキスト ボックス 5">
            <a:extLst>
              <a:ext uri="{FF2B5EF4-FFF2-40B4-BE49-F238E27FC236}">
                <a16:creationId xmlns:a16="http://schemas.microsoft.com/office/drawing/2014/main" id="{D5C52D88-F235-4D4A-AE35-3789F22D9249}"/>
              </a:ext>
            </a:extLst>
          </p:cNvPr>
          <p:cNvSpPr txBox="1"/>
          <p:nvPr/>
        </p:nvSpPr>
        <p:spPr>
          <a:xfrm>
            <a:off x="1013791" y="1493395"/>
            <a:ext cx="10164417" cy="4685898"/>
          </a:xfrm>
          <a:prstGeom prst="rect">
            <a:avLst/>
          </a:prstGeom>
          <a:noFill/>
        </p:spPr>
        <p:txBody>
          <a:bodyPr wrap="square">
            <a:spAutoFit/>
          </a:bodyPr>
          <a:lstStyle/>
          <a:p>
            <a:pPr algn="l"/>
            <a:endParaRPr lang="ja-JP" altLang="en-US"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 </a:t>
            </a:r>
            <a:r>
              <a:rPr lang="en-US" altLang="ja-JP" sz="1800" b="0" i="0" u="none" strike="noStrike" baseline="0" dirty="0">
                <a:solidFill>
                  <a:srgbClr val="FF0000"/>
                </a:solidFill>
                <a:latin typeface="メイリオ" panose="020B0604030504040204" pitchFamily="50" charset="-128"/>
                <a:ea typeface="メイリオ" panose="020B0604030504040204" pitchFamily="50" charset="-128"/>
              </a:rPr>
              <a:t>【</a:t>
            </a:r>
            <a:r>
              <a:rPr lang="ja-JP" altLang="en-US" sz="1800" b="0" i="0" u="none" strike="noStrike" baseline="0" dirty="0">
                <a:solidFill>
                  <a:srgbClr val="FF0000"/>
                </a:solidFill>
                <a:latin typeface="メイリオ" panose="020B0604030504040204" pitchFamily="50" charset="-128"/>
                <a:ea typeface="メイリオ" panose="020B0604030504040204" pitchFamily="50" charset="-128"/>
              </a:rPr>
              <a:t>東京都事業</a:t>
            </a:r>
            <a:r>
              <a:rPr lang="en-US" altLang="ja-JP" sz="1800" b="0" i="0" u="none" strike="noStrike" baseline="0" dirty="0">
                <a:solidFill>
                  <a:srgbClr val="FF0000"/>
                </a:solidFill>
                <a:latin typeface="メイリオ" panose="020B0604030504040204" pitchFamily="50" charset="-128"/>
                <a:ea typeface="メイリオ" panose="020B0604030504040204" pitchFamily="50" charset="-128"/>
              </a:rPr>
              <a:t>】</a:t>
            </a:r>
            <a:r>
              <a:rPr lang="ja-JP" altLang="en-US" sz="1800" b="0" i="0" u="none" strike="noStrike" baseline="0" dirty="0">
                <a:solidFill>
                  <a:srgbClr val="FF0000"/>
                </a:solidFill>
                <a:latin typeface="メイリオ" panose="020B0604030504040204" pitchFamily="50" charset="-128"/>
                <a:ea typeface="メイリオ" panose="020B0604030504040204" pitchFamily="50" charset="-128"/>
              </a:rPr>
              <a:t>令和５年度障害児通所支援事業所における送迎バス等安全対策支援事業について</a:t>
            </a:r>
            <a:endParaRPr lang="ja-JP" altLang="en-US" sz="1800" kern="100" dirty="0">
              <a:solidFill>
                <a:srgbClr val="FF0000"/>
              </a:solidFill>
              <a:effectLst/>
              <a:highlight>
                <a:srgbClr val="FFFF00"/>
              </a:highligh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endParaRPr lang="ja-JP" altLang="ja-JP" sz="1050" kern="100" dirty="0">
              <a:effectLst/>
              <a:highlight>
                <a:srgbClr val="FFFF00"/>
              </a:highligh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東京都で、</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児童発達支援、放課後等デイサービス</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において、送迎用車両</a:t>
            </a: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座席が</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２</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列以下</a:t>
            </a:r>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のものを除く</a:t>
            </a: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へのブザー等の安全装置</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設置</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が義務付けら</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れる</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ことに伴い、安全装置の購入・</a:t>
            </a:r>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設置に係る補助事業を実施しています。</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申請</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には期限があります。詳細は、下記の担当部署までお問い合わせください。</a:t>
            </a:r>
          </a:p>
          <a:p>
            <a:pPr marL="228600" algn="just"/>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800" kern="10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東京都 福祉局 障害者施策推進部 施設サービス支援課 児童福祉施設担当</a:t>
            </a:r>
            <a:endParaRPr lang="ja-JP" altLang="ja-JP" sz="1050" kern="10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sz="1800" kern="10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　　連絡先／</a:t>
            </a:r>
            <a:r>
              <a:rPr lang="en-US" altLang="ja-JP" sz="1800" kern="10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03-5320-4374</a:t>
            </a:r>
            <a:endParaRPr lang="ja-JP" altLang="en-US" sz="1800" kern="10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＜留意事項＞</a:t>
            </a:r>
          </a:p>
          <a:p>
            <a:pPr marL="228600" algn="just"/>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６</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年</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３月</a:t>
            </a:r>
            <a:r>
              <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31</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日以降は経過措置終了に伴い、送迎車両に安全装置が未設置の事業所に</a:t>
            </a:r>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ついては、基準違反となります。未設置の事業所におかれては、早期に送迎用車両への</a:t>
            </a:r>
            <a:endPar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28600" algn="just"/>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安全装置の設置を進めていただきますよう、お願いいたします。</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97292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5" name="テキスト ボックス 4">
            <a:extLst>
              <a:ext uri="{FF2B5EF4-FFF2-40B4-BE49-F238E27FC236}">
                <a16:creationId xmlns:a16="http://schemas.microsoft.com/office/drawing/2014/main" id="{D17FCE7D-C2D2-4B78-B2A5-C86C19E90AB1}"/>
              </a:ext>
            </a:extLst>
          </p:cNvPr>
          <p:cNvSpPr txBox="1"/>
          <p:nvPr/>
        </p:nvSpPr>
        <p:spPr>
          <a:xfrm>
            <a:off x="927652" y="2125557"/>
            <a:ext cx="9488557" cy="2031325"/>
          </a:xfrm>
          <a:prstGeom prst="rect">
            <a:avLst/>
          </a:prstGeom>
          <a:noFill/>
        </p:spPr>
        <p:txBody>
          <a:bodyPr wrap="square">
            <a:spAutoFit/>
          </a:bodyPr>
          <a:lstStyle/>
          <a:p>
            <a:pPr marL="228600" algn="just"/>
            <a:r>
              <a:rPr lang="en-US" altLang="ja-JP" sz="1800" kern="100" dirty="0">
                <a:effectLst/>
                <a:latin typeface="+mn-ea"/>
                <a:cs typeface="Times New Roman" panose="02020603050405020304" pitchFamily="18" charset="0"/>
              </a:rPr>
              <a:t>&lt;</a:t>
            </a:r>
            <a:r>
              <a:rPr lang="ja-JP" altLang="ja-JP" sz="1800" kern="100" dirty="0">
                <a:effectLst/>
                <a:latin typeface="+mn-ea"/>
                <a:cs typeface="Times New Roman" panose="02020603050405020304" pitchFamily="18" charset="0"/>
              </a:rPr>
              <a:t>対象となる車両について</a:t>
            </a:r>
            <a:r>
              <a:rPr lang="en-US" altLang="ja-JP" sz="1800" kern="100" dirty="0">
                <a:effectLst/>
                <a:latin typeface="+mn-ea"/>
                <a:cs typeface="Times New Roman" panose="02020603050405020304" pitchFamily="18" charset="0"/>
              </a:rPr>
              <a:t>&gt;</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　送迎に使用される自動車のうち、座席</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が</a:t>
            </a:r>
            <a:r>
              <a:rPr lang="ja-JP" altLang="en-US" sz="1800" kern="100" dirty="0">
                <a:effectLst/>
                <a:latin typeface="+mn-ea"/>
                <a:cs typeface="Times New Roman" panose="02020603050405020304" pitchFamily="18" charset="0"/>
              </a:rPr>
              <a:t>２</a:t>
            </a:r>
            <a:r>
              <a:rPr lang="ja-JP" altLang="ja-JP" sz="1800" kern="100" dirty="0">
                <a:effectLst/>
                <a:latin typeface="+mn-ea"/>
                <a:cs typeface="Times New Roman" panose="02020603050405020304" pitchFamily="18" charset="0"/>
              </a:rPr>
              <a:t>列以下の自動車を除く全ての自動車が</a:t>
            </a:r>
            <a:endParaRPr lang="ja-JP" altLang="en-US" sz="1800" kern="100" dirty="0">
              <a:effectLst/>
              <a:latin typeface="+mn-ea"/>
              <a:cs typeface="Times New Roman" panose="02020603050405020304" pitchFamily="18" charset="0"/>
            </a:endParaRPr>
          </a:p>
          <a:p>
            <a:pPr marL="228600"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原則として安全装置に係る義務付けの対象となる。</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※「座席</a:t>
            </a:r>
            <a:r>
              <a:rPr lang="ja-JP" altLang="en-US"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には、車いすを使用する児童が当該車椅子に乗ったまま乗車するための</a:t>
            </a:r>
            <a:endParaRPr lang="ja-JP" altLang="en-US" sz="1800" kern="100" dirty="0">
              <a:effectLst/>
              <a:latin typeface="+mn-ea"/>
              <a:cs typeface="Times New Roman" panose="02020603050405020304" pitchFamily="18" charset="0"/>
            </a:endParaRPr>
          </a:p>
          <a:p>
            <a:pPr marL="228600" algn="just"/>
            <a:r>
              <a:rPr lang="ja-JP" altLang="en-US" kern="100" dirty="0">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スペースを含む。</a:t>
            </a:r>
            <a:endParaRPr lang="ja-JP" altLang="ja-JP" sz="1050" kern="100" dirty="0">
              <a:effectLst/>
              <a:latin typeface="+mn-ea"/>
              <a:cs typeface="Times New Roman" panose="02020603050405020304" pitchFamily="18" charset="0"/>
            </a:endParaRPr>
          </a:p>
          <a:p>
            <a:pPr marL="228600" algn="just"/>
            <a:r>
              <a:rPr lang="en-US" altLang="ja-JP" sz="1800" kern="100" dirty="0">
                <a:effectLst/>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→詳細については次のページを参照。</a:t>
            </a:r>
            <a:endParaRPr lang="ja-JP" altLang="ja-JP" sz="105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1990163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C4EF6DC0-7AA1-4AC9-8EE6-4D34B6A35058}"/>
              </a:ext>
            </a:extLst>
          </p:cNvPr>
          <p:cNvPicPr>
            <a:picLocks noChangeAspect="1"/>
          </p:cNvPicPr>
          <p:nvPr/>
        </p:nvPicPr>
        <p:blipFill>
          <a:blip r:embed="rId2"/>
          <a:stretch>
            <a:fillRect/>
          </a:stretch>
        </p:blipFill>
        <p:spPr>
          <a:xfrm>
            <a:off x="2014330" y="1227505"/>
            <a:ext cx="7867438" cy="5160324"/>
          </a:xfrm>
          <a:prstGeom prst="rect">
            <a:avLst/>
          </a:prstGeom>
          <a:ln>
            <a:noFill/>
          </a:ln>
          <a:effectLst>
            <a:outerShdw blurRad="292100" dist="139700" dir="2700000" algn="tl" rotWithShape="0">
              <a:srgbClr val="333333">
                <a:alpha val="65000"/>
              </a:srgbClr>
            </a:outerShdw>
          </a:effectLst>
        </p:spPr>
      </p:pic>
      <p:sp>
        <p:nvSpPr>
          <p:cNvPr id="18" name="テキスト ボックス 17">
            <a:extLst>
              <a:ext uri="{FF2B5EF4-FFF2-40B4-BE49-F238E27FC236}">
                <a16:creationId xmlns:a16="http://schemas.microsoft.com/office/drawing/2014/main" id="{3C43B8AE-7233-44F6-A093-E34384F4C512}"/>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19" name="テキスト ボックス 18">
            <a:extLst>
              <a:ext uri="{FF2B5EF4-FFF2-40B4-BE49-F238E27FC236}">
                <a16:creationId xmlns:a16="http://schemas.microsoft.com/office/drawing/2014/main" id="{27F3D049-950D-47A3-BFA1-8111CB8566DB}"/>
              </a:ext>
            </a:extLst>
          </p:cNvPr>
          <p:cNvSpPr txBox="1"/>
          <p:nvPr/>
        </p:nvSpPr>
        <p:spPr>
          <a:xfrm>
            <a:off x="7086599" y="6387829"/>
            <a:ext cx="4177749" cy="400110"/>
          </a:xfrm>
          <a:prstGeom prst="rect">
            <a:avLst/>
          </a:prstGeom>
          <a:noFill/>
        </p:spPr>
        <p:txBody>
          <a:bodyPr wrap="square">
            <a:spAutoFit/>
          </a:bodyPr>
          <a:lstStyle/>
          <a:p>
            <a:r>
              <a:rPr lang="en-US" altLang="ja-JP" sz="2000" b="1" dirty="0">
                <a:effectLst/>
                <a:ea typeface="メイリオ" panose="020B0604030504040204" pitchFamily="50" charset="-128"/>
                <a:cs typeface="Times New Roman" panose="02020603050405020304" pitchFamily="18" charset="0"/>
              </a:rPr>
              <a:t>※</a:t>
            </a:r>
            <a:r>
              <a:rPr lang="ja-JP" altLang="ja-JP" sz="2000" b="1" dirty="0">
                <a:effectLst/>
                <a:ea typeface="メイリオ" panose="020B0604030504040204" pitchFamily="50" charset="-128"/>
                <a:cs typeface="Times New Roman" panose="02020603050405020304" pitchFamily="18" charset="0"/>
              </a:rPr>
              <a:t>送迎</a:t>
            </a:r>
            <a:r>
              <a:rPr lang="ja-JP" altLang="en-US" sz="2000" b="1" dirty="0">
                <a:effectLst/>
                <a:ea typeface="メイリオ" panose="020B0604030504040204" pitchFamily="50" charset="-128"/>
                <a:cs typeface="Times New Roman" panose="02020603050405020304" pitchFamily="18" charset="0"/>
              </a:rPr>
              <a:t>バス</a:t>
            </a:r>
            <a:r>
              <a:rPr lang="ja-JP" altLang="ja-JP" sz="2000" b="1" dirty="0">
                <a:effectLst/>
                <a:ea typeface="メイリオ" panose="020B0604030504040204" pitchFamily="50" charset="-128"/>
                <a:cs typeface="Times New Roman" panose="02020603050405020304" pitchFamily="18" charset="0"/>
              </a:rPr>
              <a:t>安全装置</a:t>
            </a:r>
            <a:r>
              <a:rPr lang="ja-JP" altLang="en-US" sz="2000" b="1" dirty="0">
                <a:effectLst/>
                <a:ea typeface="メイリオ" panose="020B0604030504040204" pitchFamily="50" charset="-128"/>
                <a:cs typeface="Times New Roman" panose="02020603050405020304" pitchFamily="18" charset="0"/>
              </a:rPr>
              <a:t>・国資料抜粋</a:t>
            </a:r>
            <a:endParaRPr kumimoji="1" lang="ja-JP" altLang="en-US" sz="2000" b="1" dirty="0"/>
          </a:p>
        </p:txBody>
      </p:sp>
    </p:spTree>
    <p:extLst>
      <p:ext uri="{BB962C8B-B14F-4D97-AF65-F5344CB8AC3E}">
        <p14:creationId xmlns:p14="http://schemas.microsoft.com/office/powerpoint/2010/main" val="2800316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pic>
        <p:nvPicPr>
          <p:cNvPr id="6" name="図 5">
            <a:extLst>
              <a:ext uri="{FF2B5EF4-FFF2-40B4-BE49-F238E27FC236}">
                <a16:creationId xmlns:a16="http://schemas.microsoft.com/office/drawing/2014/main" id="{60D9AC63-F6A5-4DB1-B9AD-1A81B0BAED1B}"/>
              </a:ext>
            </a:extLst>
          </p:cNvPr>
          <p:cNvPicPr>
            <a:picLocks noChangeAspect="1"/>
          </p:cNvPicPr>
          <p:nvPr/>
        </p:nvPicPr>
        <p:blipFill>
          <a:blip r:embed="rId2"/>
          <a:stretch>
            <a:fillRect/>
          </a:stretch>
        </p:blipFill>
        <p:spPr>
          <a:xfrm>
            <a:off x="2140161" y="1227505"/>
            <a:ext cx="7547178" cy="5161850"/>
          </a:xfrm>
          <a:prstGeom prst="rect">
            <a:avLst/>
          </a:prstGeom>
          <a:ln>
            <a:noFill/>
          </a:ln>
          <a:effectLst>
            <a:outerShdw blurRad="292100" dist="139700" dir="2700000" algn="tl" rotWithShape="0">
              <a:srgbClr val="333333">
                <a:alpha val="65000"/>
              </a:srgbClr>
            </a:outerShdw>
          </a:effectLst>
        </p:spPr>
      </p:pic>
      <p:sp>
        <p:nvSpPr>
          <p:cNvPr id="11" name="テキスト ボックス 10">
            <a:extLst>
              <a:ext uri="{FF2B5EF4-FFF2-40B4-BE49-F238E27FC236}">
                <a16:creationId xmlns:a16="http://schemas.microsoft.com/office/drawing/2014/main" id="{3BBB942F-0188-473C-AF8B-F22DD65E5D7B}"/>
              </a:ext>
            </a:extLst>
          </p:cNvPr>
          <p:cNvSpPr txBox="1"/>
          <p:nvPr/>
        </p:nvSpPr>
        <p:spPr>
          <a:xfrm>
            <a:off x="7086599" y="6387829"/>
            <a:ext cx="4177749" cy="400110"/>
          </a:xfrm>
          <a:prstGeom prst="rect">
            <a:avLst/>
          </a:prstGeom>
          <a:noFill/>
        </p:spPr>
        <p:txBody>
          <a:bodyPr wrap="square">
            <a:spAutoFit/>
          </a:bodyPr>
          <a:lstStyle/>
          <a:p>
            <a:r>
              <a:rPr lang="en-US" altLang="ja-JP" sz="2000" b="1" dirty="0">
                <a:effectLst/>
                <a:ea typeface="メイリオ" panose="020B0604030504040204" pitchFamily="50" charset="-128"/>
                <a:cs typeface="Times New Roman" panose="02020603050405020304" pitchFamily="18" charset="0"/>
              </a:rPr>
              <a:t>※</a:t>
            </a:r>
            <a:r>
              <a:rPr lang="ja-JP" altLang="ja-JP" sz="2000" b="1" dirty="0">
                <a:effectLst/>
                <a:ea typeface="メイリオ" panose="020B0604030504040204" pitchFamily="50" charset="-128"/>
                <a:cs typeface="Times New Roman" panose="02020603050405020304" pitchFamily="18" charset="0"/>
              </a:rPr>
              <a:t>送迎</a:t>
            </a:r>
            <a:r>
              <a:rPr lang="ja-JP" altLang="en-US" sz="2000" b="1" dirty="0">
                <a:effectLst/>
                <a:ea typeface="メイリオ" panose="020B0604030504040204" pitchFamily="50" charset="-128"/>
                <a:cs typeface="Times New Roman" panose="02020603050405020304" pitchFamily="18" charset="0"/>
              </a:rPr>
              <a:t>バス</a:t>
            </a:r>
            <a:r>
              <a:rPr lang="ja-JP" altLang="ja-JP" sz="2000" b="1" dirty="0">
                <a:effectLst/>
                <a:ea typeface="メイリオ" panose="020B0604030504040204" pitchFamily="50" charset="-128"/>
                <a:cs typeface="Times New Roman" panose="02020603050405020304" pitchFamily="18" charset="0"/>
              </a:rPr>
              <a:t>安全装置</a:t>
            </a:r>
            <a:r>
              <a:rPr lang="ja-JP" altLang="en-US" sz="2000" b="1" dirty="0">
                <a:effectLst/>
                <a:ea typeface="メイリオ" panose="020B0604030504040204" pitchFamily="50" charset="-128"/>
                <a:cs typeface="Times New Roman" panose="02020603050405020304" pitchFamily="18" charset="0"/>
              </a:rPr>
              <a:t>・国資料抜粋</a:t>
            </a:r>
            <a:endParaRPr kumimoji="1" lang="ja-JP" altLang="en-US" sz="2000" b="1" dirty="0"/>
          </a:p>
        </p:txBody>
      </p:sp>
    </p:spTree>
    <p:extLst>
      <p:ext uri="{BB962C8B-B14F-4D97-AF65-F5344CB8AC3E}">
        <p14:creationId xmlns:p14="http://schemas.microsoft.com/office/powerpoint/2010/main" val="1563578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8" name="テキスト ボックス 7">
            <a:extLst>
              <a:ext uri="{FF2B5EF4-FFF2-40B4-BE49-F238E27FC236}">
                <a16:creationId xmlns:a16="http://schemas.microsoft.com/office/drawing/2014/main" id="{C2EC5DF0-25FA-49EE-B32E-DE9E5C9E751D}"/>
              </a:ext>
            </a:extLst>
          </p:cNvPr>
          <p:cNvSpPr txBox="1"/>
          <p:nvPr/>
        </p:nvSpPr>
        <p:spPr>
          <a:xfrm>
            <a:off x="904461" y="2207235"/>
            <a:ext cx="9564756" cy="3070071"/>
          </a:xfrm>
          <a:prstGeom prst="rect">
            <a:avLst/>
          </a:prstGeom>
          <a:noFill/>
        </p:spPr>
        <p:txBody>
          <a:bodyPr wrap="square">
            <a:spAutoFit/>
          </a:bodyPr>
          <a:lstStyle/>
          <a:p>
            <a:pPr marL="228600" algn="just"/>
            <a:r>
              <a:rPr lang="ja-JP" altLang="ja-JP" sz="1800" kern="100" dirty="0">
                <a:effectLst/>
                <a:latin typeface="+mn-ea"/>
                <a:cs typeface="Times New Roman" panose="02020603050405020304" pitchFamily="18" charset="0"/>
              </a:rPr>
              <a:t>国土交通省が</a:t>
            </a:r>
            <a:r>
              <a:rPr lang="en-US" altLang="ja-JP" sz="1800" kern="100" dirty="0">
                <a:effectLst/>
                <a:latin typeface="+mn-ea"/>
                <a:cs typeface="Times New Roman" panose="02020603050405020304" pitchFamily="18" charset="0"/>
              </a:rPr>
              <a:t>12</a:t>
            </a:r>
            <a:r>
              <a:rPr lang="ja-JP" altLang="ja-JP" sz="1800" kern="100" dirty="0">
                <a:effectLst/>
                <a:latin typeface="+mn-ea"/>
                <a:cs typeface="Times New Roman" panose="02020603050405020304" pitchFamily="18" charset="0"/>
              </a:rPr>
              <a:t>月</a:t>
            </a:r>
            <a:r>
              <a:rPr lang="en-US" altLang="ja-JP" sz="1800" kern="100" dirty="0">
                <a:effectLst/>
                <a:latin typeface="+mn-ea"/>
                <a:cs typeface="Times New Roman" panose="02020603050405020304" pitchFamily="18" charset="0"/>
              </a:rPr>
              <a:t>20</a:t>
            </a:r>
            <a:r>
              <a:rPr lang="ja-JP" altLang="ja-JP" sz="1800" kern="100" dirty="0">
                <a:effectLst/>
                <a:latin typeface="+mn-ea"/>
                <a:cs typeface="Times New Roman" panose="02020603050405020304" pitchFamily="18" charset="0"/>
              </a:rPr>
              <a:t>日に策定・公表した「送迎用バスの置き去り防止を支援する安全</a:t>
            </a:r>
            <a:endParaRPr lang="ja-JP" altLang="en-US" sz="1800" kern="100" dirty="0">
              <a:effectLst/>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装置のガイドライン」に適合するもの。　</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装置の詳細については次ページを参照</a:t>
            </a:r>
            <a:r>
              <a:rPr lang="en-US" altLang="ja-JP" sz="1800" kern="100" dirty="0">
                <a:effectLst/>
                <a:latin typeface="+mn-ea"/>
                <a:cs typeface="Times New Roman" panose="02020603050405020304" pitchFamily="18" charset="0"/>
              </a:rPr>
              <a:t>)</a:t>
            </a:r>
            <a:endParaRPr lang="ja-JP" altLang="en-US" sz="1800" kern="100" dirty="0">
              <a:effectLst/>
              <a:latin typeface="+mn-ea"/>
              <a:cs typeface="Times New Roman" panose="02020603050405020304" pitchFamily="18" charset="0"/>
            </a:endParaRPr>
          </a:p>
          <a:p>
            <a:pPr marL="228600" algn="just"/>
            <a:endParaRPr lang="ja-JP" altLang="en-US" sz="1800" kern="100" dirty="0">
              <a:effectLst/>
              <a:latin typeface="+mn-ea"/>
              <a:cs typeface="Times New Roman" panose="02020603050405020304" pitchFamily="18" charset="0"/>
            </a:endParaRPr>
          </a:p>
          <a:p>
            <a:pPr marL="228600" algn="just"/>
            <a:endParaRPr lang="ja-JP" altLang="en-US" sz="1050" kern="100" dirty="0">
              <a:latin typeface="+mn-ea"/>
              <a:cs typeface="Times New Roman" panose="02020603050405020304" pitchFamily="18" charset="0"/>
            </a:endParaRPr>
          </a:p>
          <a:p>
            <a:pPr marL="228600" algn="just"/>
            <a:r>
              <a:rPr lang="ja-JP" altLang="ja-JP" sz="1800" kern="100" dirty="0">
                <a:effectLst/>
                <a:latin typeface="+mn-ea"/>
                <a:cs typeface="Times New Roman" panose="02020603050405020304" pitchFamily="18" charset="0"/>
              </a:rPr>
              <a:t>今後、各事業所において以下の安全装置リストを参考に購入する装置を選択する。　</a:t>
            </a:r>
            <a:r>
              <a:rPr lang="ja-JP" altLang="en-US" sz="1800" kern="100" dirty="0">
                <a:effectLst/>
                <a:latin typeface="+mn-ea"/>
                <a:cs typeface="Times New Roman" panose="02020603050405020304" pitchFamily="18" charset="0"/>
              </a:rPr>
              <a:t>　　</a:t>
            </a:r>
          </a:p>
          <a:p>
            <a:pPr marL="228600" algn="just"/>
            <a:r>
              <a:rPr lang="ja-JP" altLang="en-US" kern="100" dirty="0">
                <a:latin typeface="+mn-ea"/>
                <a:cs typeface="Times New Roman" panose="02020603050405020304" pitchFamily="18" charset="0"/>
              </a:rPr>
              <a:t>　</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リストの内容は随時更新される予定。</a:t>
            </a:r>
            <a:r>
              <a:rPr lang="en-US" altLang="ja-JP" sz="1800" kern="100" dirty="0">
                <a:effectLst/>
                <a:latin typeface="+mn-ea"/>
                <a:cs typeface="Times New Roman" panose="02020603050405020304" pitchFamily="18" charset="0"/>
              </a:rPr>
              <a:t>)</a:t>
            </a:r>
            <a:endParaRPr lang="ja-JP" altLang="en-US" sz="1800" kern="100" dirty="0">
              <a:effectLst/>
              <a:latin typeface="+mn-ea"/>
              <a:cs typeface="Times New Roman" panose="02020603050405020304" pitchFamily="18" charset="0"/>
            </a:endParaRPr>
          </a:p>
          <a:p>
            <a:pPr marL="228600" algn="just"/>
            <a:endParaRPr lang="ja-JP" altLang="en-US" sz="1800" kern="100" dirty="0">
              <a:effectLst/>
              <a:latin typeface="+mn-ea"/>
              <a:cs typeface="Times New Roman" panose="02020603050405020304" pitchFamily="18" charset="0"/>
            </a:endParaRPr>
          </a:p>
          <a:p>
            <a:pPr marL="228600" algn="just"/>
            <a:endParaRPr lang="ja-JP" altLang="ja-JP" sz="1050" kern="100" dirty="0">
              <a:effectLst/>
              <a:latin typeface="+mn-ea"/>
              <a:cs typeface="Times New Roman" panose="02020603050405020304" pitchFamily="18" charset="0"/>
            </a:endParaRPr>
          </a:p>
          <a:p>
            <a:pPr marL="228600" algn="just"/>
            <a:r>
              <a:rPr lang="ja-JP" altLang="ja-JP" sz="1800" kern="100" dirty="0">
                <a:solidFill>
                  <a:srgbClr val="FF0000"/>
                </a:solidFill>
                <a:effectLst/>
                <a:latin typeface="+mn-ea"/>
                <a:cs typeface="Times New Roman" panose="02020603050405020304" pitchFamily="18" charset="0"/>
              </a:rPr>
              <a:t>送迎用バスの置き去り防止を支援する安全装置のリストについて</a:t>
            </a:r>
            <a:r>
              <a:rPr lang="en-US" altLang="ja-JP" sz="1800" kern="100" dirty="0">
                <a:solidFill>
                  <a:srgbClr val="FF0000"/>
                </a:solidFill>
                <a:effectLst/>
                <a:latin typeface="+mn-ea"/>
                <a:cs typeface="Times New Roman" panose="02020603050405020304" pitchFamily="18" charset="0"/>
              </a:rPr>
              <a:t>(</a:t>
            </a:r>
            <a:r>
              <a:rPr lang="ja-JP" altLang="ja-JP" sz="1800" kern="100" dirty="0">
                <a:solidFill>
                  <a:srgbClr val="FF0000"/>
                </a:solidFill>
                <a:effectLst/>
                <a:latin typeface="+mn-ea"/>
                <a:cs typeface="Times New Roman" panose="02020603050405020304" pitchFamily="18" charset="0"/>
              </a:rPr>
              <a:t>子</a:t>
            </a:r>
            <a:r>
              <a:rPr lang="ja-JP" altLang="en-US" sz="1800" kern="100" dirty="0">
                <a:solidFill>
                  <a:srgbClr val="FF0000"/>
                </a:solidFill>
                <a:effectLst/>
                <a:latin typeface="+mn-ea"/>
                <a:cs typeface="Times New Roman" panose="02020603050405020304" pitchFamily="18" charset="0"/>
              </a:rPr>
              <a:t>ども</a:t>
            </a:r>
            <a:r>
              <a:rPr lang="ja-JP" altLang="ja-JP" sz="1800" kern="100" dirty="0">
                <a:solidFill>
                  <a:srgbClr val="FF0000"/>
                </a:solidFill>
                <a:effectLst/>
                <a:latin typeface="+mn-ea"/>
                <a:cs typeface="Times New Roman" panose="02020603050405020304" pitchFamily="18" charset="0"/>
              </a:rPr>
              <a:t>家庭庁</a:t>
            </a:r>
            <a:r>
              <a:rPr lang="en-US" altLang="ja-JP" sz="1800" kern="100" dirty="0">
                <a:solidFill>
                  <a:srgbClr val="FF0000"/>
                </a:solidFill>
                <a:effectLst/>
                <a:latin typeface="+mn-ea"/>
                <a:cs typeface="Times New Roman" panose="02020603050405020304" pitchFamily="18" charset="0"/>
              </a:rPr>
              <a:t>)</a:t>
            </a:r>
            <a:endParaRPr lang="ja-JP" altLang="en-US" sz="1800" kern="100" dirty="0">
              <a:solidFill>
                <a:srgbClr val="FF0000"/>
              </a:solidFill>
              <a:effectLst/>
              <a:latin typeface="+mn-ea"/>
              <a:cs typeface="Times New Roman" panose="02020603050405020304" pitchFamily="18" charset="0"/>
            </a:endParaRPr>
          </a:p>
          <a:p>
            <a:pPr marL="228600" algn="just"/>
            <a:r>
              <a:rPr lang="ja-JP" altLang="en-US" kern="100" dirty="0">
                <a:latin typeface="+mn-ea"/>
                <a:cs typeface="Times New Roman" panose="02020603050405020304" pitchFamily="18" charset="0"/>
              </a:rPr>
              <a:t>　</a:t>
            </a:r>
            <a:endParaRPr lang="ja-JP" altLang="ja-JP" sz="1050" kern="100" dirty="0">
              <a:effectLst/>
              <a:latin typeface="+mn-ea"/>
              <a:cs typeface="Times New Roman" panose="02020603050405020304" pitchFamily="18" charset="0"/>
            </a:endParaRPr>
          </a:p>
          <a:p>
            <a:pPr marL="228600" algn="just"/>
            <a:r>
              <a:rPr lang="en-US" altLang="ja-JP" sz="1800" u="sng" kern="100" dirty="0">
                <a:solidFill>
                  <a:srgbClr val="0070C0"/>
                </a:solidFill>
                <a:effectLst/>
                <a:latin typeface="+mn-ea"/>
                <a:cs typeface="Times New Roman" panose="02020603050405020304" pitchFamily="18" charset="0"/>
                <a:hlinkClick r:id="rId2">
                  <a:extLst>
                    <a:ext uri="{A12FA001-AC4F-418D-AE19-62706E023703}">
                      <ahyp:hlinkClr xmlns:ahyp="http://schemas.microsoft.com/office/drawing/2018/hyperlinkcolor" val="tx"/>
                    </a:ext>
                  </a:extLst>
                </a:hlinkClick>
              </a:rPr>
              <a:t>http://www.cfa.go.jp/policies/child-safety/list/</a:t>
            </a:r>
            <a:endParaRPr lang="ja-JP" altLang="en-US" sz="1800" u="sng" kern="100" dirty="0">
              <a:solidFill>
                <a:srgbClr val="0070C0"/>
              </a:solidFill>
              <a:effectLst/>
              <a:latin typeface="+mn-ea"/>
              <a:cs typeface="Times New Roman" panose="02020603050405020304" pitchFamily="18" charset="0"/>
            </a:endParaRPr>
          </a:p>
          <a:p>
            <a:pPr marL="228600" algn="just"/>
            <a:endParaRPr lang="ja-JP" altLang="ja-JP" sz="105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E628B19C-B972-4D46-9CC1-0575AC7B125D}"/>
              </a:ext>
            </a:extLst>
          </p:cNvPr>
          <p:cNvSpPr txBox="1"/>
          <p:nvPr/>
        </p:nvSpPr>
        <p:spPr>
          <a:xfrm>
            <a:off x="904461" y="1745570"/>
            <a:ext cx="3985591" cy="461665"/>
          </a:xfrm>
          <a:prstGeom prst="rect">
            <a:avLst/>
          </a:prstGeom>
          <a:noFill/>
        </p:spPr>
        <p:txBody>
          <a:bodyPr wrap="square">
            <a:spAutoFit/>
          </a:bodyPr>
          <a:lstStyle/>
          <a:p>
            <a:pPr marL="228600" algn="just"/>
            <a:r>
              <a:rPr lang="en-US" altLang="ja-JP" sz="2400" kern="100" dirty="0">
                <a:effectLst/>
                <a:latin typeface="+mn-ea"/>
                <a:cs typeface="Times New Roman" panose="02020603050405020304" pitchFamily="18" charset="0"/>
              </a:rPr>
              <a:t>&lt;</a:t>
            </a:r>
            <a:r>
              <a:rPr lang="ja-JP" altLang="ja-JP" sz="2400" kern="100" dirty="0">
                <a:effectLst/>
                <a:latin typeface="+mn-ea"/>
                <a:cs typeface="Times New Roman" panose="02020603050405020304" pitchFamily="18" charset="0"/>
              </a:rPr>
              <a:t>装備すべき安全装置</a:t>
            </a:r>
            <a:r>
              <a:rPr lang="en-US" altLang="ja-JP" sz="2400" kern="100" dirty="0">
                <a:effectLst/>
                <a:latin typeface="+mn-ea"/>
                <a:cs typeface="Times New Roman" panose="02020603050405020304" pitchFamily="18" charset="0"/>
              </a:rPr>
              <a:t>&gt;</a:t>
            </a:r>
            <a:endParaRPr lang="ja-JP" altLang="ja-JP" sz="12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758640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pic>
        <p:nvPicPr>
          <p:cNvPr id="3" name="図 2">
            <a:extLst>
              <a:ext uri="{FF2B5EF4-FFF2-40B4-BE49-F238E27FC236}">
                <a16:creationId xmlns:a16="http://schemas.microsoft.com/office/drawing/2014/main" id="{007183AF-01A5-4963-A5FC-86FF76BCCCA8}"/>
              </a:ext>
            </a:extLst>
          </p:cNvPr>
          <p:cNvPicPr>
            <a:picLocks noChangeAspect="1"/>
          </p:cNvPicPr>
          <p:nvPr/>
        </p:nvPicPr>
        <p:blipFill>
          <a:blip r:embed="rId2"/>
          <a:stretch>
            <a:fillRect/>
          </a:stretch>
        </p:blipFill>
        <p:spPr>
          <a:xfrm>
            <a:off x="2177480" y="1611777"/>
            <a:ext cx="7141171" cy="4895039"/>
          </a:xfrm>
          <a:prstGeom prst="rect">
            <a:avLst/>
          </a:prstGeom>
          <a:ln>
            <a:noFill/>
          </a:ln>
          <a:effectLst>
            <a:outerShdw blurRad="292100" dist="139700" dir="2700000" algn="tl" rotWithShape="0">
              <a:srgbClr val="333333">
                <a:alpha val="65000"/>
              </a:srgbClr>
            </a:outerShdw>
          </a:effectLst>
        </p:spPr>
      </p:pic>
      <p:sp>
        <p:nvSpPr>
          <p:cNvPr id="7" name="テキスト ボックス 6">
            <a:extLst>
              <a:ext uri="{FF2B5EF4-FFF2-40B4-BE49-F238E27FC236}">
                <a16:creationId xmlns:a16="http://schemas.microsoft.com/office/drawing/2014/main" id="{2A044570-0310-47D5-80C7-CFA3F5688C4A}"/>
              </a:ext>
            </a:extLst>
          </p:cNvPr>
          <p:cNvSpPr txBox="1"/>
          <p:nvPr/>
        </p:nvSpPr>
        <p:spPr>
          <a:xfrm>
            <a:off x="1429982" y="1227505"/>
            <a:ext cx="3075757" cy="400110"/>
          </a:xfrm>
          <a:prstGeom prst="rect">
            <a:avLst/>
          </a:prstGeom>
          <a:noFill/>
        </p:spPr>
        <p:txBody>
          <a:bodyPr wrap="square">
            <a:spAutoFit/>
          </a:bodyPr>
          <a:lstStyle/>
          <a:p>
            <a:r>
              <a:rPr kumimoji="1" lang="ja-JP" altLang="en-US" sz="2000" b="1" dirty="0"/>
              <a:t>安全装置の概要について</a:t>
            </a:r>
          </a:p>
        </p:txBody>
      </p:sp>
      <p:sp>
        <p:nvSpPr>
          <p:cNvPr id="8" name="テキスト ボックス 7">
            <a:extLst>
              <a:ext uri="{FF2B5EF4-FFF2-40B4-BE49-F238E27FC236}">
                <a16:creationId xmlns:a16="http://schemas.microsoft.com/office/drawing/2014/main" id="{5258EAB3-57FE-4B50-92B8-726780B0127F}"/>
              </a:ext>
            </a:extLst>
          </p:cNvPr>
          <p:cNvSpPr txBox="1"/>
          <p:nvPr/>
        </p:nvSpPr>
        <p:spPr>
          <a:xfrm>
            <a:off x="9367629" y="6206099"/>
            <a:ext cx="1832114" cy="400110"/>
          </a:xfrm>
          <a:prstGeom prst="rect">
            <a:avLst/>
          </a:prstGeom>
          <a:noFill/>
        </p:spPr>
        <p:txBody>
          <a:bodyPr wrap="square">
            <a:spAutoFit/>
          </a:bodyPr>
          <a:lstStyle/>
          <a:p>
            <a:r>
              <a:rPr lang="en-US" altLang="ja-JP" sz="2000" b="1" dirty="0">
                <a:effectLst/>
                <a:ea typeface="メイリオ" panose="020B0604030504040204" pitchFamily="50" charset="-128"/>
                <a:cs typeface="Times New Roman" panose="02020603050405020304" pitchFamily="18" charset="0"/>
              </a:rPr>
              <a:t>※</a:t>
            </a:r>
            <a:r>
              <a:rPr lang="ja-JP" altLang="en-US" sz="2000" b="1" dirty="0">
                <a:ea typeface="メイリオ" panose="020B0604030504040204" pitchFamily="50" charset="-128"/>
                <a:cs typeface="Times New Roman" panose="02020603050405020304" pitchFamily="18" charset="0"/>
              </a:rPr>
              <a:t>国</a:t>
            </a:r>
            <a:r>
              <a:rPr lang="ja-JP" altLang="en-US" sz="2000" b="1" dirty="0">
                <a:effectLst/>
                <a:ea typeface="メイリオ" panose="020B0604030504040204" pitchFamily="50" charset="-128"/>
                <a:cs typeface="Times New Roman" panose="02020603050405020304" pitchFamily="18" charset="0"/>
              </a:rPr>
              <a:t>資料抜粋</a:t>
            </a:r>
            <a:endParaRPr kumimoji="1" lang="ja-JP" altLang="en-US" sz="2000" b="1" dirty="0"/>
          </a:p>
        </p:txBody>
      </p:sp>
    </p:spTree>
    <p:extLst>
      <p:ext uri="{BB962C8B-B14F-4D97-AF65-F5344CB8AC3E}">
        <p14:creationId xmlns:p14="http://schemas.microsoft.com/office/powerpoint/2010/main" val="1036468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pic>
        <p:nvPicPr>
          <p:cNvPr id="5" name="図 4">
            <a:extLst>
              <a:ext uri="{FF2B5EF4-FFF2-40B4-BE49-F238E27FC236}">
                <a16:creationId xmlns:a16="http://schemas.microsoft.com/office/drawing/2014/main" id="{47005959-7095-4269-B8AE-CA7A29A3FE1D}"/>
              </a:ext>
            </a:extLst>
          </p:cNvPr>
          <p:cNvPicPr>
            <a:picLocks noChangeAspect="1"/>
          </p:cNvPicPr>
          <p:nvPr/>
        </p:nvPicPr>
        <p:blipFill>
          <a:blip r:embed="rId2"/>
          <a:stretch>
            <a:fillRect/>
          </a:stretch>
        </p:blipFill>
        <p:spPr>
          <a:xfrm>
            <a:off x="1505776" y="1227505"/>
            <a:ext cx="7797249" cy="5394384"/>
          </a:xfrm>
          <a:prstGeom prst="rect">
            <a:avLst/>
          </a:prstGeom>
        </p:spPr>
      </p:pic>
      <p:sp>
        <p:nvSpPr>
          <p:cNvPr id="8" name="テキスト ボックス 7">
            <a:extLst>
              <a:ext uri="{FF2B5EF4-FFF2-40B4-BE49-F238E27FC236}">
                <a16:creationId xmlns:a16="http://schemas.microsoft.com/office/drawing/2014/main" id="{7F66CB27-43A5-461F-ACF6-3AEB91997AA7}"/>
              </a:ext>
            </a:extLst>
          </p:cNvPr>
          <p:cNvSpPr txBox="1"/>
          <p:nvPr/>
        </p:nvSpPr>
        <p:spPr>
          <a:xfrm>
            <a:off x="9316278" y="6221779"/>
            <a:ext cx="1832114" cy="400110"/>
          </a:xfrm>
          <a:prstGeom prst="rect">
            <a:avLst/>
          </a:prstGeom>
          <a:noFill/>
        </p:spPr>
        <p:txBody>
          <a:bodyPr wrap="square">
            <a:spAutoFit/>
          </a:bodyPr>
          <a:lstStyle/>
          <a:p>
            <a:r>
              <a:rPr lang="en-US" altLang="ja-JP" sz="2000" b="1" dirty="0">
                <a:effectLst/>
                <a:ea typeface="メイリオ" panose="020B0604030504040204" pitchFamily="50" charset="-128"/>
                <a:cs typeface="Times New Roman" panose="02020603050405020304" pitchFamily="18" charset="0"/>
              </a:rPr>
              <a:t>※</a:t>
            </a:r>
            <a:r>
              <a:rPr lang="ja-JP" altLang="en-US" sz="2000" b="1" dirty="0">
                <a:ea typeface="メイリオ" panose="020B0604030504040204" pitchFamily="50" charset="-128"/>
                <a:cs typeface="Times New Roman" panose="02020603050405020304" pitchFamily="18" charset="0"/>
              </a:rPr>
              <a:t>国</a:t>
            </a:r>
            <a:r>
              <a:rPr lang="ja-JP" altLang="en-US" sz="2000" b="1" dirty="0">
                <a:effectLst/>
                <a:ea typeface="メイリオ" panose="020B0604030504040204" pitchFamily="50" charset="-128"/>
                <a:cs typeface="Times New Roman" panose="02020603050405020304" pitchFamily="18" charset="0"/>
              </a:rPr>
              <a:t>資料抜粋</a:t>
            </a:r>
            <a:endParaRPr kumimoji="1" lang="ja-JP" altLang="en-US" sz="2000" b="1" dirty="0"/>
          </a:p>
        </p:txBody>
      </p:sp>
    </p:spTree>
    <p:extLst>
      <p:ext uri="{BB962C8B-B14F-4D97-AF65-F5344CB8AC3E}">
        <p14:creationId xmlns:p14="http://schemas.microsoft.com/office/powerpoint/2010/main" val="2361292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520147" y="642730"/>
            <a:ext cx="9657523" cy="584775"/>
          </a:xfrm>
          <a:prstGeom prst="rect">
            <a:avLst/>
          </a:prstGeom>
          <a:noFill/>
        </p:spPr>
        <p:txBody>
          <a:bodyPr wrap="square">
            <a:spAutoFit/>
          </a:bodyPr>
          <a:lstStyle/>
          <a:p>
            <a:r>
              <a:rPr kumimoji="1" lang="ja-JP" altLang="en-US" sz="3200" dirty="0">
                <a:solidFill>
                  <a:srgbClr val="0070C0"/>
                </a:solidFill>
                <a:effectLst/>
                <a:ea typeface="メイリオ" panose="020B0604030504040204" pitchFamily="50" charset="-128"/>
                <a:cs typeface="Times New Roman" panose="02020603050405020304" pitchFamily="18" charset="0"/>
              </a:rPr>
              <a:t>④　</a:t>
            </a:r>
            <a:r>
              <a:rPr lang="ja-JP" altLang="ja-JP" sz="3200" dirty="0">
                <a:solidFill>
                  <a:srgbClr val="0070C0"/>
                </a:solidFill>
                <a:effectLst/>
                <a:ea typeface="メイリオ" panose="020B0604030504040204" pitchFamily="50" charset="-128"/>
                <a:cs typeface="Times New Roman" panose="02020603050405020304" pitchFamily="18" charset="0"/>
              </a:rPr>
              <a:t>送迎車両における安全装置の設置義務化</a:t>
            </a:r>
            <a:endParaRPr kumimoji="1" lang="ja-JP" altLang="en-US" sz="3200" dirty="0">
              <a:solidFill>
                <a:srgbClr val="0070C0"/>
              </a:solidFill>
            </a:endParaRPr>
          </a:p>
        </p:txBody>
      </p:sp>
      <p:sp>
        <p:nvSpPr>
          <p:cNvPr id="10" name="テキスト ボックス 9">
            <a:extLst>
              <a:ext uri="{FF2B5EF4-FFF2-40B4-BE49-F238E27FC236}">
                <a16:creationId xmlns:a16="http://schemas.microsoft.com/office/drawing/2014/main" id="{58EF6778-BCBD-4478-9CB0-8178040B652A}"/>
              </a:ext>
            </a:extLst>
          </p:cNvPr>
          <p:cNvSpPr txBox="1"/>
          <p:nvPr/>
        </p:nvSpPr>
        <p:spPr>
          <a:xfrm>
            <a:off x="1152939" y="1122296"/>
            <a:ext cx="7248939" cy="4893647"/>
          </a:xfrm>
          <a:prstGeom prst="rect">
            <a:avLst/>
          </a:prstGeom>
          <a:noFill/>
        </p:spPr>
        <p:txBody>
          <a:bodyPr wrap="square">
            <a:spAutoFit/>
          </a:bodyPr>
          <a:lstStyle/>
          <a:p>
            <a:r>
              <a:rPr lang="ja-JP" altLang="en-US" sz="3200" b="0" i="0" u="none" strike="noStrike" baseline="0" dirty="0">
                <a:solidFill>
                  <a:srgbClr val="000000"/>
                </a:solidFill>
                <a:latin typeface="Meiryo UI" panose="020B0604030504040204" pitchFamily="50" charset="-128"/>
                <a:ea typeface="Meiryo UI" panose="020B0604030504040204" pitchFamily="50" charset="-128"/>
              </a:rPr>
              <a:t>毎日使えるチェックシート（国の例示）等</a:t>
            </a:r>
          </a:p>
          <a:p>
            <a:endParaRPr lang="ja-JP" altLang="en-US" sz="1400" b="0" i="0" u="none" strike="noStrike" baseline="0" dirty="0">
              <a:latin typeface="Meiryo UI" panose="020B0604030504040204" pitchFamily="50" charset="-128"/>
              <a:ea typeface="Meiryo UI" panose="020B0604030504040204" pitchFamily="50" charset="-128"/>
            </a:endParaRPr>
          </a:p>
          <a:p>
            <a:r>
              <a:rPr lang="en-US" altLang="ja-JP" sz="1800" b="0" i="0" u="none" strike="noStrike" baseline="0" dirty="0">
                <a:latin typeface="+mn-ea"/>
              </a:rPr>
              <a:t>【</a:t>
            </a:r>
            <a:r>
              <a:rPr lang="ja-JP" altLang="en-US" sz="1800" b="0" i="0" u="none" strike="noStrike" baseline="0" dirty="0">
                <a:latin typeface="+mn-ea"/>
              </a:rPr>
              <a:t>日々の送迎時における見落とし防止</a:t>
            </a:r>
            <a:r>
              <a:rPr lang="en-US" altLang="ja-JP" sz="1800" b="0" i="0" u="none" strike="noStrike" baseline="0" dirty="0">
                <a:latin typeface="+mn-ea"/>
              </a:rPr>
              <a:t>】</a:t>
            </a:r>
          </a:p>
          <a:p>
            <a:r>
              <a:rPr lang="ja-JP" altLang="en-US" sz="1800" b="0" i="0" u="none" strike="noStrike" baseline="0" dirty="0">
                <a:latin typeface="+mn-ea"/>
              </a:rPr>
              <a:t>・運転席に確認を促すチェックシートを備え付けるとともに、</a:t>
            </a:r>
          </a:p>
          <a:p>
            <a:r>
              <a:rPr lang="ja-JP" altLang="en-US" sz="1800" b="0" i="0" u="none" strike="noStrike" baseline="0" dirty="0">
                <a:latin typeface="+mn-ea"/>
              </a:rPr>
              <a:t>車体後方に子供の所在確認を行ったことを記録する書面を備える。</a:t>
            </a:r>
          </a:p>
          <a:p>
            <a:endParaRPr lang="ja-JP" altLang="en-US" sz="1800" b="0" i="0" u="none" strike="noStrike" baseline="0" dirty="0">
              <a:latin typeface="+mn-ea"/>
            </a:endParaRPr>
          </a:p>
          <a:p>
            <a:r>
              <a:rPr lang="en-US" altLang="ja-JP" sz="1800" b="0" i="0" u="none" strike="noStrike" baseline="0" dirty="0">
                <a:latin typeface="+mn-ea"/>
              </a:rPr>
              <a:t>【</a:t>
            </a:r>
            <a:r>
              <a:rPr lang="ja-JP" altLang="en-US" sz="1800" b="0" i="0" u="none" strike="noStrike" baseline="0" dirty="0">
                <a:latin typeface="+mn-ea"/>
              </a:rPr>
              <a:t>こどものバス送迎・安全徹底マニュアル</a:t>
            </a:r>
            <a:r>
              <a:rPr lang="en-US" altLang="ja-JP" sz="1800" b="0" i="0" u="none" strike="noStrike" baseline="0" dirty="0">
                <a:latin typeface="+mn-ea"/>
              </a:rPr>
              <a:t>】</a:t>
            </a:r>
          </a:p>
          <a:p>
            <a:r>
              <a:rPr lang="ja-JP" altLang="en-US" sz="1800" b="0" i="0" u="none" strike="noStrike" baseline="0" dirty="0">
                <a:latin typeface="+mn-ea"/>
              </a:rPr>
              <a:t>・送迎用バス運行に当たっての各園での取組の補助資料として</a:t>
            </a:r>
          </a:p>
          <a:p>
            <a:r>
              <a:rPr lang="ja-JP" altLang="en-US" dirty="0">
                <a:latin typeface="+mn-ea"/>
              </a:rPr>
              <a:t>　</a:t>
            </a:r>
            <a:r>
              <a:rPr lang="ja-JP" altLang="en-US" sz="1800" b="0" i="0" u="none" strike="noStrike" baseline="0" dirty="0">
                <a:latin typeface="+mn-ea"/>
              </a:rPr>
              <a:t>国が作成。</a:t>
            </a:r>
          </a:p>
          <a:p>
            <a:r>
              <a:rPr lang="ja-JP" altLang="en-US" sz="1800" b="0" i="0" u="none" strike="noStrike" baseline="0" dirty="0">
                <a:latin typeface="+mn-ea"/>
              </a:rPr>
              <a:t>・バス送迎の業務の流れに沿ったポイント等を整理。</a:t>
            </a:r>
          </a:p>
          <a:p>
            <a:endParaRPr lang="ja-JP" altLang="en-US" sz="1800" b="0" i="0" u="none" strike="noStrike" baseline="0" dirty="0">
              <a:latin typeface="+mn-ea"/>
            </a:endParaRPr>
          </a:p>
          <a:p>
            <a:r>
              <a:rPr lang="en-US" altLang="ja-JP" sz="1800" b="0" i="0" u="none" strike="noStrike" baseline="0" dirty="0">
                <a:latin typeface="+mn-ea"/>
              </a:rPr>
              <a:t>※</a:t>
            </a:r>
            <a:r>
              <a:rPr lang="ja-JP" altLang="en-US" sz="1800" b="0" i="0" u="none" strike="noStrike" baseline="0" dirty="0">
                <a:latin typeface="+mn-ea"/>
              </a:rPr>
              <a:t>マニュアルは以下の</a:t>
            </a:r>
            <a:r>
              <a:rPr lang="en-US" altLang="ja-JP" sz="1800" b="0" i="0" u="none" strike="noStrike" baseline="0" dirty="0">
                <a:latin typeface="+mn-ea"/>
              </a:rPr>
              <a:t>HP</a:t>
            </a:r>
            <a:r>
              <a:rPr lang="ja-JP" altLang="en-US" sz="1800" b="0" i="0" u="none" strike="noStrike" baseline="0" dirty="0">
                <a:latin typeface="+mn-ea"/>
              </a:rPr>
              <a:t>に掲載されていますので、ご活用ください。</a:t>
            </a:r>
          </a:p>
          <a:p>
            <a:r>
              <a:rPr lang="ja-JP" altLang="en-US" sz="1800" b="0" i="0" u="none" strike="noStrike" baseline="0" dirty="0">
                <a:latin typeface="+mn-ea"/>
              </a:rPr>
              <a:t>（右記のチェックシートも、</a:t>
            </a:r>
            <a:r>
              <a:rPr lang="en-US" altLang="ja-JP" sz="1800" b="0" i="0" u="none" strike="noStrike" baseline="0" dirty="0">
                <a:latin typeface="+mn-ea"/>
              </a:rPr>
              <a:t>word</a:t>
            </a:r>
            <a:r>
              <a:rPr lang="ja-JP" altLang="en-US" sz="1800" b="0" i="0" u="none" strike="noStrike" baseline="0" dirty="0">
                <a:latin typeface="+mn-ea"/>
              </a:rPr>
              <a:t>ファイルで掲載しており、</a:t>
            </a:r>
          </a:p>
          <a:p>
            <a:r>
              <a:rPr lang="ja-JP" altLang="en-US" sz="1800" b="0" i="0" u="none" strike="noStrike" baseline="0" dirty="0">
                <a:latin typeface="+mn-ea"/>
              </a:rPr>
              <a:t>　各施設の状況に応じて編集可能です）</a:t>
            </a:r>
          </a:p>
          <a:p>
            <a:endParaRPr lang="ja-JP" altLang="en-US" sz="1800" b="0" i="0" u="none" strike="noStrike" baseline="0" dirty="0">
              <a:latin typeface="+mn-ea"/>
            </a:endParaRPr>
          </a:p>
          <a:p>
            <a:r>
              <a:rPr lang="en-US" altLang="ja-JP" sz="1600" b="0" i="0" u="none" strike="noStrike" baseline="0" dirty="0">
                <a:solidFill>
                  <a:srgbClr val="0070C0"/>
                </a:solidFill>
                <a:latin typeface="+mn-ea"/>
                <a:hlinkClick r:id="rId2">
                  <a:extLst>
                    <a:ext uri="{A12FA001-AC4F-418D-AE19-62706E023703}">
                      <ahyp:hlinkClr xmlns:ahyp="http://schemas.microsoft.com/office/drawing/2018/hyperlinkcolor" val="tx"/>
                    </a:ext>
                  </a:extLst>
                </a:hlinkClick>
              </a:rPr>
              <a:t>https://www8.cao.go.jp/shoushi/shinseido/meeting/anzen_kanri.html</a:t>
            </a:r>
            <a:endParaRPr lang="ja-JP" altLang="en-US" sz="1600" b="0" i="0" u="none" strike="noStrike" baseline="0" dirty="0">
              <a:solidFill>
                <a:srgbClr val="0070C0"/>
              </a:solidFill>
              <a:latin typeface="+mn-ea"/>
            </a:endParaRPr>
          </a:p>
          <a:p>
            <a:endParaRPr lang="en-US" altLang="ja-JP" sz="1600" b="0" i="0" u="none" strike="noStrike" baseline="0" dirty="0">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055B8619-ED95-4E13-A774-3B1ED6E275C9}"/>
              </a:ext>
            </a:extLst>
          </p:cNvPr>
          <p:cNvPicPr>
            <a:picLocks noChangeAspect="1"/>
          </p:cNvPicPr>
          <p:nvPr/>
        </p:nvPicPr>
        <p:blipFill>
          <a:blip r:embed="rId3"/>
          <a:stretch>
            <a:fillRect/>
          </a:stretch>
        </p:blipFill>
        <p:spPr>
          <a:xfrm>
            <a:off x="8401878" y="1707071"/>
            <a:ext cx="2824681" cy="3874883"/>
          </a:xfrm>
          <a:prstGeom prst="rect">
            <a:avLst/>
          </a:prstGeom>
        </p:spPr>
      </p:pic>
      <p:sp>
        <p:nvSpPr>
          <p:cNvPr id="15" name="テキスト ボックス 14">
            <a:extLst>
              <a:ext uri="{FF2B5EF4-FFF2-40B4-BE49-F238E27FC236}">
                <a16:creationId xmlns:a16="http://schemas.microsoft.com/office/drawing/2014/main" id="{236FB280-49BF-42AC-83E2-88246BB1998E}"/>
              </a:ext>
            </a:extLst>
          </p:cNvPr>
          <p:cNvSpPr txBox="1"/>
          <p:nvPr/>
        </p:nvSpPr>
        <p:spPr>
          <a:xfrm>
            <a:off x="8401878" y="1306961"/>
            <a:ext cx="2824682" cy="400110"/>
          </a:xfrm>
          <a:prstGeom prst="rect">
            <a:avLst/>
          </a:prstGeom>
          <a:noFill/>
        </p:spPr>
        <p:txBody>
          <a:bodyPr wrap="square">
            <a:spAutoFit/>
          </a:bodyPr>
          <a:lstStyle/>
          <a:p>
            <a:r>
              <a:rPr kumimoji="1" lang="ja-JP" altLang="en-US" sz="2000" b="1" dirty="0">
                <a:solidFill>
                  <a:srgbClr val="FF0000"/>
                </a:solidFill>
                <a:ea typeface="メイリオ" panose="020B0604030504040204" pitchFamily="50" charset="-128"/>
                <a:cs typeface="Times New Roman" panose="02020603050405020304" pitchFamily="18" charset="0"/>
              </a:rPr>
              <a:t>チェックシート活用例</a:t>
            </a:r>
            <a:endParaRPr kumimoji="1" lang="ja-JP" altLang="en-US" sz="2000" b="1" dirty="0">
              <a:solidFill>
                <a:srgbClr val="FF0000"/>
              </a:solidFill>
            </a:endParaRPr>
          </a:p>
        </p:txBody>
      </p:sp>
    </p:spTree>
    <p:extLst>
      <p:ext uri="{BB962C8B-B14F-4D97-AF65-F5344CB8AC3E}">
        <p14:creationId xmlns:p14="http://schemas.microsoft.com/office/powerpoint/2010/main" val="7923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70169-8578-4E65-9BE0-C2FBAF06C2F3}"/>
              </a:ext>
            </a:extLst>
          </p:cNvPr>
          <p:cNvSpPr>
            <a:spLocks noGrp="1"/>
          </p:cNvSpPr>
          <p:nvPr>
            <p:ph type="ctrTitle"/>
          </p:nvPr>
        </p:nvSpPr>
        <p:spPr>
          <a:xfrm>
            <a:off x="1507067" y="436368"/>
            <a:ext cx="8918712" cy="1019077"/>
          </a:xfrm>
        </p:spPr>
        <p:txBody>
          <a:bodyPr/>
          <a:lstStyle/>
          <a:p>
            <a:pPr algn="ctr"/>
            <a:r>
              <a:rPr kumimoji="1" lang="ja-JP" altLang="en-US" sz="4800" b="1" dirty="0">
                <a:solidFill>
                  <a:srgbClr val="0070C0"/>
                </a:solidFill>
              </a:rPr>
              <a:t>過去の義務化事項</a:t>
            </a:r>
          </a:p>
        </p:txBody>
      </p:sp>
      <p:sp>
        <p:nvSpPr>
          <p:cNvPr id="5" name="字幕 4">
            <a:extLst>
              <a:ext uri="{FF2B5EF4-FFF2-40B4-BE49-F238E27FC236}">
                <a16:creationId xmlns:a16="http://schemas.microsoft.com/office/drawing/2014/main" id="{C3602EF7-387D-4CAE-8DB5-E8A33C633D61}"/>
              </a:ext>
            </a:extLst>
          </p:cNvPr>
          <p:cNvSpPr>
            <a:spLocks noGrp="1"/>
          </p:cNvSpPr>
          <p:nvPr>
            <p:ph type="subTitle" idx="1"/>
          </p:nvPr>
        </p:nvSpPr>
        <p:spPr>
          <a:xfrm>
            <a:off x="1152940" y="1601219"/>
            <a:ext cx="4943060" cy="492624"/>
          </a:xfrm>
        </p:spPr>
        <p:txBody>
          <a:bodyPr>
            <a:normAutofit lnSpcReduction="10000"/>
          </a:bodyPr>
          <a:lstStyle/>
          <a:p>
            <a:pPr algn="l"/>
            <a:r>
              <a:rPr lang="ja-JP" altLang="en-US" sz="2800" dirty="0">
                <a:solidFill>
                  <a:srgbClr val="FF0000"/>
                </a:solidFill>
              </a:rPr>
              <a:t>障害者虐待防止の更なる推進　</a:t>
            </a:r>
            <a:endParaRPr lang="en-US" altLang="ja-JP" sz="2800" dirty="0">
              <a:solidFill>
                <a:srgbClr val="FF0000"/>
              </a:solidFill>
            </a:endParaRPr>
          </a:p>
        </p:txBody>
      </p:sp>
      <p:sp>
        <p:nvSpPr>
          <p:cNvPr id="6" name="テキスト ボックス 5">
            <a:extLst>
              <a:ext uri="{FF2B5EF4-FFF2-40B4-BE49-F238E27FC236}">
                <a16:creationId xmlns:a16="http://schemas.microsoft.com/office/drawing/2014/main" id="{E66D0871-C327-4310-9196-E198FBDC4FE3}"/>
              </a:ext>
            </a:extLst>
          </p:cNvPr>
          <p:cNvSpPr txBox="1"/>
          <p:nvPr/>
        </p:nvSpPr>
        <p:spPr>
          <a:xfrm>
            <a:off x="1507067" y="2239618"/>
            <a:ext cx="10048829" cy="3416320"/>
          </a:xfrm>
          <a:prstGeom prst="rect">
            <a:avLst/>
          </a:prstGeom>
          <a:noFill/>
        </p:spPr>
        <p:txBody>
          <a:bodyPr wrap="square">
            <a:spAutoFit/>
          </a:bodyPr>
          <a:lstStyle/>
          <a:p>
            <a:pPr algn="l"/>
            <a:r>
              <a:rPr lang="ja-JP" altLang="en-US" sz="2400" u="sng" dirty="0">
                <a:solidFill>
                  <a:schemeClr val="tx1"/>
                </a:solidFill>
              </a:rPr>
              <a:t>Ｒ４年度から義務化</a:t>
            </a:r>
            <a:r>
              <a:rPr lang="ja-JP" altLang="en-US" sz="2400" dirty="0">
                <a:solidFill>
                  <a:schemeClr val="tx1"/>
                </a:solidFill>
              </a:rPr>
              <a:t>（Ｒ３年度は努力義務）</a:t>
            </a:r>
          </a:p>
          <a:p>
            <a:pPr algn="l"/>
            <a:r>
              <a:rPr lang="ja-JP" altLang="en-US" sz="2400" dirty="0">
                <a:solidFill>
                  <a:schemeClr val="tx1"/>
                </a:solidFill>
              </a:rPr>
              <a:t>① 従業者への</a:t>
            </a:r>
            <a:r>
              <a:rPr lang="ja-JP" altLang="en-US" sz="2400" dirty="0">
                <a:solidFill>
                  <a:srgbClr val="FF0000"/>
                </a:solidFill>
              </a:rPr>
              <a:t>研修実施</a:t>
            </a:r>
          </a:p>
          <a:p>
            <a:pPr algn="l"/>
            <a:r>
              <a:rPr lang="ja-JP" altLang="en-US" sz="2400" dirty="0">
                <a:solidFill>
                  <a:schemeClr val="tx1"/>
                </a:solidFill>
              </a:rPr>
              <a:t>② 虐待防止</a:t>
            </a:r>
            <a:r>
              <a:rPr lang="ja-JP" altLang="en-US" sz="2400" dirty="0">
                <a:solidFill>
                  <a:srgbClr val="FF0000"/>
                </a:solidFill>
              </a:rPr>
              <a:t>委員会の設置</a:t>
            </a:r>
            <a:endParaRPr lang="en-US" altLang="ja-JP" sz="2400" dirty="0">
              <a:solidFill>
                <a:srgbClr val="FF0000"/>
              </a:solidFill>
            </a:endParaRPr>
          </a:p>
          <a:p>
            <a:pPr algn="l"/>
            <a:r>
              <a:rPr lang="ja-JP" altLang="en-US" sz="2400" dirty="0">
                <a:solidFill>
                  <a:schemeClr val="tx1"/>
                </a:solidFill>
              </a:rPr>
              <a:t>③ 虐待防止委員会での検討結果を従業者に</a:t>
            </a:r>
            <a:r>
              <a:rPr lang="ja-JP" altLang="en-US" sz="2400" dirty="0">
                <a:solidFill>
                  <a:srgbClr val="FF0000"/>
                </a:solidFill>
              </a:rPr>
              <a:t>周知徹底</a:t>
            </a:r>
            <a:r>
              <a:rPr lang="ja-JP" altLang="en-US" sz="2400" dirty="0">
                <a:solidFill>
                  <a:schemeClr val="tx1"/>
                </a:solidFill>
              </a:rPr>
              <a:t>する</a:t>
            </a:r>
          </a:p>
          <a:p>
            <a:pPr algn="l"/>
            <a:r>
              <a:rPr lang="ja-JP" altLang="en-US" sz="2400" dirty="0"/>
              <a:t>④</a:t>
            </a:r>
            <a:r>
              <a:rPr lang="ja-JP" altLang="en-US" sz="2400" dirty="0">
                <a:solidFill>
                  <a:schemeClr val="tx1"/>
                </a:solidFill>
              </a:rPr>
              <a:t> 虐待の防止等のための</a:t>
            </a:r>
            <a:r>
              <a:rPr lang="ja-JP" altLang="en-US" sz="2400" dirty="0">
                <a:solidFill>
                  <a:srgbClr val="FF0000"/>
                </a:solidFill>
              </a:rPr>
              <a:t>責任者の設置 </a:t>
            </a:r>
          </a:p>
          <a:p>
            <a:pPr algn="l"/>
            <a:r>
              <a:rPr lang="ja-JP" altLang="en-US" sz="2400" dirty="0">
                <a:solidFill>
                  <a:schemeClr val="tx1"/>
                </a:solidFill>
              </a:rPr>
              <a:t>　</a:t>
            </a:r>
          </a:p>
          <a:p>
            <a:pPr algn="l"/>
            <a:r>
              <a:rPr lang="ja-JP" altLang="en-US" sz="2400" dirty="0"/>
              <a:t>　</a:t>
            </a:r>
            <a:r>
              <a:rPr lang="en-US" altLang="ja-JP" sz="2400" dirty="0"/>
              <a:t>※</a:t>
            </a:r>
            <a:r>
              <a:rPr lang="ja-JP" altLang="en-US" sz="2400" dirty="0"/>
              <a:t>虐待防止委員会に求められる役割</a:t>
            </a:r>
          </a:p>
          <a:p>
            <a:pPr algn="l"/>
            <a:r>
              <a:rPr lang="ja-JP" altLang="en-US" sz="2400" dirty="0">
                <a:solidFill>
                  <a:schemeClr val="tx1"/>
                </a:solidFill>
              </a:rPr>
              <a:t>　　・虐待の未然防止</a:t>
            </a:r>
          </a:p>
          <a:p>
            <a:pPr algn="l"/>
            <a:r>
              <a:rPr lang="ja-JP" altLang="en-US" sz="2400" dirty="0">
                <a:solidFill>
                  <a:schemeClr val="tx1"/>
                </a:solidFill>
              </a:rPr>
              <a:t>　　・虐待事案発生時の検証や再発防止策の検討　など</a:t>
            </a:r>
            <a:endParaRPr lang="ja-JP" altLang="en-US" dirty="0"/>
          </a:p>
        </p:txBody>
      </p:sp>
    </p:spTree>
    <p:extLst>
      <p:ext uri="{BB962C8B-B14F-4D97-AF65-F5344CB8AC3E}">
        <p14:creationId xmlns:p14="http://schemas.microsoft.com/office/powerpoint/2010/main" val="239633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70169-8578-4E65-9BE0-C2FBAF06C2F3}"/>
              </a:ext>
            </a:extLst>
          </p:cNvPr>
          <p:cNvSpPr>
            <a:spLocks noGrp="1"/>
          </p:cNvSpPr>
          <p:nvPr>
            <p:ph type="ctrTitle"/>
          </p:nvPr>
        </p:nvSpPr>
        <p:spPr>
          <a:xfrm>
            <a:off x="1507067" y="436368"/>
            <a:ext cx="8918712" cy="1019077"/>
          </a:xfrm>
        </p:spPr>
        <p:txBody>
          <a:bodyPr/>
          <a:lstStyle/>
          <a:p>
            <a:pPr algn="ctr"/>
            <a:r>
              <a:rPr kumimoji="1" lang="ja-JP" altLang="en-US" sz="4800" b="1" dirty="0">
                <a:solidFill>
                  <a:srgbClr val="0070C0"/>
                </a:solidFill>
              </a:rPr>
              <a:t>過去の義務化事項</a:t>
            </a:r>
          </a:p>
        </p:txBody>
      </p:sp>
      <p:sp>
        <p:nvSpPr>
          <p:cNvPr id="7" name="テキスト ボックス 6">
            <a:extLst>
              <a:ext uri="{FF2B5EF4-FFF2-40B4-BE49-F238E27FC236}">
                <a16:creationId xmlns:a16="http://schemas.microsoft.com/office/drawing/2014/main" id="{729F7057-FE66-4268-8474-F2FE1DE5ED6B}"/>
              </a:ext>
            </a:extLst>
          </p:cNvPr>
          <p:cNvSpPr txBox="1"/>
          <p:nvPr/>
        </p:nvSpPr>
        <p:spPr>
          <a:xfrm>
            <a:off x="1381538" y="3009109"/>
            <a:ext cx="9273209" cy="2954655"/>
          </a:xfrm>
          <a:prstGeom prst="rect">
            <a:avLst/>
          </a:prstGeom>
          <a:noFill/>
        </p:spPr>
        <p:txBody>
          <a:bodyPr wrap="square">
            <a:spAutoFit/>
          </a:bodyPr>
          <a:lstStyle/>
          <a:p>
            <a:r>
              <a:rPr lang="ja-JP" altLang="en-US" sz="2400" dirty="0"/>
              <a:t>＜運営基準＞</a:t>
            </a:r>
            <a:endParaRPr lang="en-US" altLang="ja-JP" sz="2400" dirty="0"/>
          </a:p>
          <a:p>
            <a:r>
              <a:rPr lang="ja-JP" altLang="en-US" dirty="0"/>
              <a:t>　① 身体拘束等の適正化のための対策を検討する</a:t>
            </a:r>
            <a:r>
              <a:rPr lang="ja-JP" altLang="en-US" dirty="0">
                <a:solidFill>
                  <a:srgbClr val="FF0000"/>
                </a:solidFill>
              </a:rPr>
              <a:t>委員会の定期的な開催</a:t>
            </a:r>
            <a:r>
              <a:rPr lang="ja-JP" altLang="en-US" dirty="0"/>
              <a:t>。</a:t>
            </a:r>
          </a:p>
          <a:p>
            <a:r>
              <a:rPr lang="ja-JP" altLang="en-US" dirty="0"/>
              <a:t>　　 同委員会の結果について、</a:t>
            </a:r>
            <a:r>
              <a:rPr lang="ja-JP" altLang="en-US" dirty="0">
                <a:solidFill>
                  <a:srgbClr val="FF0000"/>
                </a:solidFill>
              </a:rPr>
              <a:t>従業者に周知徹底</a:t>
            </a:r>
            <a:r>
              <a:rPr lang="ja-JP" altLang="en-US" dirty="0"/>
              <a:t>する。</a:t>
            </a:r>
          </a:p>
          <a:p>
            <a:r>
              <a:rPr lang="ja-JP" altLang="en-US" dirty="0"/>
              <a:t>　② 身体拘束等の適正化のための</a:t>
            </a:r>
            <a:r>
              <a:rPr lang="ja-JP" altLang="en-US" dirty="0">
                <a:solidFill>
                  <a:srgbClr val="FF0000"/>
                </a:solidFill>
              </a:rPr>
              <a:t>指針を整備</a:t>
            </a:r>
            <a:r>
              <a:rPr lang="ja-JP" altLang="en-US" dirty="0"/>
              <a:t>すること。</a:t>
            </a:r>
          </a:p>
          <a:p>
            <a:r>
              <a:rPr lang="ja-JP" altLang="en-US" dirty="0"/>
              <a:t>　③ 従業者に対し、身体拘束等の適正化のための</a:t>
            </a:r>
            <a:r>
              <a:rPr lang="ja-JP" altLang="en-US" dirty="0">
                <a:solidFill>
                  <a:srgbClr val="FF0000"/>
                </a:solidFill>
              </a:rPr>
              <a:t>研修を定期的に実施</a:t>
            </a:r>
            <a:r>
              <a:rPr lang="ja-JP" altLang="en-US" dirty="0"/>
              <a:t>すること。</a:t>
            </a:r>
          </a:p>
          <a:p>
            <a:r>
              <a:rPr lang="ja-JP" altLang="en-US" dirty="0"/>
              <a:t> 　　</a:t>
            </a:r>
            <a:r>
              <a:rPr lang="en-US" altLang="ja-JP" dirty="0"/>
              <a:t>※ </a:t>
            </a:r>
            <a:r>
              <a:rPr lang="ja-JP" altLang="en-US" dirty="0"/>
              <a:t>虐待防止の取組で身体拘束等の適正化について取り扱う場合には、身体拘束等</a:t>
            </a:r>
          </a:p>
          <a:p>
            <a:r>
              <a:rPr lang="ja-JP" altLang="en-US" dirty="0"/>
              <a:t>　　　  の適正化に取り組んでいるものとみなす。</a:t>
            </a:r>
            <a:endParaRPr lang="en-US" altLang="ja-JP" dirty="0"/>
          </a:p>
          <a:p>
            <a:endParaRPr lang="en-US" altLang="ja-JP" dirty="0"/>
          </a:p>
          <a:p>
            <a:r>
              <a:rPr lang="ja-JP" altLang="en-US" dirty="0"/>
              <a:t>　④ 身体拘束等を行う場合には、その態様及び時間、その際の利用者の心身の状況並び </a:t>
            </a:r>
            <a:endParaRPr lang="en-US" altLang="ja-JP" dirty="0"/>
          </a:p>
          <a:p>
            <a:r>
              <a:rPr lang="en-US" altLang="ja-JP" dirty="0"/>
              <a:t>    </a:t>
            </a:r>
            <a:r>
              <a:rPr lang="ja-JP" altLang="en-US" dirty="0"/>
              <a:t>　に緊急やむを得ない理由その他必要な事項を記録すること。</a:t>
            </a:r>
          </a:p>
        </p:txBody>
      </p:sp>
      <p:sp>
        <p:nvSpPr>
          <p:cNvPr id="9" name="字幕 8">
            <a:extLst>
              <a:ext uri="{FF2B5EF4-FFF2-40B4-BE49-F238E27FC236}">
                <a16:creationId xmlns:a16="http://schemas.microsoft.com/office/drawing/2014/main" id="{D7BC645B-7CB0-42D3-B961-7D7313BB82FD}"/>
              </a:ext>
            </a:extLst>
          </p:cNvPr>
          <p:cNvSpPr>
            <a:spLocks noGrp="1"/>
          </p:cNvSpPr>
          <p:nvPr>
            <p:ph type="subTitle" idx="1"/>
          </p:nvPr>
        </p:nvSpPr>
        <p:spPr>
          <a:xfrm>
            <a:off x="1258221" y="1495201"/>
            <a:ext cx="4694950" cy="555791"/>
          </a:xfrm>
        </p:spPr>
        <p:txBody>
          <a:bodyPr>
            <a:normAutofit/>
          </a:bodyPr>
          <a:lstStyle/>
          <a:p>
            <a:pPr algn="l"/>
            <a:r>
              <a:rPr lang="ja-JP" altLang="en-US" sz="2800" dirty="0">
                <a:solidFill>
                  <a:srgbClr val="FF0000"/>
                </a:solidFill>
              </a:rPr>
              <a:t>身体拘束等の適正化の推進</a:t>
            </a:r>
            <a:endParaRPr lang="en-US" altLang="ja-JP" sz="2800" dirty="0">
              <a:solidFill>
                <a:srgbClr val="FF0000"/>
              </a:solidFill>
            </a:endParaRPr>
          </a:p>
        </p:txBody>
      </p:sp>
      <p:sp>
        <p:nvSpPr>
          <p:cNvPr id="14" name="テキスト ボックス 13">
            <a:extLst>
              <a:ext uri="{FF2B5EF4-FFF2-40B4-BE49-F238E27FC236}">
                <a16:creationId xmlns:a16="http://schemas.microsoft.com/office/drawing/2014/main" id="{AA081089-6C7D-41C9-BB98-0B4CD20DA77B}"/>
              </a:ext>
            </a:extLst>
          </p:cNvPr>
          <p:cNvSpPr txBox="1"/>
          <p:nvPr/>
        </p:nvSpPr>
        <p:spPr>
          <a:xfrm>
            <a:off x="1258221" y="2369041"/>
            <a:ext cx="10575970" cy="461665"/>
          </a:xfrm>
          <a:prstGeom prst="rect">
            <a:avLst/>
          </a:prstGeom>
          <a:noFill/>
        </p:spPr>
        <p:txBody>
          <a:bodyPr wrap="square">
            <a:spAutoFit/>
          </a:bodyPr>
          <a:lstStyle/>
          <a:p>
            <a:pPr algn="l"/>
            <a:r>
              <a:rPr lang="ja-JP" altLang="en-US" sz="2400" u="sng" dirty="0">
                <a:solidFill>
                  <a:schemeClr val="tx1"/>
                </a:solidFill>
              </a:rPr>
              <a:t>Ｒ４年度から義務化</a:t>
            </a:r>
            <a:r>
              <a:rPr lang="ja-JP" altLang="en-US" sz="2400" dirty="0">
                <a:solidFill>
                  <a:schemeClr val="tx1"/>
                </a:solidFill>
              </a:rPr>
              <a:t>（Ｒ３年度は努力義務）</a:t>
            </a:r>
            <a:r>
              <a:rPr lang="ja-JP" altLang="en-US" dirty="0">
                <a:solidFill>
                  <a:schemeClr val="tx1"/>
                </a:solidFill>
              </a:rPr>
              <a:t>運営基準の④は既規定</a:t>
            </a:r>
            <a:endParaRPr lang="ja-JP" altLang="en-US" sz="2400" dirty="0">
              <a:solidFill>
                <a:schemeClr val="tx1"/>
              </a:solidFill>
            </a:endParaRPr>
          </a:p>
        </p:txBody>
      </p:sp>
    </p:spTree>
    <p:extLst>
      <p:ext uri="{BB962C8B-B14F-4D97-AF65-F5344CB8AC3E}">
        <p14:creationId xmlns:p14="http://schemas.microsoft.com/office/powerpoint/2010/main" val="44118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70169-8578-4E65-9BE0-C2FBAF06C2F3}"/>
              </a:ext>
            </a:extLst>
          </p:cNvPr>
          <p:cNvSpPr>
            <a:spLocks noGrp="1"/>
          </p:cNvSpPr>
          <p:nvPr>
            <p:ph type="ctrTitle"/>
          </p:nvPr>
        </p:nvSpPr>
        <p:spPr>
          <a:xfrm>
            <a:off x="1507067" y="436368"/>
            <a:ext cx="8918712" cy="1019077"/>
          </a:xfrm>
        </p:spPr>
        <p:txBody>
          <a:bodyPr/>
          <a:lstStyle/>
          <a:p>
            <a:pPr algn="ctr"/>
            <a:r>
              <a:rPr kumimoji="1" lang="ja-JP" altLang="en-US" sz="4800" b="1" dirty="0">
                <a:solidFill>
                  <a:srgbClr val="0070C0"/>
                </a:solidFill>
              </a:rPr>
              <a:t>過去の義務化事項</a:t>
            </a:r>
          </a:p>
        </p:txBody>
      </p:sp>
      <p:sp>
        <p:nvSpPr>
          <p:cNvPr id="9" name="字幕 8">
            <a:extLst>
              <a:ext uri="{FF2B5EF4-FFF2-40B4-BE49-F238E27FC236}">
                <a16:creationId xmlns:a16="http://schemas.microsoft.com/office/drawing/2014/main" id="{D7BC645B-7CB0-42D3-B961-7D7313BB82FD}"/>
              </a:ext>
            </a:extLst>
          </p:cNvPr>
          <p:cNvSpPr>
            <a:spLocks noGrp="1"/>
          </p:cNvSpPr>
          <p:nvPr>
            <p:ph type="subTitle" idx="1"/>
          </p:nvPr>
        </p:nvSpPr>
        <p:spPr>
          <a:xfrm>
            <a:off x="1258221" y="1495201"/>
            <a:ext cx="4694950" cy="555791"/>
          </a:xfrm>
        </p:spPr>
        <p:txBody>
          <a:bodyPr>
            <a:normAutofit/>
          </a:bodyPr>
          <a:lstStyle/>
          <a:p>
            <a:pPr algn="l"/>
            <a:r>
              <a:rPr lang="ja-JP" altLang="en-US" sz="2800" dirty="0">
                <a:solidFill>
                  <a:srgbClr val="FF0000"/>
                </a:solidFill>
              </a:rPr>
              <a:t>身体拘束等の適正化の推進</a:t>
            </a:r>
            <a:endParaRPr lang="en-US" altLang="ja-JP" sz="2800" dirty="0">
              <a:solidFill>
                <a:srgbClr val="FF0000"/>
              </a:solidFill>
            </a:endParaRPr>
          </a:p>
        </p:txBody>
      </p:sp>
      <p:sp>
        <p:nvSpPr>
          <p:cNvPr id="12" name="テキスト ボックス 11">
            <a:extLst>
              <a:ext uri="{FF2B5EF4-FFF2-40B4-BE49-F238E27FC236}">
                <a16:creationId xmlns:a16="http://schemas.microsoft.com/office/drawing/2014/main" id="{BCD43E7F-8DAB-4FD2-AE13-1BD0F37D111B}"/>
              </a:ext>
            </a:extLst>
          </p:cNvPr>
          <p:cNvSpPr txBox="1"/>
          <p:nvPr/>
        </p:nvSpPr>
        <p:spPr>
          <a:xfrm>
            <a:off x="1329818" y="2136338"/>
            <a:ext cx="9273209" cy="1569660"/>
          </a:xfrm>
          <a:prstGeom prst="rect">
            <a:avLst/>
          </a:prstGeom>
          <a:noFill/>
        </p:spPr>
        <p:txBody>
          <a:bodyPr wrap="square">
            <a:spAutoFit/>
          </a:bodyPr>
          <a:lstStyle/>
          <a:p>
            <a:r>
              <a:rPr lang="ja-JP" altLang="en-US" sz="2400" dirty="0"/>
              <a:t>＜減算の取扱い＞</a:t>
            </a:r>
          </a:p>
          <a:p>
            <a:r>
              <a:rPr lang="ja-JP" altLang="en-US" dirty="0"/>
              <a:t>　　前ページの運営基準の①から④を満たしていない場合に、基本報酬を減算する。</a:t>
            </a:r>
          </a:p>
          <a:p>
            <a:r>
              <a:rPr lang="ja-JP" altLang="en-US" dirty="0"/>
              <a:t>　　（身体拘束廃止未実施減算５単位／日）</a:t>
            </a:r>
          </a:p>
          <a:p>
            <a:endParaRPr lang="ja-JP" altLang="en-US" dirty="0"/>
          </a:p>
          <a:p>
            <a:r>
              <a:rPr lang="ja-JP" altLang="en-US" dirty="0"/>
              <a:t>　　ただし、</a:t>
            </a:r>
            <a:r>
              <a:rPr lang="ja-JP" altLang="en-US" u="sng" dirty="0"/>
              <a:t>①から③については、</a:t>
            </a:r>
            <a:r>
              <a:rPr lang="ja-JP" altLang="en-US" u="sng" dirty="0">
                <a:solidFill>
                  <a:srgbClr val="FF0000"/>
                </a:solidFill>
              </a:rPr>
              <a:t>令和５年４月から適用</a:t>
            </a:r>
            <a:r>
              <a:rPr lang="ja-JP" altLang="en-US" dirty="0"/>
              <a:t>する。</a:t>
            </a:r>
            <a:endParaRPr lang="en-US" altLang="ja-JP" dirty="0"/>
          </a:p>
        </p:txBody>
      </p:sp>
      <p:sp>
        <p:nvSpPr>
          <p:cNvPr id="8" name="テキスト ボックス 7">
            <a:extLst>
              <a:ext uri="{FF2B5EF4-FFF2-40B4-BE49-F238E27FC236}">
                <a16:creationId xmlns:a16="http://schemas.microsoft.com/office/drawing/2014/main" id="{A233155C-9812-44BB-8E6F-C3195AEAB94B}"/>
              </a:ext>
            </a:extLst>
          </p:cNvPr>
          <p:cNvSpPr txBox="1"/>
          <p:nvPr/>
        </p:nvSpPr>
        <p:spPr>
          <a:xfrm>
            <a:off x="1329818" y="4051769"/>
            <a:ext cx="10296940" cy="1846659"/>
          </a:xfrm>
          <a:prstGeom prst="rect">
            <a:avLst/>
          </a:prstGeom>
          <a:noFill/>
        </p:spPr>
        <p:txBody>
          <a:bodyPr wrap="square">
            <a:spAutoFit/>
          </a:bodyPr>
          <a:lstStyle/>
          <a:p>
            <a:r>
              <a:rPr lang="ja-JP" altLang="en-US" sz="2400" dirty="0"/>
              <a:t>＜参考＞</a:t>
            </a:r>
          </a:p>
          <a:p>
            <a:r>
              <a:rPr lang="ja-JP" altLang="en-US" dirty="0"/>
              <a:t>　　障害者虐待防止委員会、身体的拘束等の 適正化委員会と虐待防止責任者の役割</a:t>
            </a:r>
          </a:p>
          <a:p>
            <a:r>
              <a:rPr lang="ja-JP" altLang="en-US" dirty="0"/>
              <a:t>　　</a:t>
            </a:r>
            <a:r>
              <a:rPr lang="en-US" altLang="ja-JP" dirty="0">
                <a:solidFill>
                  <a:srgbClr val="0070C0"/>
                </a:solidFill>
                <a:hlinkClick r:id="rId2">
                  <a:extLst>
                    <a:ext uri="{A12FA001-AC4F-418D-AE19-62706E023703}">
                      <ahyp:hlinkClr xmlns:ahyp="http://schemas.microsoft.com/office/drawing/2018/hyperlinkcolor" val="tx"/>
                    </a:ext>
                  </a:extLst>
                </a:hlinkClick>
              </a:rPr>
              <a:t>001141662.pdf (mhlw.go.jp)</a:t>
            </a:r>
            <a:endParaRPr lang="ja-JP" altLang="en-US" dirty="0">
              <a:solidFill>
                <a:srgbClr val="0070C0"/>
              </a:solidFill>
            </a:endParaRPr>
          </a:p>
          <a:p>
            <a:endParaRPr lang="ja-JP" altLang="en-US" dirty="0">
              <a:solidFill>
                <a:srgbClr val="0070C0"/>
              </a:solidFill>
            </a:endParaRPr>
          </a:p>
          <a:p>
            <a:r>
              <a:rPr lang="ja-JP" altLang="en-US" dirty="0">
                <a:solidFill>
                  <a:srgbClr val="0070C0"/>
                </a:solidFill>
              </a:rPr>
              <a:t>　</a:t>
            </a:r>
            <a:r>
              <a:rPr lang="ja-JP" altLang="en-US" dirty="0"/>
              <a:t>　（出典）厚生労働省 社会・援護局 障害保健福祉部 障害福祉課 地域生活・発達障害者支援室 </a:t>
            </a:r>
          </a:p>
          <a:p>
            <a:r>
              <a:rPr lang="ja-JP" altLang="en-US" dirty="0"/>
              <a:t>　　　　　　虐待防止専門官／障害福祉専門官 松崎貴之</a:t>
            </a:r>
            <a:endParaRPr lang="ja-JP" altLang="en-US" dirty="0">
              <a:solidFill>
                <a:srgbClr val="0070C0"/>
              </a:solidFill>
            </a:endParaRPr>
          </a:p>
        </p:txBody>
      </p:sp>
    </p:spTree>
    <p:extLst>
      <p:ext uri="{BB962C8B-B14F-4D97-AF65-F5344CB8AC3E}">
        <p14:creationId xmlns:p14="http://schemas.microsoft.com/office/powerpoint/2010/main" val="2647218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F9274-DB21-452C-BCCC-C7C597F13A2F}"/>
              </a:ext>
            </a:extLst>
          </p:cNvPr>
          <p:cNvSpPr>
            <a:spLocks noGrp="1"/>
          </p:cNvSpPr>
          <p:nvPr>
            <p:ph type="ctrTitle"/>
          </p:nvPr>
        </p:nvSpPr>
        <p:spPr>
          <a:xfrm>
            <a:off x="868291" y="2499110"/>
            <a:ext cx="10307590" cy="2027582"/>
          </a:xfrm>
        </p:spPr>
        <p:txBody>
          <a:bodyPr/>
          <a:lstStyle/>
          <a:p>
            <a:pPr algn="l"/>
            <a:r>
              <a:rPr kumimoji="1" lang="ja-JP" altLang="en-US" dirty="0">
                <a:solidFill>
                  <a:srgbClr val="0070C0"/>
                </a:solidFill>
              </a:rPr>
              <a:t>①　感染症対策の強化 について</a:t>
            </a:r>
            <a:br>
              <a:rPr kumimoji="1" lang="ja-JP" altLang="en-US" dirty="0">
                <a:solidFill>
                  <a:srgbClr val="0070C0"/>
                </a:solidFill>
              </a:rPr>
            </a:br>
            <a:r>
              <a:rPr kumimoji="1" lang="ja-JP" altLang="en-US" dirty="0">
                <a:solidFill>
                  <a:srgbClr val="00B050"/>
                </a:solidFill>
              </a:rPr>
              <a:t> 　　　  </a:t>
            </a:r>
            <a:r>
              <a:rPr kumimoji="1" lang="en-US" altLang="ja-JP" dirty="0">
                <a:solidFill>
                  <a:srgbClr val="00B050"/>
                </a:solidFill>
              </a:rPr>
              <a:t>(</a:t>
            </a:r>
            <a:r>
              <a:rPr kumimoji="1" lang="ja-JP" altLang="en-US" dirty="0">
                <a:solidFill>
                  <a:srgbClr val="00B050"/>
                </a:solidFill>
              </a:rPr>
              <a:t>全サービス</a:t>
            </a:r>
            <a:r>
              <a:rPr kumimoji="1" lang="en-US" altLang="ja-JP" dirty="0">
                <a:solidFill>
                  <a:srgbClr val="00B050"/>
                </a:solidFill>
              </a:rPr>
              <a:t>)</a:t>
            </a:r>
            <a:endParaRPr kumimoji="1" lang="ja-JP" altLang="en-US" dirty="0">
              <a:solidFill>
                <a:srgbClr val="00B050"/>
              </a:solidFill>
            </a:endParaRPr>
          </a:p>
        </p:txBody>
      </p:sp>
    </p:spTree>
    <p:extLst>
      <p:ext uri="{BB962C8B-B14F-4D97-AF65-F5344CB8AC3E}">
        <p14:creationId xmlns:p14="http://schemas.microsoft.com/office/powerpoint/2010/main" val="270660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943B9E-2706-47A6-8396-478A7F50EC2C}"/>
              </a:ext>
            </a:extLst>
          </p:cNvPr>
          <p:cNvSpPr>
            <a:spLocks noGrp="1"/>
          </p:cNvSpPr>
          <p:nvPr>
            <p:ph type="title"/>
          </p:nvPr>
        </p:nvSpPr>
        <p:spPr>
          <a:xfrm>
            <a:off x="829734" y="1709530"/>
            <a:ext cx="10302092" cy="4757530"/>
          </a:xfrm>
        </p:spPr>
        <p:txBody>
          <a:bodyPr>
            <a:normAutofit/>
          </a:bodyPr>
          <a:lstStyle/>
          <a:p>
            <a:pPr marL="342900" lvl="0" indent="-342900"/>
            <a:r>
              <a:rPr lang="ja-JP" altLang="en-US" sz="1800" kern="100" dirty="0">
                <a:solidFill>
                  <a:schemeClr val="tx1"/>
                </a:solidFill>
                <a:effectLst/>
                <a:latin typeface="+mn-ea"/>
                <a:ea typeface="+mn-ea"/>
                <a:cs typeface="Times New Roman" panose="02020603050405020304" pitchFamily="18" charset="0"/>
              </a:rPr>
              <a:t>     </a:t>
            </a:r>
            <a:r>
              <a:rPr lang="ja-JP" altLang="en-US" sz="1800" kern="100" dirty="0">
                <a:solidFill>
                  <a:srgbClr val="FF0000"/>
                </a:solidFill>
                <a:effectLst/>
                <a:latin typeface="+mn-ea"/>
                <a:ea typeface="+mn-ea"/>
                <a:cs typeface="Times New Roman" panose="02020603050405020304" pitchFamily="18" charset="0"/>
              </a:rPr>
              <a:t>（１）</a:t>
            </a:r>
            <a:r>
              <a:rPr lang="ja-JP" altLang="ja-JP" sz="1800" kern="100" dirty="0">
                <a:solidFill>
                  <a:srgbClr val="FF0000"/>
                </a:solidFill>
                <a:effectLst/>
                <a:latin typeface="+mn-ea"/>
                <a:ea typeface="+mn-ea"/>
                <a:cs typeface="Times New Roman" panose="02020603050405020304" pitchFamily="18" charset="0"/>
              </a:rPr>
              <a:t>感染症対策委員会の定期的な開催</a:t>
            </a:r>
            <a:br>
              <a:rPr lang="ja-JP" altLang="en-US" sz="1800" kern="100" dirty="0">
                <a:solidFill>
                  <a:srgbClr val="FF0000"/>
                </a:solidFill>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・事業所における感染症及び食</a:t>
            </a:r>
            <a:r>
              <a:rPr lang="ja-JP" altLang="en-US" sz="1800" kern="100" dirty="0">
                <a:solidFill>
                  <a:schemeClr val="tx1"/>
                </a:solidFill>
                <a:latin typeface="+mn-ea"/>
                <a:ea typeface="+mn-ea"/>
                <a:cs typeface="Times New Roman" panose="02020603050405020304" pitchFamily="18" charset="0"/>
              </a:rPr>
              <a:t>中</a:t>
            </a:r>
            <a:r>
              <a:rPr lang="ja-JP" altLang="ja-JP" sz="1800" kern="100" dirty="0">
                <a:solidFill>
                  <a:schemeClr val="tx1"/>
                </a:solidFill>
                <a:effectLst/>
                <a:latin typeface="+mn-ea"/>
                <a:ea typeface="+mn-ea"/>
                <a:cs typeface="Times New Roman" panose="02020603050405020304" pitchFamily="18" charset="0"/>
              </a:rPr>
              <a:t>毒の予防及びまん延の防止のため対策を検討する</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委員会を設置すること</a:t>
            </a:r>
            <a:r>
              <a:rPr lang="ja-JP" altLang="en-US" sz="1800" kern="100" dirty="0">
                <a:solidFill>
                  <a:schemeClr val="tx1"/>
                </a:solidFill>
                <a:effectLst/>
                <a:latin typeface="+mn-ea"/>
                <a:ea typeface="+mn-ea"/>
                <a:cs typeface="Times New Roman" panose="02020603050405020304" pitchFamily="18" charset="0"/>
              </a:rPr>
              <a:t>。</a:t>
            </a:r>
            <a:br>
              <a:rPr lang="en-US"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latin typeface="+mn-ea"/>
                <a:ea typeface="+mn-ea"/>
                <a:cs typeface="Times New Roman" panose="02020603050405020304" pitchFamily="18" charset="0"/>
              </a:rPr>
              <a:t>     </a:t>
            </a:r>
            <a:r>
              <a:rPr lang="ja-JP" altLang="en-US" sz="1800" kern="100" dirty="0">
                <a:solidFill>
                  <a:schemeClr val="tx1"/>
                </a:solidFill>
                <a:effectLst/>
                <a:latin typeface="+mn-ea"/>
                <a:ea typeface="+mn-ea"/>
                <a:cs typeface="Times New Roman" panose="02020603050405020304" pitchFamily="18" charset="0"/>
              </a:rPr>
              <a:t>・専任の感染対策を担当する者を定めること。</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・定期的に開催</a:t>
            </a:r>
            <a:r>
              <a:rPr lang="en-US" altLang="ja-JP" sz="1800" kern="100" dirty="0">
                <a:solidFill>
                  <a:srgbClr val="0070C0"/>
                </a:solidFill>
                <a:effectLst/>
                <a:latin typeface="+mn-ea"/>
                <a:ea typeface="+mn-ea"/>
                <a:cs typeface="Times New Roman" panose="02020603050405020304" pitchFamily="18" charset="0"/>
              </a:rPr>
              <a:t>(</a:t>
            </a:r>
            <a:r>
              <a:rPr lang="ja-JP" altLang="en-US" sz="1800" kern="100" dirty="0">
                <a:solidFill>
                  <a:srgbClr val="0070C0"/>
                </a:solidFill>
                <a:effectLst/>
                <a:latin typeface="+mn-ea"/>
                <a:ea typeface="+mn-ea"/>
                <a:cs typeface="Times New Roman" panose="02020603050405020304" pitchFamily="18" charset="0"/>
              </a:rPr>
              <a:t>３か</a:t>
            </a:r>
            <a:r>
              <a:rPr lang="ja-JP" altLang="ja-JP" sz="1800" kern="100" dirty="0">
                <a:solidFill>
                  <a:srgbClr val="0070C0"/>
                </a:solidFill>
                <a:effectLst/>
                <a:latin typeface="+mn-ea"/>
                <a:ea typeface="+mn-ea"/>
                <a:cs typeface="Times New Roman" panose="02020603050405020304" pitchFamily="18" charset="0"/>
              </a:rPr>
              <a:t>月に</a:t>
            </a:r>
            <a:r>
              <a:rPr lang="ja-JP" altLang="en-US" sz="1800" kern="100" dirty="0">
                <a:solidFill>
                  <a:srgbClr val="0070C0"/>
                </a:solidFill>
                <a:effectLst/>
                <a:latin typeface="+mn-ea"/>
                <a:ea typeface="+mn-ea"/>
                <a:cs typeface="Times New Roman" panose="02020603050405020304" pitchFamily="18" charset="0"/>
              </a:rPr>
              <a:t>１回以上</a:t>
            </a:r>
            <a:r>
              <a:rPr lang="en-US" altLang="ja-JP" sz="1800" kern="100" dirty="0">
                <a:solidFill>
                  <a:srgbClr val="0070C0"/>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すること。</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また、</a:t>
            </a:r>
            <a:r>
              <a:rPr lang="ja-JP" altLang="en-US" sz="1800" kern="100" dirty="0">
                <a:solidFill>
                  <a:schemeClr val="tx1"/>
                </a:solidFill>
                <a:latin typeface="+mn-ea"/>
                <a:ea typeface="+mn-ea"/>
                <a:cs typeface="Times New Roman" panose="02020603050405020304" pitchFamily="18" charset="0"/>
              </a:rPr>
              <a:t>感染症流行時期等に考慮して、必要に応じて随時開催すること。</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a:t>
            </a:r>
            <a:r>
              <a:rPr lang="ja-JP" altLang="ja-JP" sz="1800" kern="100" dirty="0">
                <a:solidFill>
                  <a:srgbClr val="0070C0"/>
                </a:solidFill>
                <a:effectLst/>
                <a:latin typeface="+mn-ea"/>
                <a:ea typeface="+mn-ea"/>
                <a:cs typeface="Times New Roman" panose="02020603050405020304" pitchFamily="18" charset="0"/>
              </a:rPr>
              <a:t>結果を全従業員に周知</a:t>
            </a:r>
            <a:r>
              <a:rPr lang="ja-JP" altLang="ja-JP" sz="1800" kern="100" dirty="0">
                <a:solidFill>
                  <a:schemeClr val="tx1"/>
                </a:solidFill>
                <a:effectLst/>
                <a:latin typeface="+mn-ea"/>
                <a:ea typeface="+mn-ea"/>
                <a:cs typeface="Times New Roman" panose="02020603050405020304" pitchFamily="18" charset="0"/>
              </a:rPr>
              <a:t>すること。</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・構成員の責務及び役割分担</a:t>
            </a:r>
            <a:r>
              <a:rPr lang="ja-JP" altLang="en-US" sz="1800" kern="100" dirty="0">
                <a:solidFill>
                  <a:schemeClr val="tx1"/>
                </a:solidFill>
                <a:effectLst/>
                <a:latin typeface="+mn-ea"/>
                <a:ea typeface="+mn-ea"/>
                <a:cs typeface="Times New Roman" panose="02020603050405020304" pitchFamily="18" charset="0"/>
              </a:rPr>
              <a:t>を明確</a:t>
            </a:r>
            <a:r>
              <a:rPr lang="ja-JP" altLang="ja-JP" sz="1800" kern="100" dirty="0">
                <a:solidFill>
                  <a:schemeClr val="tx1"/>
                </a:solidFill>
                <a:effectLst/>
                <a:latin typeface="+mn-ea"/>
                <a:ea typeface="+mn-ea"/>
                <a:cs typeface="Times New Roman" panose="02020603050405020304" pitchFamily="18" charset="0"/>
              </a:rPr>
              <a:t>にし、専任の感染対策担当者を決めておく</a:t>
            </a:r>
            <a:r>
              <a:rPr lang="ja-JP" altLang="en-US" sz="1800" kern="100" dirty="0">
                <a:solidFill>
                  <a:schemeClr val="tx1"/>
                </a:solidFill>
                <a:latin typeface="+mn-ea"/>
                <a:ea typeface="+mn-ea"/>
                <a:cs typeface="Times New Roman" panose="02020603050405020304" pitchFamily="18" charset="0"/>
              </a:rPr>
              <a:t>こと。</a:t>
            </a:r>
            <a:br>
              <a:rPr lang="en-US" altLang="ja-JP" sz="1800" kern="100" dirty="0">
                <a:solidFill>
                  <a:schemeClr val="tx1"/>
                </a:solidFill>
                <a:latin typeface="+mn-ea"/>
                <a:ea typeface="+mn-ea"/>
                <a:cs typeface="Times New Roman" panose="02020603050405020304" pitchFamily="18" charset="0"/>
              </a:rPr>
            </a:br>
            <a:br>
              <a:rPr lang="en-US" altLang="ja-JP" sz="1800" kern="100" dirty="0">
                <a:solidFill>
                  <a:schemeClr val="tx1"/>
                </a:solidFill>
                <a:latin typeface="+mn-ea"/>
                <a:ea typeface="+mn-ea"/>
                <a:cs typeface="Times New Roman" panose="02020603050405020304" pitchFamily="18" charset="0"/>
              </a:rPr>
            </a:br>
            <a:r>
              <a:rPr lang="ja-JP" altLang="en-US" sz="1800" kern="100" dirty="0">
                <a:solidFill>
                  <a:srgbClr val="FF0000"/>
                </a:solidFill>
                <a:latin typeface="+mn-ea"/>
                <a:ea typeface="+mn-ea"/>
                <a:cs typeface="Times New Roman" panose="02020603050405020304" pitchFamily="18" charset="0"/>
              </a:rPr>
              <a:t>（２）</a:t>
            </a:r>
            <a:r>
              <a:rPr lang="ja-JP" altLang="ja-JP" sz="1800" kern="100" dirty="0">
                <a:solidFill>
                  <a:srgbClr val="FF0000"/>
                </a:solidFill>
                <a:effectLst/>
                <a:latin typeface="+mn-ea"/>
                <a:ea typeface="+mn-ea"/>
                <a:cs typeface="Times New Roman" panose="02020603050405020304" pitchFamily="18" charset="0"/>
              </a:rPr>
              <a:t>指針の整備</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・感染症及び食中毒の予防及びまん延の防止のための</a:t>
            </a:r>
            <a:r>
              <a:rPr lang="ja-JP" altLang="ja-JP" sz="1800" kern="100" dirty="0">
                <a:solidFill>
                  <a:srgbClr val="0070C0"/>
                </a:solidFill>
                <a:effectLst/>
                <a:latin typeface="+mn-ea"/>
                <a:ea typeface="+mn-ea"/>
                <a:cs typeface="Times New Roman" panose="02020603050405020304" pitchFamily="18" charset="0"/>
              </a:rPr>
              <a:t>指針</a:t>
            </a:r>
            <a:r>
              <a:rPr lang="ja-JP" altLang="ja-JP" sz="1800" kern="100" dirty="0">
                <a:solidFill>
                  <a:schemeClr val="tx1"/>
                </a:solidFill>
                <a:effectLst/>
                <a:latin typeface="+mn-ea"/>
                <a:ea typeface="+mn-ea"/>
                <a:cs typeface="Times New Roman" panose="02020603050405020304" pitchFamily="18" charset="0"/>
              </a:rPr>
              <a:t>を整備すること。</a:t>
            </a:r>
            <a:br>
              <a:rPr lang="ja-JP" altLang="ja-JP"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・平常時の対策と発生時の対応を規定すること。</a:t>
            </a:r>
            <a:br>
              <a:rPr lang="ja-JP" altLang="en-US" sz="1800" kern="100" dirty="0">
                <a:solidFill>
                  <a:schemeClr val="tx1"/>
                </a:solidFill>
                <a:effectLst/>
                <a:latin typeface="+mn-ea"/>
                <a:ea typeface="+mn-ea"/>
                <a:cs typeface="Times New Roman" panose="02020603050405020304" pitchFamily="18" charset="0"/>
              </a:rPr>
            </a:b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　</a:t>
            </a:r>
            <a:r>
              <a:rPr lang="en-US" altLang="ja-JP"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※指針の整備等に係る詳細については次の厚生労働省</a:t>
            </a:r>
            <a:r>
              <a:rPr lang="en-US" altLang="ja-JP" sz="1800" kern="100" dirty="0">
                <a:solidFill>
                  <a:schemeClr val="tx1"/>
                </a:solidFill>
                <a:effectLst/>
                <a:latin typeface="+mn-ea"/>
                <a:ea typeface="+mn-ea"/>
                <a:cs typeface="Times New Roman" panose="02020603050405020304" pitchFamily="18" charset="0"/>
              </a:rPr>
              <a:t>HP</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「感染症対策指針作成の手引き等について」を参照ください。</a:t>
            </a:r>
            <a:br>
              <a:rPr lang="ja-JP" altLang="en-US" sz="1800" kern="100" dirty="0">
                <a:solidFill>
                  <a:schemeClr val="tx1"/>
                </a:solidFill>
                <a:effectLst/>
                <a:latin typeface="+mn-ea"/>
                <a:ea typeface="+mn-ea"/>
                <a:cs typeface="Times New Roman" panose="02020603050405020304" pitchFamily="18" charset="0"/>
              </a:rPr>
            </a:br>
            <a:br>
              <a:rPr lang="ja-JP" altLang="en-US" sz="1800" kern="100" dirty="0">
                <a:solidFill>
                  <a:schemeClr val="tx1"/>
                </a:solidFill>
                <a:effectLst/>
                <a:latin typeface="+mn-ea"/>
                <a:ea typeface="+mn-ea"/>
                <a:cs typeface="Times New Roman" panose="02020603050405020304" pitchFamily="18" charset="0"/>
              </a:rPr>
            </a:br>
            <a:r>
              <a:rPr lang="en-US" altLang="ja-JP" sz="1800" kern="100" dirty="0">
                <a:solidFill>
                  <a:schemeClr val="tx1"/>
                </a:solidFill>
                <a:effectLst/>
                <a:latin typeface="+mn-ea"/>
                <a:ea typeface="+mn-ea"/>
                <a:cs typeface="Times New Roman" panose="02020603050405020304" pitchFamily="18" charset="0"/>
              </a:rPr>
              <a:t>        </a:t>
            </a:r>
            <a:r>
              <a:rPr lang="ja-JP" altLang="en-US" sz="1800" kern="100" dirty="0">
                <a:solidFill>
                  <a:schemeClr val="tx1"/>
                </a:solidFill>
                <a:effectLst/>
                <a:latin typeface="+mn-ea"/>
                <a:ea typeface="+mn-ea"/>
                <a:cs typeface="Times New Roman" panose="02020603050405020304" pitchFamily="18" charset="0"/>
              </a:rPr>
              <a:t>　</a:t>
            </a:r>
            <a:r>
              <a:rPr lang="en-US" altLang="ja-JP" sz="1800" kern="100" dirty="0">
                <a:solidFill>
                  <a:srgbClr val="0070C0"/>
                </a:solidFill>
                <a:effectLst/>
                <a:latin typeface="+mn-ea"/>
                <a:ea typeface="+mn-ea"/>
                <a:cs typeface="Times New Roman" panose="02020603050405020304" pitchFamily="18" charset="0"/>
                <a:hlinkClick r:id="rId2">
                  <a:extLst>
                    <a:ext uri="{A12FA001-AC4F-418D-AE19-62706E023703}">
                      <ahyp:hlinkClr xmlns:ahyp="http://schemas.microsoft.com/office/drawing/2018/hyperlinkcolor" val="tx"/>
                    </a:ext>
                  </a:extLst>
                </a:hlinkClick>
              </a:rPr>
              <a:t>https://www.mhlw.go.jp/stf/newpage_15758.html</a:t>
            </a:r>
            <a:endParaRPr kumimoji="1" lang="ja-JP" altLang="en-US" dirty="0">
              <a:solidFill>
                <a:srgbClr val="0070C0"/>
              </a:solidFill>
              <a:latin typeface="+mn-ea"/>
              <a:ea typeface="+mn-ea"/>
            </a:endParaRPr>
          </a:p>
        </p:txBody>
      </p:sp>
      <p:sp>
        <p:nvSpPr>
          <p:cNvPr id="4" name="タイトル 1">
            <a:extLst>
              <a:ext uri="{FF2B5EF4-FFF2-40B4-BE49-F238E27FC236}">
                <a16:creationId xmlns:a16="http://schemas.microsoft.com/office/drawing/2014/main" id="{1D7087C3-2709-4922-8DF8-24B61DDCA162}"/>
              </a:ext>
            </a:extLst>
          </p:cNvPr>
          <p:cNvSpPr txBox="1">
            <a:spLocks/>
          </p:cNvSpPr>
          <p:nvPr/>
        </p:nvSpPr>
        <p:spPr>
          <a:xfrm>
            <a:off x="829734" y="708992"/>
            <a:ext cx="8596668" cy="735496"/>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42900" indent="-342900"/>
            <a:b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br>
            <a:endParaRPr lang="ja-JP" altLang="en-US" dirty="0"/>
          </a:p>
        </p:txBody>
      </p:sp>
      <p:sp>
        <p:nvSpPr>
          <p:cNvPr id="6" name="テキスト ボックス 5">
            <a:extLst>
              <a:ext uri="{FF2B5EF4-FFF2-40B4-BE49-F238E27FC236}">
                <a16:creationId xmlns:a16="http://schemas.microsoft.com/office/drawing/2014/main" id="{107A9236-BFA6-46F2-A2F8-4C3C3BDFC1E4}"/>
              </a:ext>
            </a:extLst>
          </p:cNvPr>
          <p:cNvSpPr txBox="1"/>
          <p:nvPr/>
        </p:nvSpPr>
        <p:spPr>
          <a:xfrm>
            <a:off x="692425" y="974034"/>
            <a:ext cx="9352721" cy="584775"/>
          </a:xfrm>
          <a:prstGeom prst="rect">
            <a:avLst/>
          </a:prstGeom>
          <a:noFill/>
        </p:spPr>
        <p:txBody>
          <a:bodyPr wrap="square">
            <a:spAutoFit/>
          </a:bodyPr>
          <a:lstStyle/>
          <a:p>
            <a:r>
              <a:rPr lang="ja-JP" altLang="en-US"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①　</a:t>
            </a:r>
            <a:r>
              <a:rPr lang="ja-JP" altLang="ja-JP"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感染症対策の強化</a:t>
            </a:r>
            <a:r>
              <a:rPr lang="en-US" altLang="ja-JP"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 </a:t>
            </a:r>
            <a:endParaRPr lang="ja-JP" altLang="en-US" sz="3200" dirty="0">
              <a:solidFill>
                <a:srgbClr val="0070C0"/>
              </a:solidFill>
            </a:endParaRPr>
          </a:p>
        </p:txBody>
      </p:sp>
    </p:spTree>
    <p:extLst>
      <p:ext uri="{BB962C8B-B14F-4D97-AF65-F5344CB8AC3E}">
        <p14:creationId xmlns:p14="http://schemas.microsoft.com/office/powerpoint/2010/main" val="2061735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5A8C40-B298-4237-B01B-6A12B8E54BA0}"/>
              </a:ext>
            </a:extLst>
          </p:cNvPr>
          <p:cNvSpPr>
            <a:spLocks noGrp="1"/>
          </p:cNvSpPr>
          <p:nvPr>
            <p:ph type="title"/>
          </p:nvPr>
        </p:nvSpPr>
        <p:spPr>
          <a:xfrm>
            <a:off x="1192331" y="1775793"/>
            <a:ext cx="9235290" cy="4028661"/>
          </a:xfrm>
        </p:spPr>
        <p:txBody>
          <a:bodyPr>
            <a:normAutofit/>
          </a:bodyPr>
          <a:lstStyle/>
          <a:p>
            <a:pPr marL="342900" lvl="0" indent="-342900"/>
            <a:r>
              <a:rPr lang="ja-JP" altLang="en-US" sz="1800" kern="100" dirty="0">
                <a:solidFill>
                  <a:srgbClr val="FF0000"/>
                </a:solidFill>
                <a:effectLst/>
                <a:latin typeface="+mn-ea"/>
                <a:ea typeface="+mn-ea"/>
                <a:cs typeface="Times New Roman" panose="02020603050405020304" pitchFamily="18" charset="0"/>
              </a:rPr>
              <a:t>（３）</a:t>
            </a:r>
            <a:r>
              <a:rPr lang="ja-JP" altLang="ja-JP" sz="1800" kern="100" dirty="0">
                <a:solidFill>
                  <a:srgbClr val="FF0000"/>
                </a:solidFill>
                <a:effectLst/>
                <a:latin typeface="+mn-ea"/>
                <a:ea typeface="+mn-ea"/>
                <a:cs typeface="Times New Roman" panose="02020603050405020304" pitchFamily="18" charset="0"/>
              </a:rPr>
              <a:t>定期的な研修・訓練の実施</a:t>
            </a:r>
            <a:br>
              <a:rPr lang="en-US" altLang="ja-JP" sz="1800" kern="100" dirty="0">
                <a:solidFill>
                  <a:srgbClr val="FF0000"/>
                </a:solidFill>
                <a:effectLst/>
                <a:latin typeface="+mn-ea"/>
                <a:ea typeface="+mn-ea"/>
                <a:cs typeface="Times New Roman" panose="02020603050405020304" pitchFamily="18" charset="0"/>
              </a:rPr>
            </a:b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・研修は、感染対策の基本的内容等の適切な知識の普及・啓発及び事業所の</a:t>
            </a:r>
            <a:br>
              <a:rPr lang="en-US"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指針の周知徹底を目的とする。</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・訓練においては、感染症の発生時に迅速に行動できるよう、事業所内の役割分担</a:t>
            </a:r>
            <a:br>
              <a:rPr lang="en-US"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を確認し、演習等を実施する。実施手法は、机上と実地を組み合わせながら実施</a:t>
            </a:r>
            <a:br>
              <a:rPr lang="en-US"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することが望ましい。</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a:t>
            </a:r>
            <a:r>
              <a:rPr lang="ja-JP" altLang="ja-JP" sz="1800" kern="100" dirty="0">
                <a:solidFill>
                  <a:srgbClr val="0070C0"/>
                </a:solidFill>
                <a:effectLst/>
                <a:latin typeface="+mn-ea"/>
                <a:ea typeface="+mn-ea"/>
                <a:cs typeface="Times New Roman" panose="02020603050405020304" pitchFamily="18" charset="0"/>
              </a:rPr>
              <a:t>全従業者に対して実施</a:t>
            </a:r>
            <a:r>
              <a:rPr lang="ja-JP" altLang="ja-JP" sz="1800" kern="100" dirty="0">
                <a:solidFill>
                  <a:schemeClr val="tx1"/>
                </a:solidFill>
                <a:effectLst/>
                <a:latin typeface="+mn-ea"/>
                <a:ea typeface="+mn-ea"/>
                <a:cs typeface="Times New Roman" panose="02020603050405020304" pitchFamily="18" charset="0"/>
              </a:rPr>
              <a:t>すること。</a:t>
            </a:r>
            <a:br>
              <a:rPr lang="ja-JP" altLang="ja-JP"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調理や清掃の業務を委託している場合は、委託を受けている者に対しても</a:t>
            </a:r>
            <a:br>
              <a:rPr lang="ja-JP" altLang="en-US" sz="1800" kern="100" dirty="0">
                <a:solidFill>
                  <a:schemeClr val="tx1"/>
                </a:solidFill>
                <a:effectLst/>
                <a:latin typeface="+mn-ea"/>
                <a:ea typeface="+mn-ea"/>
                <a:cs typeface="Times New Roman" panose="02020603050405020304" pitchFamily="18" charset="0"/>
              </a:rPr>
            </a:br>
            <a:r>
              <a:rPr lang="ja-JP" altLang="en-US" sz="1800" kern="100" dirty="0">
                <a:solidFill>
                  <a:schemeClr val="tx1"/>
                </a:solidFill>
                <a:effectLst/>
                <a:latin typeface="+mn-ea"/>
                <a:ea typeface="+mn-ea"/>
                <a:cs typeface="Times New Roman" panose="02020603050405020304" pitchFamily="18" charset="0"/>
              </a:rPr>
              <a:t>　</a:t>
            </a:r>
            <a:r>
              <a:rPr lang="ja-JP" altLang="ja-JP" sz="1800" kern="100" dirty="0">
                <a:solidFill>
                  <a:schemeClr val="tx1"/>
                </a:solidFill>
                <a:effectLst/>
                <a:latin typeface="+mn-ea"/>
                <a:ea typeface="+mn-ea"/>
                <a:cs typeface="Times New Roman" panose="02020603050405020304" pitchFamily="18" charset="0"/>
              </a:rPr>
              <a:t>事業所の指針を周知すること。</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・定期的に実施</a:t>
            </a:r>
            <a:r>
              <a:rPr lang="en-US" altLang="ja-JP" sz="1800" kern="100" dirty="0">
                <a:solidFill>
                  <a:srgbClr val="0070C0"/>
                </a:solidFill>
                <a:effectLst/>
                <a:latin typeface="+mn-ea"/>
                <a:ea typeface="+mn-ea"/>
                <a:cs typeface="Times New Roman" panose="02020603050405020304" pitchFamily="18" charset="0"/>
              </a:rPr>
              <a:t>(</a:t>
            </a:r>
            <a:r>
              <a:rPr lang="ja-JP" altLang="ja-JP" sz="1800" kern="100" dirty="0">
                <a:solidFill>
                  <a:srgbClr val="0070C0"/>
                </a:solidFill>
                <a:effectLst/>
                <a:latin typeface="+mn-ea"/>
                <a:ea typeface="+mn-ea"/>
                <a:cs typeface="Times New Roman" panose="02020603050405020304" pitchFamily="18" charset="0"/>
              </a:rPr>
              <a:t>年</a:t>
            </a:r>
            <a:r>
              <a:rPr lang="ja-JP" altLang="en-US" sz="1800" kern="100" dirty="0">
                <a:solidFill>
                  <a:srgbClr val="0070C0"/>
                </a:solidFill>
                <a:effectLst/>
                <a:latin typeface="+mn-ea"/>
                <a:ea typeface="+mn-ea"/>
                <a:cs typeface="Times New Roman" panose="02020603050405020304" pitchFamily="18" charset="0"/>
              </a:rPr>
              <a:t>２回以上</a:t>
            </a:r>
            <a:r>
              <a:rPr lang="en-US" altLang="ja-JP" sz="1800" kern="100" dirty="0">
                <a:solidFill>
                  <a:srgbClr val="0070C0"/>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し、新規採用職員には必ず実施すること。</a:t>
            </a:r>
            <a:br>
              <a:rPr lang="ja-JP" altLang="ja-JP" sz="1800" kern="100" dirty="0">
                <a:solidFill>
                  <a:schemeClr val="tx1"/>
                </a:solidFill>
                <a:effectLst/>
                <a:latin typeface="+mn-ea"/>
                <a:ea typeface="+mn-ea"/>
                <a:cs typeface="Times New Roman" panose="02020603050405020304" pitchFamily="18" charset="0"/>
              </a:rPr>
            </a:br>
            <a:r>
              <a:rPr lang="ja-JP" altLang="ja-JP" sz="1800" kern="100" dirty="0">
                <a:solidFill>
                  <a:schemeClr val="tx1"/>
                </a:solidFill>
                <a:effectLst/>
                <a:latin typeface="+mn-ea"/>
                <a:ea typeface="+mn-ea"/>
                <a:cs typeface="Times New Roman" panose="02020603050405020304" pitchFamily="18" charset="0"/>
              </a:rPr>
              <a:t>・研修</a:t>
            </a:r>
            <a:r>
              <a:rPr lang="ja-JP" altLang="en-US" sz="1800" kern="100" dirty="0">
                <a:solidFill>
                  <a:schemeClr val="tx1"/>
                </a:solidFill>
                <a:effectLst/>
                <a:latin typeface="+mn-ea"/>
                <a:ea typeface="+mn-ea"/>
                <a:cs typeface="Times New Roman" panose="02020603050405020304" pitchFamily="18" charset="0"/>
              </a:rPr>
              <a:t>、</a:t>
            </a:r>
            <a:r>
              <a:rPr lang="ja-JP" altLang="ja-JP" sz="1800" kern="100" dirty="0">
                <a:solidFill>
                  <a:schemeClr val="tx1"/>
                </a:solidFill>
                <a:effectLst/>
                <a:latin typeface="+mn-ea"/>
                <a:ea typeface="+mn-ea"/>
                <a:cs typeface="Times New Roman" panose="02020603050405020304" pitchFamily="18" charset="0"/>
              </a:rPr>
              <a:t>訓練の</a:t>
            </a:r>
            <a:r>
              <a:rPr lang="ja-JP" altLang="ja-JP" sz="1800" kern="100" dirty="0">
                <a:solidFill>
                  <a:srgbClr val="0070C0"/>
                </a:solidFill>
                <a:effectLst/>
                <a:latin typeface="+mn-ea"/>
                <a:ea typeface="+mn-ea"/>
                <a:cs typeface="Times New Roman" panose="02020603050405020304" pitchFamily="18" charset="0"/>
              </a:rPr>
              <a:t>実施記録</a:t>
            </a:r>
            <a:r>
              <a:rPr lang="ja-JP" altLang="ja-JP" sz="1800" kern="100" dirty="0">
                <a:solidFill>
                  <a:schemeClr val="tx1"/>
                </a:solidFill>
                <a:effectLst/>
                <a:latin typeface="+mn-ea"/>
                <a:ea typeface="+mn-ea"/>
                <a:cs typeface="Times New Roman" panose="02020603050405020304" pitchFamily="18" charset="0"/>
              </a:rPr>
              <a:t>を作成すること。</a:t>
            </a:r>
            <a:endParaRPr kumimoji="1" lang="ja-JP" altLang="en-US" dirty="0">
              <a:solidFill>
                <a:schemeClr val="tx1"/>
              </a:solidFill>
              <a:latin typeface="+mn-ea"/>
              <a:ea typeface="+mn-ea"/>
            </a:endParaRPr>
          </a:p>
        </p:txBody>
      </p:sp>
      <p:sp>
        <p:nvSpPr>
          <p:cNvPr id="4" name="テキスト ボックス 3">
            <a:extLst>
              <a:ext uri="{FF2B5EF4-FFF2-40B4-BE49-F238E27FC236}">
                <a16:creationId xmlns:a16="http://schemas.microsoft.com/office/drawing/2014/main" id="{030942FF-5ABB-4BE4-84E7-D73B355F06A3}"/>
              </a:ext>
            </a:extLst>
          </p:cNvPr>
          <p:cNvSpPr txBox="1"/>
          <p:nvPr/>
        </p:nvSpPr>
        <p:spPr>
          <a:xfrm>
            <a:off x="692425" y="974034"/>
            <a:ext cx="9352721" cy="584775"/>
          </a:xfrm>
          <a:prstGeom prst="rect">
            <a:avLst/>
          </a:prstGeom>
          <a:noFill/>
        </p:spPr>
        <p:txBody>
          <a:bodyPr wrap="square">
            <a:spAutoFit/>
          </a:bodyPr>
          <a:lstStyle/>
          <a:p>
            <a:r>
              <a:rPr lang="ja-JP" altLang="en-US"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①　</a:t>
            </a:r>
            <a:r>
              <a:rPr lang="ja-JP" altLang="ja-JP"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感染症対策の強化</a:t>
            </a:r>
            <a:r>
              <a:rPr lang="en-US" altLang="ja-JP" sz="3200" kern="100" dirty="0">
                <a:solidFill>
                  <a:srgbClr val="0070C0"/>
                </a:solidFill>
                <a:effectLst/>
                <a:latin typeface="游明朝" panose="02020400000000000000" pitchFamily="18" charset="-128"/>
                <a:ea typeface="メイリオ" panose="020B0604030504040204" pitchFamily="50" charset="-128"/>
                <a:cs typeface="Times New Roman" panose="02020603050405020304" pitchFamily="18" charset="0"/>
              </a:rPr>
              <a:t> </a:t>
            </a:r>
            <a:endParaRPr lang="ja-JP" altLang="en-US" sz="3200" dirty="0">
              <a:solidFill>
                <a:srgbClr val="0070C0"/>
              </a:solidFill>
            </a:endParaRPr>
          </a:p>
        </p:txBody>
      </p:sp>
    </p:spTree>
    <p:extLst>
      <p:ext uri="{BB962C8B-B14F-4D97-AF65-F5344CB8AC3E}">
        <p14:creationId xmlns:p14="http://schemas.microsoft.com/office/powerpoint/2010/main" val="362210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0942FF-5ABB-4BE4-84E7-D73B355F06A3}"/>
              </a:ext>
            </a:extLst>
          </p:cNvPr>
          <p:cNvSpPr txBox="1"/>
          <p:nvPr/>
        </p:nvSpPr>
        <p:spPr>
          <a:xfrm>
            <a:off x="322977" y="2469619"/>
            <a:ext cx="10505661" cy="2585323"/>
          </a:xfrm>
          <a:prstGeom prst="rect">
            <a:avLst/>
          </a:prstGeom>
          <a:noFill/>
        </p:spPr>
        <p:txBody>
          <a:bodyPr wrap="square">
            <a:spAutoFit/>
          </a:bodyPr>
          <a:lstStyle/>
          <a:p>
            <a:pPr algn="ctr"/>
            <a:r>
              <a:rPr kumimoji="1" lang="ja-JP" altLang="en-US" sz="5400" dirty="0">
                <a:solidFill>
                  <a:srgbClr val="0070C0"/>
                </a:solidFill>
              </a:rPr>
              <a:t>②　感染症・非常災害発生時の</a:t>
            </a:r>
            <a:endParaRPr kumimoji="1" lang="en-US" altLang="ja-JP" sz="5400" dirty="0">
              <a:solidFill>
                <a:srgbClr val="0070C0"/>
              </a:solidFill>
            </a:endParaRPr>
          </a:p>
          <a:p>
            <a:pPr algn="ctr"/>
            <a:r>
              <a:rPr kumimoji="1" lang="ja-JP" altLang="en-US" sz="5400" dirty="0">
                <a:solidFill>
                  <a:srgbClr val="0070C0"/>
                </a:solidFill>
              </a:rPr>
              <a:t>　　業務継続に向けた取組の強化</a:t>
            </a:r>
            <a:endParaRPr kumimoji="1" lang="en-US" altLang="ja-JP" sz="5400" dirty="0">
              <a:solidFill>
                <a:srgbClr val="0070C0"/>
              </a:solidFill>
            </a:endParaRPr>
          </a:p>
          <a:p>
            <a:pPr algn="ctr"/>
            <a:r>
              <a:rPr kumimoji="1" lang="ja-JP" altLang="en-US" sz="5400" dirty="0">
                <a:solidFill>
                  <a:srgbClr val="00B050"/>
                </a:solidFill>
              </a:rPr>
              <a:t>   </a:t>
            </a:r>
            <a:r>
              <a:rPr kumimoji="1" lang="en-US" altLang="ja-JP" sz="5400" dirty="0">
                <a:solidFill>
                  <a:srgbClr val="00B050"/>
                </a:solidFill>
              </a:rPr>
              <a:t>(</a:t>
            </a:r>
            <a:r>
              <a:rPr kumimoji="1" lang="ja-JP" altLang="en-US" sz="5400" dirty="0">
                <a:solidFill>
                  <a:srgbClr val="00B050"/>
                </a:solidFill>
              </a:rPr>
              <a:t>全サービス</a:t>
            </a:r>
            <a:r>
              <a:rPr kumimoji="1" lang="en-US" altLang="ja-JP" sz="5400" dirty="0">
                <a:solidFill>
                  <a:srgbClr val="00B050"/>
                </a:solidFill>
              </a:rPr>
              <a:t>)</a:t>
            </a:r>
            <a:endParaRPr kumimoji="1" lang="ja-JP" altLang="en-US" sz="5400" dirty="0">
              <a:solidFill>
                <a:srgbClr val="00B050"/>
              </a:solidFill>
            </a:endParaRPr>
          </a:p>
        </p:txBody>
      </p:sp>
    </p:spTree>
    <p:extLst>
      <p:ext uri="{BB962C8B-B14F-4D97-AF65-F5344CB8AC3E}">
        <p14:creationId xmlns:p14="http://schemas.microsoft.com/office/powerpoint/2010/main" val="42165458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TM02900688[[fn=ファセット]]</Template>
  <TotalTime>817</TotalTime>
  <Words>3582</Words>
  <Application>Microsoft Office PowerPoint</Application>
  <PresentationFormat>ワイド画面</PresentationFormat>
  <Paragraphs>269</Paragraphs>
  <Slides>28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28</vt:i4>
      </vt:variant>
    </vt:vector>
  </HeadingPairs>
  <TitlesOfParts>
    <vt:vector size="36" baseType="lpstr">
      <vt:lpstr>Meiryo UI</vt:lpstr>
      <vt:lpstr>ＭＳ 明朝</vt:lpstr>
      <vt:lpstr>メイリオ</vt:lpstr>
      <vt:lpstr>游明朝</vt:lpstr>
      <vt:lpstr>Arial</vt:lpstr>
      <vt:lpstr>Trebuchet MS</vt:lpstr>
      <vt:lpstr>Wingdings 3</vt:lpstr>
      <vt:lpstr>ファセット</vt:lpstr>
      <vt:lpstr>令和６年４月に義務化される 事項について</vt:lpstr>
      <vt:lpstr>令和６年４月に義務化される事項の概要</vt:lpstr>
      <vt:lpstr>過去の義務化事項</vt:lpstr>
      <vt:lpstr>過去の義務化事項</vt:lpstr>
      <vt:lpstr>過去の義務化事項</vt:lpstr>
      <vt:lpstr>①　感染症対策の強化 について  　　　  (全サービス)</vt:lpstr>
      <vt:lpstr>     （１）感染症対策委員会の定期的な開催      ・事業所における感染症及び食中毒の予防及びまん延の防止のため対策を検討する 　　 委員会を設置すること。      ・専任の感染対策を担当する者を定めること。      ・定期的に開催(３か月に１回以上)すること。 　　 また、感染症流行時期等に考慮して、必要に応じて随時開催すること。      ・結果を全従業員に周知すること。      ・構成員の責務及び役割分担を明確にし、専任の感染対策担当者を決めておくこと。  （２）指針の整備      ・感染症及び食中毒の予防及びまん延の防止のための指針を整備すること。      ・平常時の対策と発生時の対応を規定すること。  　     ※指針の整備等に係る詳細については次の厚生労働省HP 　　　「感染症対策指針作成の手引き等について」を参照ください。          　https://www.mhlw.go.jp/stf/newpage_15758.html</vt:lpstr>
      <vt:lpstr>（３）定期的な研修・訓練の実施  ・研修は、感染対策の基本的内容等の適切な知識の普及・啓発及び事業所の 　指針の周知徹底を目的とする。 ・訓練においては、感染症の発生時に迅速に行動できるよう、事業所内の役割分担 　を確認し、演習等を実施する。実施手法は、机上と実地を組み合わせながら実施 　することが望ましい。 ・全従業者に対して実施すること。 　調理や清掃の業務を委託している場合は、委託を受けている者に対しても 　事業所の指針を周知すること。 ・定期的に実施(年２回以上)し、新規採用職員には必ず実施すること。 ・研修、訓練の実施記録を作成すること。</vt:lpstr>
      <vt:lpstr>PowerPoint プレゼンテーション</vt:lpstr>
      <vt:lpstr>業務継続計画(BCP)について   BCPとは 　BCP(ビー・シー・ピー)とはBusiness Continuity Planの略称で、業務継続計画 　などと訳されます。   新型コロナウイルス等感染症や大地震などの災害が発生すると、通常通りに業務を 実施することが困難になります。まず、業務を中断させないように準備するとともに、 中断した場合でも優先業務を実施するため、あらかじめ検討した方針、体制、手順等を 示した計画のことです。 　 出典：「介護施設・事業所における自然災害発生時の業務継続ガイドライン(厚生労働省)」(P.３)</vt:lpstr>
      <vt:lpstr>PowerPoint プレゼンテーション</vt:lpstr>
      <vt:lpstr>（１）業務継続計画の策定 　　感染症に係る業務継続計画と災害に係る業務継続計画を策定すること。 　　・業務継続計画には、下表の項目等を記載してください。 　　・各項目の記載内容については、「障害福祉サービス事業所等における新型コロナウイルス 　　　感染症発生時の業務継続ガイドライン」及び「障害福祉サービス事業所等における 　　　自然災害発生時の業務継続ガイドライン」を参照してください。 　　　(次ページに厚生労働省HPのURLを掲載しています。） 　　・感染症及び災害の業務継続計画を一体的に策定することを妨げるものではありません。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令和６年４月に義務化される 事項について</dc:title>
  <dc:creator>全庁LAN利用者</dc:creator>
  <cp:lastModifiedBy>全庁LAN利用者</cp:lastModifiedBy>
  <cp:revision>87</cp:revision>
  <dcterms:created xsi:type="dcterms:W3CDTF">2023-09-25T05:13:27Z</dcterms:created>
  <dcterms:modified xsi:type="dcterms:W3CDTF">2023-11-08T04:36:53Z</dcterms:modified>
</cp:coreProperties>
</file>